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4"/>
  </p:notesMasterIdLst>
  <p:sldIdLst>
    <p:sldId id="291" r:id="rId2"/>
    <p:sldId id="292" r:id="rId3"/>
    <p:sldId id="293" r:id="rId4"/>
    <p:sldId id="294" r:id="rId5"/>
    <p:sldId id="258" r:id="rId6"/>
    <p:sldId id="259" r:id="rId7"/>
    <p:sldId id="260" r:id="rId8"/>
    <p:sldId id="261" r:id="rId9"/>
    <p:sldId id="296" r:id="rId10"/>
    <p:sldId id="262" r:id="rId11"/>
    <p:sldId id="298" r:id="rId12"/>
    <p:sldId id="263" r:id="rId13"/>
    <p:sldId id="264" r:id="rId14"/>
    <p:sldId id="265" r:id="rId15"/>
    <p:sldId id="266" r:id="rId16"/>
    <p:sldId id="267" r:id="rId17"/>
    <p:sldId id="316" r:id="rId18"/>
    <p:sldId id="348" r:id="rId19"/>
    <p:sldId id="518" r:id="rId20"/>
    <p:sldId id="388" r:id="rId21"/>
    <p:sldId id="389" r:id="rId22"/>
    <p:sldId id="390" r:id="rId23"/>
    <p:sldId id="392" r:id="rId24"/>
    <p:sldId id="393" r:id="rId25"/>
    <p:sldId id="394" r:id="rId26"/>
    <p:sldId id="395" r:id="rId27"/>
    <p:sldId id="398" r:id="rId28"/>
    <p:sldId id="399" r:id="rId29"/>
    <p:sldId id="400" r:id="rId30"/>
    <p:sldId id="501" r:id="rId31"/>
    <p:sldId id="401" r:id="rId32"/>
    <p:sldId id="457" r:id="rId33"/>
    <p:sldId id="502" r:id="rId34"/>
    <p:sldId id="503" r:id="rId35"/>
    <p:sldId id="504" r:id="rId36"/>
    <p:sldId id="458" r:id="rId37"/>
    <p:sldId id="459" r:id="rId38"/>
    <p:sldId id="460" r:id="rId39"/>
    <p:sldId id="461" r:id="rId40"/>
    <p:sldId id="462" r:id="rId41"/>
    <p:sldId id="463" r:id="rId42"/>
    <p:sldId id="464" r:id="rId43"/>
    <p:sldId id="465" r:id="rId44"/>
    <p:sldId id="505" r:id="rId45"/>
    <p:sldId id="484" r:id="rId46"/>
    <p:sldId id="491" r:id="rId47"/>
    <p:sldId id="492" r:id="rId48"/>
    <p:sldId id="506" r:id="rId49"/>
    <p:sldId id="507" r:id="rId50"/>
    <p:sldId id="508" r:id="rId51"/>
    <p:sldId id="493" r:id="rId52"/>
    <p:sldId id="496" r:id="rId53"/>
    <p:sldId id="497" r:id="rId54"/>
    <p:sldId id="468" r:id="rId55"/>
    <p:sldId id="469" r:id="rId56"/>
    <p:sldId id="470" r:id="rId57"/>
    <p:sldId id="471" r:id="rId58"/>
    <p:sldId id="472" r:id="rId59"/>
    <p:sldId id="473" r:id="rId60"/>
    <p:sldId id="474" r:id="rId61"/>
    <p:sldId id="509" r:id="rId62"/>
    <p:sldId id="475" r:id="rId63"/>
    <p:sldId id="476" r:id="rId64"/>
    <p:sldId id="477" r:id="rId65"/>
    <p:sldId id="478" r:id="rId66"/>
    <p:sldId id="510" r:id="rId67"/>
    <p:sldId id="511" r:id="rId68"/>
    <p:sldId id="479" r:id="rId69"/>
    <p:sldId id="512" r:id="rId70"/>
    <p:sldId id="480" r:id="rId71"/>
    <p:sldId id="481" r:id="rId72"/>
    <p:sldId id="482" r:id="rId73"/>
    <p:sldId id="483" r:id="rId74"/>
    <p:sldId id="446" r:id="rId75"/>
    <p:sldId id="447" r:id="rId76"/>
    <p:sldId id="448" r:id="rId77"/>
    <p:sldId id="449" r:id="rId78"/>
    <p:sldId id="450" r:id="rId79"/>
    <p:sldId id="500" r:id="rId80"/>
    <p:sldId id="451" r:id="rId81"/>
    <p:sldId id="452" r:id="rId82"/>
    <p:sldId id="453" r:id="rId83"/>
    <p:sldId id="454" r:id="rId84"/>
    <p:sldId id="455" r:id="rId85"/>
    <p:sldId id="402" r:id="rId86"/>
    <p:sldId id="406" r:id="rId87"/>
    <p:sldId id="407" r:id="rId88"/>
    <p:sldId id="408" r:id="rId89"/>
    <p:sldId id="409" r:id="rId90"/>
    <p:sldId id="513" r:id="rId91"/>
    <p:sldId id="514" r:id="rId92"/>
    <p:sldId id="412" r:id="rId93"/>
    <p:sldId id="413" r:id="rId94"/>
    <p:sldId id="414" r:id="rId95"/>
    <p:sldId id="415" r:id="rId96"/>
    <p:sldId id="416" r:id="rId97"/>
    <p:sldId id="417" r:id="rId98"/>
    <p:sldId id="418" r:id="rId99"/>
    <p:sldId id="419" r:id="rId100"/>
    <p:sldId id="420" r:id="rId101"/>
    <p:sldId id="421" r:id="rId102"/>
    <p:sldId id="515" r:id="rId103"/>
    <p:sldId id="422" r:id="rId104"/>
    <p:sldId id="423" r:id="rId105"/>
    <p:sldId id="424" r:id="rId106"/>
    <p:sldId id="430" r:id="rId107"/>
    <p:sldId id="425" r:id="rId108"/>
    <p:sldId id="426" r:id="rId109"/>
    <p:sldId id="427" r:id="rId110"/>
    <p:sldId id="428" r:id="rId111"/>
    <p:sldId id="429" r:id="rId112"/>
    <p:sldId id="516" r:id="rId113"/>
    <p:sldId id="307" r:id="rId114"/>
    <p:sldId id="309" r:id="rId115"/>
    <p:sldId id="353" r:id="rId116"/>
    <p:sldId id="310" r:id="rId117"/>
    <p:sldId id="304" r:id="rId118"/>
    <p:sldId id="362" r:id="rId119"/>
    <p:sldId id="361" r:id="rId120"/>
    <p:sldId id="340" r:id="rId121"/>
    <p:sldId id="368" r:id="rId122"/>
    <p:sldId id="282" r:id="rId123"/>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91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01" autoAdjust="0"/>
    <p:restoredTop sz="94660"/>
  </p:normalViewPr>
  <p:slideViewPr>
    <p:cSldViewPr snapToGrid="0">
      <p:cViewPr varScale="1">
        <p:scale>
          <a:sx n="115" d="100"/>
          <a:sy n="115" d="100"/>
        </p:scale>
        <p:origin x="384" y="108"/>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rostampour\Desktop\4%20&#1588;&#1606;&#1576;&#1607;\New%20folder\Book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rostampour\Desktop\4%20&#1588;&#1606;&#1576;&#1607;\New%20folder\Book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1575;&#1585;&#1586;&#1740;&#1575;&#1576;&#1740;%20&#1593;&#1605;&#1604;&#1705;&#1585;&#1583;\&#1575;&#1585;&#1586;&#1740;&#1575;&#1576;&#1740;%20&#1593;&#1605;&#1604;&#1705;&#1585;&#1583;%20&#1587;&#1575;&#1604;%201401\&#1711;&#1586;&#1575;&#1585;&#1588;%20&#1606;&#1607;&#1575;&#1740;&#1740;%201401\14020525\&#1585;&#1588;&#1583;%20&#1575;&#1605;&#1578;&#1740;&#1575;&#1586;%20&#1606;&#1607;&#1575;&#1740;&#1740;%2014020531.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a-IR" b="1" dirty="0" smtClean="0">
                <a:cs typeface="B Zar" panose="00000400000000000000" pitchFamily="2" charset="-78"/>
              </a:rPr>
              <a:t>نمودار عملکرد شاخص های عمومی ارزیابی عملکرد ستاد در سال 1400</a:t>
            </a:r>
            <a:endParaRPr lang="en-US" b="1" dirty="0">
              <a:cs typeface="B Zar" panose="00000400000000000000" pitchFamily="2" charset="-78"/>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هدف</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دولت مردمی و نظارت عمومی</c:v>
                </c:pt>
                <c:pt idx="1">
                  <c:v>مدیریت سرمایه انسانی</c:v>
                </c:pt>
                <c:pt idx="2">
                  <c:v>شفافیت و سلامت اداری</c:v>
                </c:pt>
                <c:pt idx="3">
                  <c:v>توسعه دولت الکترونیک</c:v>
                </c:pt>
                <c:pt idx="4">
                  <c:v>مدیریت عملکرد و ارتقاء بهره وری</c:v>
                </c:pt>
                <c:pt idx="5">
                  <c:v>مدیریت ساختار سازمانی</c:v>
                </c:pt>
                <c:pt idx="6">
                  <c:v>توسعه فرهنگ سازمانی مبتنی بر ارزشهای اسلامی</c:v>
                </c:pt>
              </c:strCache>
            </c:strRef>
          </c:cat>
          <c:val>
            <c:numRef>
              <c:f>Sheet1!$B$2:$B$8</c:f>
              <c:numCache>
                <c:formatCode>General</c:formatCode>
                <c:ptCount val="7"/>
                <c:pt idx="0">
                  <c:v>210</c:v>
                </c:pt>
                <c:pt idx="1">
                  <c:v>170</c:v>
                </c:pt>
                <c:pt idx="2">
                  <c:v>155</c:v>
                </c:pt>
                <c:pt idx="3">
                  <c:v>150</c:v>
                </c:pt>
                <c:pt idx="4">
                  <c:v>140</c:v>
                </c:pt>
                <c:pt idx="5">
                  <c:v>110</c:v>
                </c:pt>
                <c:pt idx="6">
                  <c:v>45</c:v>
                </c:pt>
              </c:numCache>
            </c:numRef>
          </c:val>
          <c:extLst>
            <c:ext xmlns:c16="http://schemas.microsoft.com/office/drawing/2014/chart" uri="{C3380CC4-5D6E-409C-BE32-E72D297353CC}">
              <c16:uniqueId val="{00000000-C34D-4CE3-B2C8-C2BD3778BB3E}"/>
            </c:ext>
          </c:extLst>
        </c:ser>
        <c:ser>
          <c:idx val="1"/>
          <c:order val="1"/>
          <c:tx>
            <c:strRef>
              <c:f>Sheet1!$C$1</c:f>
              <c:strCache>
                <c:ptCount val="1"/>
                <c:pt idx="0">
                  <c:v>عملکرد</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دولت مردمی و نظارت عمومی</c:v>
                </c:pt>
                <c:pt idx="1">
                  <c:v>مدیریت سرمایه انسانی</c:v>
                </c:pt>
                <c:pt idx="2">
                  <c:v>شفافیت و سلامت اداری</c:v>
                </c:pt>
                <c:pt idx="3">
                  <c:v>توسعه دولت الکترونیک</c:v>
                </c:pt>
                <c:pt idx="4">
                  <c:v>مدیریت عملکرد و ارتقاء بهره وری</c:v>
                </c:pt>
                <c:pt idx="5">
                  <c:v>مدیریت ساختار سازمانی</c:v>
                </c:pt>
                <c:pt idx="6">
                  <c:v>توسعه فرهنگ سازمانی مبتنی بر ارزشهای اسلامی</c:v>
                </c:pt>
              </c:strCache>
            </c:strRef>
          </c:cat>
          <c:val>
            <c:numRef>
              <c:f>Sheet1!$C$2:$C$8</c:f>
              <c:numCache>
                <c:formatCode>General</c:formatCode>
                <c:ptCount val="7"/>
                <c:pt idx="0">
                  <c:v>185.5</c:v>
                </c:pt>
                <c:pt idx="1">
                  <c:v>89.84</c:v>
                </c:pt>
                <c:pt idx="2">
                  <c:v>101.3</c:v>
                </c:pt>
                <c:pt idx="3">
                  <c:v>91.36</c:v>
                </c:pt>
                <c:pt idx="4">
                  <c:v>121.73</c:v>
                </c:pt>
                <c:pt idx="5">
                  <c:v>46.18</c:v>
                </c:pt>
                <c:pt idx="6">
                  <c:v>14.89</c:v>
                </c:pt>
              </c:numCache>
            </c:numRef>
          </c:val>
          <c:extLst>
            <c:ext xmlns:c16="http://schemas.microsoft.com/office/drawing/2014/chart" uri="{C3380CC4-5D6E-409C-BE32-E72D297353CC}">
              <c16:uniqueId val="{00000001-C34D-4CE3-B2C8-C2BD3778BB3E}"/>
            </c:ext>
          </c:extLst>
        </c:ser>
        <c:dLbls>
          <c:showLegendKey val="0"/>
          <c:showVal val="1"/>
          <c:showCatName val="0"/>
          <c:showSerName val="0"/>
          <c:showPercent val="0"/>
          <c:showBubbleSize val="0"/>
        </c:dLbls>
        <c:gapWidth val="150"/>
        <c:overlap val="-25"/>
        <c:axId val="279090688"/>
        <c:axId val="250902720"/>
      </c:barChart>
      <c:catAx>
        <c:axId val="279090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0902720"/>
        <c:crosses val="autoZero"/>
        <c:auto val="1"/>
        <c:lblAlgn val="ctr"/>
        <c:lblOffset val="100"/>
        <c:noMultiLvlLbl val="0"/>
      </c:catAx>
      <c:valAx>
        <c:axId val="250902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9090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Column1</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دولت مردمی و نظارت عمومی</c:v>
                </c:pt>
                <c:pt idx="1">
                  <c:v>مدیریت سرمایه انسانی</c:v>
                </c:pt>
                <c:pt idx="2">
                  <c:v>شفافیت و سلامت اداری</c:v>
                </c:pt>
                <c:pt idx="3">
                  <c:v>توسعه دولت الکترونیک</c:v>
                </c:pt>
                <c:pt idx="4">
                  <c:v>مدیریت عملکرد و ارتقاء بهره وری</c:v>
                </c:pt>
                <c:pt idx="5">
                  <c:v>مدیریت ساختار سازمانی</c:v>
                </c:pt>
                <c:pt idx="6">
                  <c:v>توسعه فرهنگ سازمانی مبتنی بر ارزشهای اسلامی</c:v>
                </c:pt>
              </c:strCache>
            </c:strRef>
          </c:cat>
          <c:val>
            <c:numRef>
              <c:f>Sheet1!$B$2:$B$8</c:f>
              <c:numCache>
                <c:formatCode>General</c:formatCode>
                <c:ptCount val="7"/>
                <c:pt idx="0">
                  <c:v>88.52380952</c:v>
                </c:pt>
                <c:pt idx="1">
                  <c:v>52.847058820000001</c:v>
                </c:pt>
                <c:pt idx="2">
                  <c:v>65.354838709999996</c:v>
                </c:pt>
                <c:pt idx="3">
                  <c:v>60.90666667</c:v>
                </c:pt>
                <c:pt idx="4">
                  <c:v>86.95</c:v>
                </c:pt>
                <c:pt idx="5">
                  <c:v>41.981818179999998</c:v>
                </c:pt>
                <c:pt idx="6">
                  <c:v>33.08888889</c:v>
                </c:pt>
              </c:numCache>
            </c:numRef>
          </c:val>
          <c:smooth val="0"/>
          <c:extLst>
            <c:ext xmlns:c16="http://schemas.microsoft.com/office/drawing/2014/chart" uri="{C3380CC4-5D6E-409C-BE32-E72D297353CC}">
              <c16:uniqueId val="{00000000-1FE9-43C1-A1BA-D9E8448526EF}"/>
            </c:ext>
          </c:extLst>
        </c:ser>
        <c:dLbls>
          <c:dLblPos val="b"/>
          <c:showLegendKey val="0"/>
          <c:showVal val="1"/>
          <c:showCatName val="0"/>
          <c:showSerName val="0"/>
          <c:showPercent val="0"/>
          <c:showBubbleSize val="0"/>
        </c:dLbls>
        <c:smooth val="0"/>
        <c:axId val="285708800"/>
        <c:axId val="256172032"/>
      </c:lineChart>
      <c:catAx>
        <c:axId val="285708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B Zar" panose="00000400000000000000" pitchFamily="2" charset="-78"/>
              </a:defRPr>
            </a:pPr>
            <a:endParaRPr lang="en-US"/>
          </a:p>
        </c:txPr>
        <c:crossAx val="256172032"/>
        <c:crosses val="autoZero"/>
        <c:auto val="1"/>
        <c:lblAlgn val="ctr"/>
        <c:lblOffset val="100"/>
        <c:noMultiLvlLbl val="0"/>
      </c:catAx>
      <c:valAx>
        <c:axId val="256172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5708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a-IR" sz="1800" b="1" i="0" baseline="0" dirty="0">
                <a:effectLst/>
                <a:cs typeface="B Zar" panose="00000400000000000000" pitchFamily="2" charset="-78"/>
              </a:rPr>
              <a:t>نمودار عملکرد شاخص های عمومی ارزیابی عملکرد ستاد در سال  1401</a:t>
            </a:r>
            <a:endParaRPr lang="en-US" dirty="0">
              <a:effectLst/>
              <a:cs typeface="B Zar" panose="00000400000000000000" pitchFamily="2" charset="-78"/>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971784776902887E-2"/>
          <c:y val="8.6269717297785556E-2"/>
          <c:w val="0.95882381889763779"/>
          <c:h val="0.71668762240092021"/>
        </c:manualLayout>
      </c:layout>
      <c:barChart>
        <c:barDir val="col"/>
        <c:grouping val="clustered"/>
        <c:varyColors val="0"/>
        <c:ser>
          <c:idx val="0"/>
          <c:order val="0"/>
          <c:tx>
            <c:strRef>
              <c:f>Sheet1!$N$9</c:f>
              <c:strCache>
                <c:ptCount val="1"/>
                <c:pt idx="0">
                  <c:v>هدف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Sheet1!$M$10:$M$20</c:f>
              <c:strCache>
                <c:ptCount val="11"/>
                <c:pt idx="0">
                  <c:v>بهبود و تحول سازمانی</c:v>
                </c:pt>
                <c:pt idx="1">
                  <c:v>رضایتمندی مردم</c:v>
                </c:pt>
                <c:pt idx="2">
                  <c:v>سهولت دسترسی به خدمات</c:v>
                </c:pt>
                <c:pt idx="3">
                  <c:v>شفافیت</c:v>
                </c:pt>
                <c:pt idx="4">
                  <c:v>ارتقاء بهره وری</c:v>
                </c:pt>
                <c:pt idx="5">
                  <c:v>پاسخگویی</c:v>
                </c:pt>
                <c:pt idx="6">
                  <c:v>ارتقاء سلامت اداری و مبارزه با فساد</c:v>
                </c:pt>
                <c:pt idx="7">
                  <c:v>شایسته سالاری</c:v>
                </c:pt>
                <c:pt idx="8">
                  <c:v>هوشمند سازی</c:v>
                </c:pt>
                <c:pt idx="9">
                  <c:v>جبران خدمت عادلانه</c:v>
                </c:pt>
                <c:pt idx="10">
                  <c:v>اطلاع رسانی و تبیین</c:v>
                </c:pt>
              </c:strCache>
            </c:strRef>
          </c:cat>
          <c:val>
            <c:numRef>
              <c:f>Sheet1!$N$10:$N$20</c:f>
              <c:numCache>
                <c:formatCode>General</c:formatCode>
                <c:ptCount val="11"/>
                <c:pt idx="0">
                  <c:v>165</c:v>
                </c:pt>
                <c:pt idx="1">
                  <c:v>145</c:v>
                </c:pt>
                <c:pt idx="2">
                  <c:v>140</c:v>
                </c:pt>
                <c:pt idx="3">
                  <c:v>100</c:v>
                </c:pt>
                <c:pt idx="4">
                  <c:v>95</c:v>
                </c:pt>
                <c:pt idx="5">
                  <c:v>85</c:v>
                </c:pt>
                <c:pt idx="6">
                  <c:v>70</c:v>
                </c:pt>
                <c:pt idx="7">
                  <c:v>65</c:v>
                </c:pt>
                <c:pt idx="8">
                  <c:v>50</c:v>
                </c:pt>
                <c:pt idx="9">
                  <c:v>50</c:v>
                </c:pt>
                <c:pt idx="10">
                  <c:v>35</c:v>
                </c:pt>
              </c:numCache>
            </c:numRef>
          </c:val>
          <c:extLst>
            <c:ext xmlns:c16="http://schemas.microsoft.com/office/drawing/2014/chart" uri="{C3380CC4-5D6E-409C-BE32-E72D297353CC}">
              <c16:uniqueId val="{00000000-6F0D-412B-81A9-7CDF11EEE672}"/>
            </c:ext>
          </c:extLst>
        </c:ser>
        <c:ser>
          <c:idx val="1"/>
          <c:order val="1"/>
          <c:tx>
            <c:strRef>
              <c:f>Sheet1!$O$9</c:f>
              <c:strCache>
                <c:ptCount val="1"/>
                <c:pt idx="0">
                  <c:v>عملکرد</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Sheet1!$M$10:$M$20</c:f>
              <c:strCache>
                <c:ptCount val="11"/>
                <c:pt idx="0">
                  <c:v>بهبود و تحول سازمانی</c:v>
                </c:pt>
                <c:pt idx="1">
                  <c:v>رضایتمندی مردم</c:v>
                </c:pt>
                <c:pt idx="2">
                  <c:v>سهولت دسترسی به خدمات</c:v>
                </c:pt>
                <c:pt idx="3">
                  <c:v>شفافیت</c:v>
                </c:pt>
                <c:pt idx="4">
                  <c:v>ارتقاء بهره وری</c:v>
                </c:pt>
                <c:pt idx="5">
                  <c:v>پاسخگویی</c:v>
                </c:pt>
                <c:pt idx="6">
                  <c:v>ارتقاء سلامت اداری و مبارزه با فساد</c:v>
                </c:pt>
                <c:pt idx="7">
                  <c:v>شایسته سالاری</c:v>
                </c:pt>
                <c:pt idx="8">
                  <c:v>هوشمند سازی</c:v>
                </c:pt>
                <c:pt idx="9">
                  <c:v>جبران خدمت عادلانه</c:v>
                </c:pt>
                <c:pt idx="10">
                  <c:v>اطلاع رسانی و تبیین</c:v>
                </c:pt>
              </c:strCache>
            </c:strRef>
          </c:cat>
          <c:val>
            <c:numRef>
              <c:f>Sheet1!$O$10:$O$20</c:f>
              <c:numCache>
                <c:formatCode>General</c:formatCode>
                <c:ptCount val="11"/>
                <c:pt idx="0">
                  <c:v>141.79</c:v>
                </c:pt>
                <c:pt idx="1">
                  <c:v>127.61</c:v>
                </c:pt>
                <c:pt idx="2">
                  <c:v>97.84</c:v>
                </c:pt>
                <c:pt idx="3">
                  <c:v>80.28</c:v>
                </c:pt>
                <c:pt idx="4">
                  <c:v>73.63</c:v>
                </c:pt>
                <c:pt idx="5">
                  <c:v>85</c:v>
                </c:pt>
                <c:pt idx="6">
                  <c:v>56.1</c:v>
                </c:pt>
                <c:pt idx="7">
                  <c:v>52.13</c:v>
                </c:pt>
                <c:pt idx="8">
                  <c:v>47.98</c:v>
                </c:pt>
                <c:pt idx="9">
                  <c:v>50</c:v>
                </c:pt>
                <c:pt idx="10">
                  <c:v>32.200000000000003</c:v>
                </c:pt>
              </c:numCache>
            </c:numRef>
          </c:val>
          <c:extLst>
            <c:ext xmlns:c16="http://schemas.microsoft.com/office/drawing/2014/chart" uri="{C3380CC4-5D6E-409C-BE32-E72D297353CC}">
              <c16:uniqueId val="{00000001-6F0D-412B-81A9-7CDF11EEE672}"/>
            </c:ext>
          </c:extLst>
        </c:ser>
        <c:dLbls>
          <c:showLegendKey val="0"/>
          <c:showVal val="0"/>
          <c:showCatName val="0"/>
          <c:showSerName val="0"/>
          <c:showPercent val="0"/>
          <c:showBubbleSize val="0"/>
        </c:dLbls>
        <c:gapWidth val="219"/>
        <c:overlap val="-27"/>
        <c:axId val="187168256"/>
        <c:axId val="167415168"/>
      </c:barChart>
      <c:catAx>
        <c:axId val="187168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50" b="1" i="0" u="none" strike="noStrike" kern="1200" baseline="0">
                <a:solidFill>
                  <a:schemeClr val="tx1">
                    <a:lumMod val="65000"/>
                    <a:lumOff val="35000"/>
                  </a:schemeClr>
                </a:solidFill>
                <a:latin typeface="+mn-lt"/>
                <a:ea typeface="+mn-ea"/>
                <a:cs typeface="B Zar" panose="00000400000000000000" pitchFamily="2" charset="-78"/>
              </a:defRPr>
            </a:pPr>
            <a:endParaRPr lang="en-US"/>
          </a:p>
        </c:txPr>
        <c:crossAx val="167415168"/>
        <c:crosses val="autoZero"/>
        <c:auto val="1"/>
        <c:lblAlgn val="ctr"/>
        <c:lblOffset val="100"/>
        <c:noMultiLvlLbl val="0"/>
      </c:catAx>
      <c:valAx>
        <c:axId val="16741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168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1"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fa-IR" sz="1800" b="1" i="0" u="none" strike="noStrike" kern="1200" spc="0" baseline="0" dirty="0">
                <a:solidFill>
                  <a:prstClr val="black">
                    <a:lumMod val="65000"/>
                    <a:lumOff val="35000"/>
                  </a:prstClr>
                </a:solidFill>
                <a:effectLst/>
                <a:latin typeface="+mn-lt"/>
                <a:ea typeface="+mn-ea"/>
                <a:cs typeface="B Zar" panose="00000400000000000000" pitchFamily="2" charset="-78"/>
              </a:rPr>
              <a:t>درصد </a:t>
            </a:r>
            <a:r>
              <a:rPr lang="fa-IR" sz="1800" b="1" i="0" u="none" strike="noStrike" kern="1200" spc="0" baseline="0" dirty="0" smtClean="0">
                <a:solidFill>
                  <a:prstClr val="black">
                    <a:lumMod val="65000"/>
                    <a:lumOff val="35000"/>
                  </a:prstClr>
                </a:solidFill>
                <a:effectLst/>
                <a:latin typeface="+mn-lt"/>
                <a:ea typeface="+mn-ea"/>
                <a:cs typeface="B Zar" panose="00000400000000000000" pitchFamily="2" charset="-78"/>
              </a:rPr>
              <a:t>تحقق شاخص </a:t>
            </a:r>
            <a:r>
              <a:rPr lang="fa-IR" sz="1800" b="1" i="0" u="none" strike="noStrike" kern="1200" spc="0" baseline="0" dirty="0">
                <a:solidFill>
                  <a:prstClr val="black">
                    <a:lumMod val="65000"/>
                    <a:lumOff val="35000"/>
                  </a:prstClr>
                </a:solidFill>
                <a:effectLst/>
                <a:latin typeface="+mn-lt"/>
                <a:ea typeface="+mn-ea"/>
                <a:cs typeface="B Zar" panose="00000400000000000000" pitchFamily="2" charset="-78"/>
              </a:rPr>
              <a:t>های عمومی ارزیابی عملکرد ستاد در سال  1401</a:t>
            </a:r>
            <a:endParaRPr lang="en-US" sz="1800" b="1" i="0" u="none" strike="noStrike" kern="1200" spc="0" baseline="0" dirty="0">
              <a:solidFill>
                <a:prstClr val="black">
                  <a:lumMod val="65000"/>
                  <a:lumOff val="35000"/>
                </a:prstClr>
              </a:solidFill>
              <a:effectLst/>
              <a:latin typeface="+mn-lt"/>
              <a:ea typeface="+mn-ea"/>
              <a:cs typeface="B Zar" panose="00000400000000000000" pitchFamily="2" charset="-78"/>
            </a:endParaRPr>
          </a:p>
          <a:p>
            <a:pPr marL="0" marR="0" lvl="0" indent="0" algn="ctr" defTabSz="914400" rtl="1"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fa-IR" dirty="0"/>
          </a:p>
        </c:rich>
      </c:tx>
      <c:overlay val="0"/>
      <c:spPr>
        <a:noFill/>
        <a:ln>
          <a:noFill/>
        </a:ln>
        <a:effectLst/>
      </c:spPr>
      <c:txPr>
        <a:bodyPr rot="0" spcFirstLastPara="1" vertOverflow="ellipsis" vert="horz" wrap="square" anchor="ctr" anchorCtr="1"/>
        <a:lstStyle/>
        <a:p>
          <a:pPr marL="0" marR="0" lvl="0" indent="0" algn="ctr" defTabSz="914400" rtl="1"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lineChart>
        <c:grouping val="standard"/>
        <c:varyColors val="0"/>
        <c:ser>
          <c:idx val="0"/>
          <c:order val="0"/>
          <c:tx>
            <c:strRef>
              <c:f>Sheet1!$P$9</c:f>
              <c:strCache>
                <c:ptCount val="1"/>
                <c:pt idx="0">
                  <c:v>درصد</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9.8784241292144044E-18"/>
                  <c:y val="0.14371257485029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5E-41F9-8DBF-F4311D90EF06}"/>
                </c:ext>
              </c:extLst>
            </c:dLbl>
            <c:dLbl>
              <c:idx val="1"/>
              <c:layout>
                <c:manualLayout>
                  <c:x val="7.5436110239225614E-3"/>
                  <c:y val="-0.10778443113772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B5E-41F9-8DBF-F4311D90EF06}"/>
                </c:ext>
              </c:extLst>
            </c:dLbl>
            <c:dLbl>
              <c:idx val="2"/>
              <c:layout>
                <c:manualLayout>
                  <c:x val="0"/>
                  <c:y val="8.78243512974051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5E-41F9-8DBF-F4311D90EF06}"/>
                </c:ext>
              </c:extLst>
            </c:dLbl>
            <c:dLbl>
              <c:idx val="3"/>
              <c:layout>
                <c:manualLayout>
                  <c:x val="-3.2868590889948431E-2"/>
                  <c:y val="-0.13377083437818679"/>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9820835419706064E-2"/>
                      <c:h val="7.978059628773948E-2"/>
                    </c:manualLayout>
                  </c15:layout>
                </c:ext>
                <c:ext xmlns:c16="http://schemas.microsoft.com/office/drawing/2014/chart" uri="{C3380CC4-5D6E-409C-BE32-E72D297353CC}">
                  <c16:uniqueId val="{00000004-6B5E-41F9-8DBF-F4311D90EF06}"/>
                </c:ext>
              </c:extLst>
            </c:dLbl>
            <c:dLbl>
              <c:idx val="4"/>
              <c:layout>
                <c:manualLayout>
                  <c:x val="-1.6164880765548388E-2"/>
                  <c:y val="0.133262116120835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B5E-41F9-8DBF-F4311D90EF06}"/>
                </c:ext>
              </c:extLst>
            </c:dLbl>
            <c:dLbl>
              <c:idx val="5"/>
              <c:layout>
                <c:manualLayout>
                  <c:x val="1.0776587177032259E-2"/>
                  <c:y val="-8.3832335329341312E-2"/>
                </c:manualLayout>
              </c:layout>
              <c:showLegendKey val="0"/>
              <c:showVal val="1"/>
              <c:showCatName val="0"/>
              <c:showSerName val="0"/>
              <c:showPercent val="0"/>
              <c:showBubbleSize val="0"/>
              <c:extLst>
                <c:ext xmlns:c15="http://schemas.microsoft.com/office/drawing/2012/chart" uri="{CE6537A1-D6FC-4f65-9D91-7224C49458BB}">
                  <c15:layout>
                    <c:manualLayout>
                      <c:w val="4.2761497918464002E-2"/>
                      <c:h val="5.5828500479356238E-2"/>
                    </c:manualLayout>
                  </c15:layout>
                </c:ext>
                <c:ext xmlns:c16="http://schemas.microsoft.com/office/drawing/2014/chart" uri="{C3380CC4-5D6E-409C-BE32-E72D297353CC}">
                  <c16:uniqueId val="{00000006-6B5E-41F9-8DBF-F4311D90EF06}"/>
                </c:ext>
              </c:extLst>
            </c:dLbl>
            <c:dLbl>
              <c:idx val="6"/>
              <c:layout>
                <c:manualLayout>
                  <c:x val="-1.293190461243879E-2"/>
                  <c:y val="0.174962301686811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B5E-41F9-8DBF-F4311D90EF06}"/>
                </c:ext>
              </c:extLst>
            </c:dLbl>
            <c:dLbl>
              <c:idx val="7"/>
              <c:layout>
                <c:manualLayout>
                  <c:x val="-2.1552750078978806E-3"/>
                  <c:y val="0.16774111038667944"/>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6586513466024512E-2"/>
                      <c:h val="0.13966083580869756"/>
                    </c:manualLayout>
                  </c15:layout>
                </c:ext>
                <c:ext xmlns:c16="http://schemas.microsoft.com/office/drawing/2014/chart" uri="{C3380CC4-5D6E-409C-BE32-E72D297353CC}">
                  <c16:uniqueId val="{00000008-6B5E-41F9-8DBF-F4311D90EF06}"/>
                </c:ext>
              </c:extLst>
            </c:dLbl>
            <c:dLbl>
              <c:idx val="8"/>
              <c:layout>
                <c:manualLayout>
                  <c:x val="-4.3106348708129034E-3"/>
                  <c:y val="-0.114064897938713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B5E-41F9-8DBF-F4311D90EF06}"/>
                </c:ext>
              </c:extLst>
            </c:dLbl>
            <c:dLbl>
              <c:idx val="9"/>
              <c:layout>
                <c:manualLayout>
                  <c:x val="-3.2329761531096775E-3"/>
                  <c:y val="-0.17564870259481039"/>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4.0606180483057551E-2"/>
                      <c:h val="0.14365285177676143"/>
                    </c:manualLayout>
                  </c15:layout>
                </c:ext>
                <c:ext xmlns:c16="http://schemas.microsoft.com/office/drawing/2014/chart" uri="{C3380CC4-5D6E-409C-BE32-E72D297353CC}">
                  <c16:uniqueId val="{0000000B-6B5E-41F9-8DBF-F4311D90EF06}"/>
                </c:ext>
              </c:extLst>
            </c:dLbl>
            <c:dLbl>
              <c:idx val="10"/>
              <c:layout>
                <c:manualLayout>
                  <c:x val="-8.6212697416258068E-3"/>
                  <c:y val="-0.15177290736747079"/>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9226104424111485E-2"/>
                      <c:h val="0.10772470806418659"/>
                    </c:manualLayout>
                  </c15:layout>
                </c:ext>
                <c:ext xmlns:c16="http://schemas.microsoft.com/office/drawing/2014/chart" uri="{C3380CC4-5D6E-409C-BE32-E72D297353CC}">
                  <c16:uniqueId val="{0000000A-6B5E-41F9-8DBF-F4311D90EF0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Sheet1!$M$10:$M$20</c:f>
              <c:strCache>
                <c:ptCount val="11"/>
                <c:pt idx="0">
                  <c:v>بهبود و تحول سازمانی</c:v>
                </c:pt>
                <c:pt idx="1">
                  <c:v>رضایتمندی مردم</c:v>
                </c:pt>
                <c:pt idx="2">
                  <c:v>سهولت دسترسی به خدمات</c:v>
                </c:pt>
                <c:pt idx="3">
                  <c:v>شفافیت</c:v>
                </c:pt>
                <c:pt idx="4">
                  <c:v>ارتقاء بهره وری</c:v>
                </c:pt>
                <c:pt idx="5">
                  <c:v>پاسخگویی</c:v>
                </c:pt>
                <c:pt idx="6">
                  <c:v>ارتقاء سلامت اداری و مبارزه با فساد</c:v>
                </c:pt>
                <c:pt idx="7">
                  <c:v>شایسته سالاری</c:v>
                </c:pt>
                <c:pt idx="8">
                  <c:v>هوشمند سازی</c:v>
                </c:pt>
                <c:pt idx="9">
                  <c:v>جبران خدمت عادلانه</c:v>
                </c:pt>
                <c:pt idx="10">
                  <c:v>اطلاع رسانی و تبیین</c:v>
                </c:pt>
              </c:strCache>
            </c:strRef>
          </c:cat>
          <c:val>
            <c:numRef>
              <c:f>Sheet1!$P$10:$P$20</c:f>
              <c:numCache>
                <c:formatCode>General</c:formatCode>
                <c:ptCount val="11"/>
                <c:pt idx="0">
                  <c:v>85.933333333333323</c:v>
                </c:pt>
                <c:pt idx="1">
                  <c:v>88.006896551724139</c:v>
                </c:pt>
                <c:pt idx="2">
                  <c:v>69.885714285714286</c:v>
                </c:pt>
                <c:pt idx="3">
                  <c:v>80.28</c:v>
                </c:pt>
                <c:pt idx="4">
                  <c:v>77.505263157894731</c:v>
                </c:pt>
                <c:pt idx="5">
                  <c:v>100</c:v>
                </c:pt>
                <c:pt idx="6">
                  <c:v>80.142857142857153</c:v>
                </c:pt>
                <c:pt idx="7">
                  <c:v>80.2</c:v>
                </c:pt>
                <c:pt idx="8">
                  <c:v>95.96</c:v>
                </c:pt>
                <c:pt idx="9">
                  <c:v>100</c:v>
                </c:pt>
                <c:pt idx="10">
                  <c:v>92</c:v>
                </c:pt>
              </c:numCache>
            </c:numRef>
          </c:val>
          <c:smooth val="0"/>
          <c:extLst>
            <c:ext xmlns:c16="http://schemas.microsoft.com/office/drawing/2014/chart" uri="{C3380CC4-5D6E-409C-BE32-E72D297353CC}">
              <c16:uniqueId val="{00000000-6B5E-41F9-8DBF-F4311D90EF06}"/>
            </c:ext>
          </c:extLst>
        </c:ser>
        <c:dLbls>
          <c:showLegendKey val="0"/>
          <c:showVal val="0"/>
          <c:showCatName val="0"/>
          <c:showSerName val="0"/>
          <c:showPercent val="0"/>
          <c:showBubbleSize val="0"/>
        </c:dLbls>
        <c:marker val="1"/>
        <c:smooth val="0"/>
        <c:axId val="187169792"/>
        <c:axId val="167417472"/>
      </c:lineChart>
      <c:catAx>
        <c:axId val="18716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417472"/>
        <c:crosses val="autoZero"/>
        <c:auto val="1"/>
        <c:lblAlgn val="ctr"/>
        <c:lblOffset val="100"/>
        <c:noMultiLvlLbl val="0"/>
      </c:catAx>
      <c:valAx>
        <c:axId val="167417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1697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سال 1400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سازمان دامپزشکی کشور</c:v>
                </c:pt>
                <c:pt idx="1">
                  <c:v>سازمان امور اراضی کشور</c:v>
                </c:pt>
                <c:pt idx="2">
                  <c:v>شرکت بازرگانی دولتی ایران</c:v>
                </c:pt>
                <c:pt idx="3">
                  <c:v>سازمان منابع طبیعی و آبخیزداری</c:v>
                </c:pt>
                <c:pt idx="4">
                  <c:v>سازمان شیلات ایران</c:v>
                </c:pt>
                <c:pt idx="5">
                  <c:v>سازمان امور عشایر ایران</c:v>
                </c:pt>
                <c:pt idx="6">
                  <c:v>سازمان حفظ نباتات</c:v>
                </c:pt>
                <c:pt idx="7">
                  <c:v>سازمان تحقیقات، آموزش و ترویج کشاورزی</c:v>
                </c:pt>
                <c:pt idx="8">
                  <c:v>سازمان مرکزی تعاون روستایی</c:v>
                </c:pt>
                <c:pt idx="9">
                  <c:v>شرکت خدمات حمایتی کشاورزی</c:v>
                </c:pt>
              </c:strCache>
            </c:strRef>
          </c:cat>
          <c:val>
            <c:numRef>
              <c:f>Sheet1!$B$2:$B$11</c:f>
              <c:numCache>
                <c:formatCode>General</c:formatCode>
                <c:ptCount val="10"/>
                <c:pt idx="0">
                  <c:v>684</c:v>
                </c:pt>
                <c:pt idx="1">
                  <c:v>628</c:v>
                </c:pt>
                <c:pt idx="2">
                  <c:v>539</c:v>
                </c:pt>
                <c:pt idx="3">
                  <c:v>507</c:v>
                </c:pt>
                <c:pt idx="4">
                  <c:v>473</c:v>
                </c:pt>
                <c:pt idx="5">
                  <c:v>430</c:v>
                </c:pt>
                <c:pt idx="6">
                  <c:v>406</c:v>
                </c:pt>
                <c:pt idx="7">
                  <c:v>388</c:v>
                </c:pt>
                <c:pt idx="8">
                  <c:v>332</c:v>
                </c:pt>
                <c:pt idx="9">
                  <c:v>0</c:v>
                </c:pt>
              </c:numCache>
            </c:numRef>
          </c:val>
          <c:extLst>
            <c:ext xmlns:c16="http://schemas.microsoft.com/office/drawing/2014/chart" uri="{C3380CC4-5D6E-409C-BE32-E72D297353CC}">
              <c16:uniqueId val="{00000000-0A7A-4E24-A31F-6AE761E32B6A}"/>
            </c:ext>
          </c:extLst>
        </c:ser>
        <c:ser>
          <c:idx val="1"/>
          <c:order val="1"/>
          <c:tx>
            <c:strRef>
              <c:f>Sheet1!$C$1</c:f>
              <c:strCache>
                <c:ptCount val="1"/>
                <c:pt idx="0">
                  <c:v>سال 1401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سازمان دامپزشکی کشور</c:v>
                </c:pt>
                <c:pt idx="1">
                  <c:v>سازمان امور اراضی کشور</c:v>
                </c:pt>
                <c:pt idx="2">
                  <c:v>شرکت بازرگانی دولتی ایران</c:v>
                </c:pt>
                <c:pt idx="3">
                  <c:v>سازمان منابع طبیعی و آبخیزداری</c:v>
                </c:pt>
                <c:pt idx="4">
                  <c:v>سازمان شیلات ایران</c:v>
                </c:pt>
                <c:pt idx="5">
                  <c:v>سازمان امور عشایر ایران</c:v>
                </c:pt>
                <c:pt idx="6">
                  <c:v>سازمان حفظ نباتات</c:v>
                </c:pt>
                <c:pt idx="7">
                  <c:v>سازمان تحقیقات، آموزش و ترویج کشاورزی</c:v>
                </c:pt>
                <c:pt idx="8">
                  <c:v>سازمان مرکزی تعاون روستایی</c:v>
                </c:pt>
                <c:pt idx="9">
                  <c:v>شرکت خدمات حمایتی کشاورزی</c:v>
                </c:pt>
              </c:strCache>
            </c:strRef>
          </c:cat>
          <c:val>
            <c:numRef>
              <c:f>Sheet1!$C$2:$C$11</c:f>
              <c:numCache>
                <c:formatCode>General</c:formatCode>
                <c:ptCount val="10"/>
                <c:pt idx="0">
                  <c:v>716</c:v>
                </c:pt>
                <c:pt idx="1">
                  <c:v>692</c:v>
                </c:pt>
                <c:pt idx="2">
                  <c:v>537</c:v>
                </c:pt>
                <c:pt idx="3">
                  <c:v>644</c:v>
                </c:pt>
                <c:pt idx="4">
                  <c:v>596</c:v>
                </c:pt>
                <c:pt idx="5">
                  <c:v>407</c:v>
                </c:pt>
                <c:pt idx="6">
                  <c:v>406</c:v>
                </c:pt>
                <c:pt idx="7">
                  <c:v>475</c:v>
                </c:pt>
                <c:pt idx="8">
                  <c:v>481</c:v>
                </c:pt>
                <c:pt idx="9">
                  <c:v>409</c:v>
                </c:pt>
              </c:numCache>
            </c:numRef>
          </c:val>
          <c:extLst>
            <c:ext xmlns:c16="http://schemas.microsoft.com/office/drawing/2014/chart" uri="{C3380CC4-5D6E-409C-BE32-E72D297353CC}">
              <c16:uniqueId val="{00000001-0A7A-4E24-A31F-6AE761E32B6A}"/>
            </c:ext>
          </c:extLst>
        </c:ser>
        <c:dLbls>
          <c:showLegendKey val="0"/>
          <c:showVal val="0"/>
          <c:showCatName val="0"/>
          <c:showSerName val="0"/>
          <c:showPercent val="0"/>
          <c:showBubbleSize val="0"/>
        </c:dLbls>
        <c:gapWidth val="219"/>
        <c:overlap val="-27"/>
        <c:axId val="291173888"/>
        <c:axId val="256177792"/>
      </c:barChart>
      <c:catAx>
        <c:axId val="291173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6177792"/>
        <c:crosses val="autoZero"/>
        <c:auto val="1"/>
        <c:lblAlgn val="ctr"/>
        <c:lblOffset val="100"/>
        <c:noMultiLvlLbl val="0"/>
      </c:catAx>
      <c:valAx>
        <c:axId val="2561777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1173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 تجمیعی رشدامتیاز'!$A$2:$A$27</c:f>
              <c:strCache>
                <c:ptCount val="26"/>
                <c:pt idx="0">
                  <c:v>بانک مرکزی</c:v>
                </c:pt>
                <c:pt idx="1">
                  <c:v>معاونت علمی و اقتصاد دانش بنیان ریاست جمهوری</c:v>
                </c:pt>
                <c:pt idx="2">
                  <c:v>وزارت فرهنگ و ارشاد اسلامی</c:v>
                </c:pt>
                <c:pt idx="3">
                  <c:v>وزارت صنعت،معدن و تجارت</c:v>
                </c:pt>
                <c:pt idx="4">
                  <c:v>وزارت بهداشت، درمان و آموزش پزشکی</c:v>
                </c:pt>
                <c:pt idx="5">
                  <c:v>وزارت علوم، تحقیقات و فناوری</c:v>
                </c:pt>
                <c:pt idx="6">
                  <c:v>وزارت کشور</c:v>
                </c:pt>
                <c:pt idx="7">
                  <c:v>سازمان حفاظت محیط زیست</c:v>
                </c:pt>
                <c:pt idx="8">
                  <c:v>وزارت راه و شهرسازی</c:v>
                </c:pt>
                <c:pt idx="9">
                  <c:v>وزارت جهاد کشاورزی</c:v>
                </c:pt>
                <c:pt idx="10">
                  <c:v>وزارت تعاون،کار ورفاه اجتماعی</c:v>
                </c:pt>
                <c:pt idx="11">
                  <c:v>سازمان اداری و استخدامی کشور</c:v>
                </c:pt>
                <c:pt idx="12">
                  <c:v>بنیاد شهید و امور ایثارگران</c:v>
                </c:pt>
                <c:pt idx="13">
                  <c:v>وزارت ورزش و جوانان</c:v>
                </c:pt>
                <c:pt idx="14">
                  <c:v>وزارت دادگستری</c:v>
                </c:pt>
                <c:pt idx="15">
                  <c:v>وزارت امور اقتصادی و دارایی</c:v>
                </c:pt>
                <c:pt idx="16">
                  <c:v>وزارت آموزش و پرورش</c:v>
                </c:pt>
                <c:pt idx="17">
                  <c:v>وزارت میراث فرهنگی،‌ صنایع دستی و گردشگری</c:v>
                </c:pt>
                <c:pt idx="18">
                  <c:v>سازمان ملی استاندارد ایران</c:v>
                </c:pt>
                <c:pt idx="19">
                  <c:v>وزارت ارتباطات و فناوری اطلاعات</c:v>
                </c:pt>
                <c:pt idx="20">
                  <c:v>وزارت نفت</c:v>
                </c:pt>
                <c:pt idx="21">
                  <c:v>وزارت امور خارجه</c:v>
                </c:pt>
                <c:pt idx="22">
                  <c:v>سازمان برنامه و بودجه کشور</c:v>
                </c:pt>
                <c:pt idx="23">
                  <c:v>وزارت نیرو</c:v>
                </c:pt>
                <c:pt idx="24">
                  <c:v>سازمان انرژی  اتمی</c:v>
                </c:pt>
                <c:pt idx="25">
                  <c:v>وزارت دفاع و پشتیبانی نیروهای مسلح</c:v>
                </c:pt>
              </c:strCache>
            </c:strRef>
          </c:cat>
          <c:val>
            <c:numRef>
              <c:f>' تجمیعی رشدامتیاز'!$B$2:$B$27</c:f>
            </c:numRef>
          </c:val>
          <c:extLst>
            <c:ext xmlns:c16="http://schemas.microsoft.com/office/drawing/2014/chart" uri="{C3380CC4-5D6E-409C-BE32-E72D297353CC}">
              <c16:uniqueId val="{00000000-93C2-4FEB-8DE2-C529FDA22B2B}"/>
            </c:ext>
          </c:extLst>
        </c:ser>
        <c:ser>
          <c:idx val="1"/>
          <c:order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93C2-4FEB-8DE2-C529FDA22B2B}"/>
              </c:ext>
            </c:extLst>
          </c:dPt>
          <c:dPt>
            <c:idx val="1"/>
            <c:invertIfNegative val="0"/>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93C2-4FEB-8DE2-C529FDA22B2B}"/>
              </c:ext>
            </c:extLst>
          </c:dPt>
          <c:dPt>
            <c:idx val="2"/>
            <c:invertIfNegative val="0"/>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6-93C2-4FEB-8DE2-C529FDA22B2B}"/>
              </c:ext>
            </c:extLst>
          </c:dPt>
          <c:dPt>
            <c:idx val="3"/>
            <c:invertIfNegative val="0"/>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8-93C2-4FEB-8DE2-C529FDA22B2B}"/>
              </c:ext>
            </c:extLst>
          </c:dPt>
          <c:dPt>
            <c:idx val="4"/>
            <c:invertIfNegative val="0"/>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A-93C2-4FEB-8DE2-C529FDA22B2B}"/>
              </c:ext>
            </c:extLst>
          </c:dPt>
          <c:dPt>
            <c:idx val="5"/>
            <c:invertIfNegative val="0"/>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C-93C2-4FEB-8DE2-C529FDA22B2B}"/>
              </c:ext>
            </c:extLst>
          </c:dPt>
          <c:dPt>
            <c:idx val="6"/>
            <c:invertIfNegative val="0"/>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E-93C2-4FEB-8DE2-C529FDA22B2B}"/>
              </c:ext>
            </c:extLst>
          </c:dPt>
          <c:dPt>
            <c:idx val="7"/>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0-93C2-4FEB-8DE2-C529FDA22B2B}"/>
              </c:ext>
            </c:extLst>
          </c:dPt>
          <c:dPt>
            <c:idx val="8"/>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2-93C2-4FEB-8DE2-C529FDA22B2B}"/>
              </c:ext>
            </c:extLst>
          </c:dPt>
          <c:dPt>
            <c:idx val="9"/>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4-93C2-4FEB-8DE2-C529FDA22B2B}"/>
              </c:ext>
            </c:extLst>
          </c:dPt>
          <c:dPt>
            <c:idx val="10"/>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6-93C2-4FEB-8DE2-C529FDA22B2B}"/>
              </c:ext>
            </c:extLst>
          </c:dPt>
          <c:dPt>
            <c:idx val="11"/>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8-93C2-4FEB-8DE2-C529FDA22B2B}"/>
              </c:ext>
            </c:extLst>
          </c:dPt>
          <c:dPt>
            <c:idx val="12"/>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A-93C2-4FEB-8DE2-C529FDA22B2B}"/>
              </c:ext>
            </c:extLst>
          </c:dPt>
          <c:dPt>
            <c:idx val="13"/>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C-93C2-4FEB-8DE2-C529FDA22B2B}"/>
              </c:ext>
            </c:extLst>
          </c:dPt>
          <c:dPt>
            <c:idx val="14"/>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E-93C2-4FEB-8DE2-C529FDA22B2B}"/>
              </c:ext>
            </c:extLst>
          </c:dPt>
          <c:dPt>
            <c:idx val="15"/>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0-93C2-4FEB-8DE2-C529FDA22B2B}"/>
              </c:ext>
            </c:extLst>
          </c:dPt>
          <c:dPt>
            <c:idx val="16"/>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2-93C2-4FEB-8DE2-C529FDA22B2B}"/>
              </c:ext>
            </c:extLst>
          </c:dPt>
          <c:dPt>
            <c:idx val="17"/>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4-93C2-4FEB-8DE2-C529FDA22B2B}"/>
              </c:ext>
            </c:extLst>
          </c:dPt>
          <c:dPt>
            <c:idx val="18"/>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6-93C2-4FEB-8DE2-C529FDA22B2B}"/>
              </c:ext>
            </c:extLst>
          </c:dPt>
          <c:dPt>
            <c:idx val="19"/>
            <c:invertIfNegative val="0"/>
            <c:bubble3D val="0"/>
            <c:spPr>
              <a:solidFill>
                <a:srgbClr val="92D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8-93C2-4FEB-8DE2-C529FDA22B2B}"/>
              </c:ext>
            </c:extLst>
          </c:dPt>
          <c:dPt>
            <c:idx val="20"/>
            <c:invertIfNegative val="0"/>
            <c:bubble3D val="0"/>
            <c:spPr>
              <a:solidFill>
                <a:srgbClr val="92D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A-93C2-4FEB-8DE2-C529FDA22B2B}"/>
              </c:ext>
            </c:extLst>
          </c:dPt>
          <c:dPt>
            <c:idx val="21"/>
            <c:invertIfNegative val="0"/>
            <c:bubble3D val="0"/>
            <c:spPr>
              <a:solidFill>
                <a:srgbClr val="92D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C-93C2-4FEB-8DE2-C529FDA22B2B}"/>
              </c:ext>
            </c:extLst>
          </c:dPt>
          <c:dPt>
            <c:idx val="22"/>
            <c:invertIfNegative val="0"/>
            <c:bubble3D val="0"/>
            <c:spPr>
              <a:solidFill>
                <a:srgbClr val="92D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E-93C2-4FEB-8DE2-C529FDA22B2B}"/>
              </c:ext>
            </c:extLst>
          </c:dPt>
          <c:dPt>
            <c:idx val="23"/>
            <c:invertIfNegative val="0"/>
            <c:bubble3D val="0"/>
            <c:spPr>
              <a:solidFill>
                <a:srgbClr val="92D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0-93C2-4FEB-8DE2-C529FDA22B2B}"/>
              </c:ext>
            </c:extLst>
          </c:dPt>
          <c:dPt>
            <c:idx val="24"/>
            <c:invertIfNegative val="0"/>
            <c:bubble3D val="0"/>
            <c:spPr>
              <a:solidFill>
                <a:srgbClr val="92D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2-93C2-4FEB-8DE2-C529FDA22B2B}"/>
              </c:ext>
            </c:extLst>
          </c:dPt>
          <c:dPt>
            <c:idx val="25"/>
            <c:invertIfNegative val="0"/>
            <c:bubble3D val="0"/>
            <c:spPr>
              <a:solidFill>
                <a:srgbClr val="92D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4-93C2-4FEB-8DE2-C529FDA22B2B}"/>
              </c:ext>
            </c:extLst>
          </c:dPt>
          <c:dLbls>
            <c:spPr>
              <a:noFill/>
              <a:ln>
                <a:noFill/>
              </a:ln>
              <a:effectLst/>
            </c:spPr>
            <c:txPr>
              <a:bodyPr rot="0" spcFirstLastPara="1" vertOverflow="ellipsis" vert="horz" wrap="square" anchor="ctr" anchorCtr="1"/>
              <a:lstStyle/>
              <a:p>
                <a:pPr rtl="1">
                  <a:defRPr sz="900" b="0" i="0" u="none" strike="noStrike" kern="1200" baseline="0">
                    <a:solidFill>
                      <a:schemeClr val="tx1">
                        <a:lumMod val="75000"/>
                        <a:lumOff val="25000"/>
                      </a:schemeClr>
                    </a:solidFill>
                    <a:latin typeface="+mn-lt"/>
                    <a:ea typeface="+mn-ea"/>
                    <a:cs typeface="B Koodak" panose="00000700000000000000" pitchFamily="2" charset="-78"/>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تجمیعی رشدامتیاز'!$A$2:$A$27</c:f>
              <c:strCache>
                <c:ptCount val="26"/>
                <c:pt idx="0">
                  <c:v>بانک مرکزی</c:v>
                </c:pt>
                <c:pt idx="1">
                  <c:v>معاونت علمی و اقتصاد دانش بنیان ریاست جمهوری</c:v>
                </c:pt>
                <c:pt idx="2">
                  <c:v>وزارت فرهنگ و ارشاد اسلامی</c:v>
                </c:pt>
                <c:pt idx="3">
                  <c:v>وزارت صنعت،معدن و تجارت</c:v>
                </c:pt>
                <c:pt idx="4">
                  <c:v>وزارت بهداشت، درمان و آموزش پزشکی</c:v>
                </c:pt>
                <c:pt idx="5">
                  <c:v>وزارت علوم، تحقیقات و فناوری</c:v>
                </c:pt>
                <c:pt idx="6">
                  <c:v>وزارت کشور</c:v>
                </c:pt>
                <c:pt idx="7">
                  <c:v>سازمان حفاظت محیط زیست</c:v>
                </c:pt>
                <c:pt idx="8">
                  <c:v>وزارت راه و شهرسازی</c:v>
                </c:pt>
                <c:pt idx="9">
                  <c:v>وزارت جهاد کشاورزی</c:v>
                </c:pt>
                <c:pt idx="10">
                  <c:v>وزارت تعاون،کار ورفاه اجتماعی</c:v>
                </c:pt>
                <c:pt idx="11">
                  <c:v>سازمان اداری و استخدامی کشور</c:v>
                </c:pt>
                <c:pt idx="12">
                  <c:v>بنیاد شهید و امور ایثارگران</c:v>
                </c:pt>
                <c:pt idx="13">
                  <c:v>وزارت ورزش و جوانان</c:v>
                </c:pt>
                <c:pt idx="14">
                  <c:v>وزارت دادگستری</c:v>
                </c:pt>
                <c:pt idx="15">
                  <c:v>وزارت امور اقتصادی و دارایی</c:v>
                </c:pt>
                <c:pt idx="16">
                  <c:v>وزارت آموزش و پرورش</c:v>
                </c:pt>
                <c:pt idx="17">
                  <c:v>وزارت میراث فرهنگی،‌ صنایع دستی و گردشگری</c:v>
                </c:pt>
                <c:pt idx="18">
                  <c:v>سازمان ملی استاندارد ایران</c:v>
                </c:pt>
                <c:pt idx="19">
                  <c:v>وزارت ارتباطات و فناوری اطلاعات</c:v>
                </c:pt>
                <c:pt idx="20">
                  <c:v>وزارت نفت</c:v>
                </c:pt>
                <c:pt idx="21">
                  <c:v>وزارت امور خارجه</c:v>
                </c:pt>
                <c:pt idx="22">
                  <c:v>سازمان برنامه و بودجه کشور</c:v>
                </c:pt>
                <c:pt idx="23">
                  <c:v>وزارت نیرو</c:v>
                </c:pt>
                <c:pt idx="24">
                  <c:v>سازمان انرژی  اتمی</c:v>
                </c:pt>
                <c:pt idx="25">
                  <c:v>وزارت دفاع و پشتیبانی نیروهای مسلح</c:v>
                </c:pt>
              </c:strCache>
            </c:strRef>
          </c:cat>
          <c:val>
            <c:numRef>
              <c:f>' تجمیعی رشدامتیاز'!$C$2:$C$27</c:f>
              <c:numCache>
                <c:formatCode>0</c:formatCode>
                <c:ptCount val="26"/>
                <c:pt idx="0">
                  <c:v>852.9</c:v>
                </c:pt>
                <c:pt idx="1">
                  <c:v>886.51</c:v>
                </c:pt>
                <c:pt idx="2">
                  <c:v>956.65</c:v>
                </c:pt>
                <c:pt idx="3">
                  <c:v>956.83</c:v>
                </c:pt>
                <c:pt idx="4">
                  <c:v>969.36</c:v>
                </c:pt>
                <c:pt idx="5" formatCode="General">
                  <c:v>1165</c:v>
                </c:pt>
                <c:pt idx="6">
                  <c:v>1175</c:v>
                </c:pt>
                <c:pt idx="7">
                  <c:v>1219.72</c:v>
                </c:pt>
                <c:pt idx="8">
                  <c:v>1275.07</c:v>
                </c:pt>
                <c:pt idx="9">
                  <c:v>1311</c:v>
                </c:pt>
                <c:pt idx="10">
                  <c:v>1319.8</c:v>
                </c:pt>
                <c:pt idx="11">
                  <c:v>1404.14</c:v>
                </c:pt>
                <c:pt idx="12">
                  <c:v>1415.07</c:v>
                </c:pt>
                <c:pt idx="13">
                  <c:v>1418.25</c:v>
                </c:pt>
                <c:pt idx="14">
                  <c:v>1428.08</c:v>
                </c:pt>
                <c:pt idx="15">
                  <c:v>1429.5</c:v>
                </c:pt>
                <c:pt idx="16">
                  <c:v>1447.11</c:v>
                </c:pt>
                <c:pt idx="17">
                  <c:v>1447.16</c:v>
                </c:pt>
                <c:pt idx="18">
                  <c:v>1455.77</c:v>
                </c:pt>
                <c:pt idx="19">
                  <c:v>1501.34</c:v>
                </c:pt>
                <c:pt idx="20">
                  <c:v>1502.3</c:v>
                </c:pt>
                <c:pt idx="21">
                  <c:v>1514.79</c:v>
                </c:pt>
                <c:pt idx="22">
                  <c:v>1516.04</c:v>
                </c:pt>
                <c:pt idx="23">
                  <c:v>1573.28</c:v>
                </c:pt>
                <c:pt idx="24">
                  <c:v>1582.09</c:v>
                </c:pt>
                <c:pt idx="25">
                  <c:v>1724.68</c:v>
                </c:pt>
              </c:numCache>
            </c:numRef>
          </c:val>
          <c:extLst>
            <c:ext xmlns:c16="http://schemas.microsoft.com/office/drawing/2014/chart" uri="{C3380CC4-5D6E-409C-BE32-E72D297353CC}">
              <c16:uniqueId val="{00000035-93C2-4FEB-8DE2-C529FDA22B2B}"/>
            </c:ext>
          </c:extLst>
        </c:ser>
        <c:dLbls>
          <c:showLegendKey val="0"/>
          <c:showVal val="0"/>
          <c:showCatName val="0"/>
          <c:showSerName val="0"/>
          <c:showPercent val="0"/>
          <c:showBubbleSize val="0"/>
        </c:dLbls>
        <c:gapWidth val="115"/>
        <c:overlap val="-20"/>
        <c:axId val="215732736"/>
        <c:axId val="211766080"/>
      </c:barChart>
      <c:catAx>
        <c:axId val="215732736"/>
        <c:scaling>
          <c:orientation val="minMax"/>
        </c:scaling>
        <c:delete val="0"/>
        <c:axPos val="r"/>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B Koodak" panose="00000700000000000000" pitchFamily="2" charset="-78"/>
              </a:defRPr>
            </a:pPr>
            <a:endParaRPr lang="en-US"/>
          </a:p>
        </c:txPr>
        <c:crossAx val="211766080"/>
        <c:crosses val="autoZero"/>
        <c:auto val="1"/>
        <c:lblAlgn val="ctr"/>
        <c:lblOffset val="100"/>
        <c:noMultiLvlLbl val="0"/>
      </c:catAx>
      <c:valAx>
        <c:axId val="211766080"/>
        <c:scaling>
          <c:orientation val="maxMin"/>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B Koodak" panose="00000700000000000000" pitchFamily="2" charset="-78"/>
              </a:defRPr>
            </a:pPr>
            <a:endParaRPr lang="en-US"/>
          </a:p>
        </c:txPr>
        <c:crossAx val="215732736"/>
        <c:crosses val="autoZero"/>
        <c:crossBetween val="between"/>
      </c:valAx>
      <c:spPr>
        <a:noFill/>
        <a:ln>
          <a:noFill/>
        </a:ln>
        <a:effectLst/>
      </c:spPr>
    </c:plotArea>
    <c:plotVisOnly val="1"/>
    <c:dispBlanksAs val="gap"/>
    <c:showDLblsOverMax val="0"/>
  </c:chart>
  <c:spPr>
    <a:noFill/>
    <a:ln>
      <a:noFill/>
    </a:ln>
    <a:effectLst/>
  </c:spPr>
  <c:txPr>
    <a:bodyPr/>
    <a:lstStyle/>
    <a:p>
      <a:pPr rtl="1">
        <a:defRPr>
          <a:cs typeface="B Koodak" panose="00000700000000000000" pitchFamily="2" charset="-78"/>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F40B7D-D10D-4453-AA9A-D3E0807B3859}"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US"/>
        </a:p>
      </dgm:t>
    </dgm:pt>
    <dgm:pt modelId="{7749DFC6-9B25-4300-9EE5-1FF091B29478}">
      <dgm:prSet phldrT="[Text]"/>
      <dgm:spPr/>
      <dgm:t>
        <a:bodyPr/>
        <a:lstStyle/>
        <a:p>
          <a:r>
            <a:rPr lang="fa-IR" dirty="0" smtClean="0">
              <a:cs typeface="B Titr" panose="00000700000000000000" pitchFamily="2" charset="-78"/>
            </a:rPr>
            <a:t>ارزیابی عملکرد</a:t>
          </a:r>
          <a:endParaRPr lang="en-US" dirty="0">
            <a:cs typeface="B Titr" panose="00000700000000000000" pitchFamily="2" charset="-78"/>
          </a:endParaRPr>
        </a:p>
      </dgm:t>
    </dgm:pt>
    <dgm:pt modelId="{C75AAA15-133D-433C-8874-84BAF69B24C2}" type="parTrans" cxnId="{162842E7-71FE-4CA9-9FDE-F7017BBD0146}">
      <dgm:prSet/>
      <dgm:spPr/>
      <dgm:t>
        <a:bodyPr/>
        <a:lstStyle/>
        <a:p>
          <a:endParaRPr lang="en-US"/>
        </a:p>
      </dgm:t>
    </dgm:pt>
    <dgm:pt modelId="{95A88D69-5A8C-4D6E-A296-EF960FBC0F33}" type="sibTrans" cxnId="{162842E7-71FE-4CA9-9FDE-F7017BBD0146}">
      <dgm:prSet/>
      <dgm:spPr/>
      <dgm:t>
        <a:bodyPr/>
        <a:lstStyle/>
        <a:p>
          <a:endParaRPr lang="en-US"/>
        </a:p>
      </dgm:t>
    </dgm:pt>
    <dgm:pt modelId="{2223554C-FBAB-465B-B87A-E45082F66144}">
      <dgm:prSet phldrT="[Text]"/>
      <dgm:spPr/>
      <dgm:t>
        <a:bodyPr/>
        <a:lstStyle/>
        <a:p>
          <a:r>
            <a:rPr lang="fa-IR" dirty="0" smtClean="0">
              <a:cs typeface="B Titr" panose="00000700000000000000" pitchFamily="2" charset="-78"/>
            </a:rPr>
            <a:t>عمومی</a:t>
          </a:r>
          <a:endParaRPr lang="en-US" dirty="0">
            <a:cs typeface="B Titr" panose="00000700000000000000" pitchFamily="2" charset="-78"/>
          </a:endParaRPr>
        </a:p>
      </dgm:t>
    </dgm:pt>
    <dgm:pt modelId="{160E0FEA-EE3F-47DE-9C7D-9595F8C538D2}" type="parTrans" cxnId="{C4C2F22A-B197-4621-846F-518B697978BE}">
      <dgm:prSet/>
      <dgm:spPr/>
      <dgm:t>
        <a:bodyPr/>
        <a:lstStyle/>
        <a:p>
          <a:endParaRPr lang="en-US"/>
        </a:p>
      </dgm:t>
    </dgm:pt>
    <dgm:pt modelId="{1B12C7BE-9D5A-4643-BF53-9ABF2CBC5983}" type="sibTrans" cxnId="{C4C2F22A-B197-4621-846F-518B697978BE}">
      <dgm:prSet/>
      <dgm:spPr/>
      <dgm:t>
        <a:bodyPr/>
        <a:lstStyle/>
        <a:p>
          <a:endParaRPr lang="en-US"/>
        </a:p>
      </dgm:t>
    </dgm:pt>
    <dgm:pt modelId="{DB36B76F-6DBD-4AE6-9CBF-68A11180565F}">
      <dgm:prSet phldrT="[Text]"/>
      <dgm:spPr/>
      <dgm:t>
        <a:bodyPr/>
        <a:lstStyle/>
        <a:p>
          <a:r>
            <a:rPr lang="fa-IR" dirty="0" smtClean="0">
              <a:cs typeface="B Titr" panose="00000700000000000000" pitchFamily="2" charset="-78"/>
            </a:rPr>
            <a:t>ملی</a:t>
          </a:r>
          <a:endParaRPr lang="en-US" dirty="0">
            <a:cs typeface="B Titr" panose="00000700000000000000" pitchFamily="2" charset="-78"/>
          </a:endParaRPr>
        </a:p>
      </dgm:t>
    </dgm:pt>
    <dgm:pt modelId="{E09B5E88-F0DE-488C-9578-A3B9F67FE5E2}" type="parTrans" cxnId="{6A554AA0-EF3D-4277-8EB1-0EA69AD0CF58}">
      <dgm:prSet/>
      <dgm:spPr/>
      <dgm:t>
        <a:bodyPr/>
        <a:lstStyle/>
        <a:p>
          <a:endParaRPr lang="en-US"/>
        </a:p>
      </dgm:t>
    </dgm:pt>
    <dgm:pt modelId="{3D6157A4-EC5A-4241-8926-81ADAE77805C}" type="sibTrans" cxnId="{6A554AA0-EF3D-4277-8EB1-0EA69AD0CF58}">
      <dgm:prSet/>
      <dgm:spPr/>
      <dgm:t>
        <a:bodyPr/>
        <a:lstStyle/>
        <a:p>
          <a:endParaRPr lang="en-US"/>
        </a:p>
      </dgm:t>
    </dgm:pt>
    <dgm:pt modelId="{D643423A-89F3-4996-B677-A38A4B1BABD5}">
      <dgm:prSet phldrT="[Text]"/>
      <dgm:spPr/>
      <dgm:t>
        <a:bodyPr/>
        <a:lstStyle/>
        <a:p>
          <a:r>
            <a:rPr lang="fa-IR" dirty="0" smtClean="0">
              <a:cs typeface="B Titr" panose="00000700000000000000" pitchFamily="2" charset="-78"/>
            </a:rPr>
            <a:t>استانی</a:t>
          </a:r>
          <a:endParaRPr lang="en-US" dirty="0">
            <a:cs typeface="B Titr" panose="00000700000000000000" pitchFamily="2" charset="-78"/>
          </a:endParaRPr>
        </a:p>
      </dgm:t>
    </dgm:pt>
    <dgm:pt modelId="{06541C0A-C092-47FB-9F60-2CBFA2C03DEF}" type="parTrans" cxnId="{45BDC532-331B-458D-B2CF-59BB95BEB13D}">
      <dgm:prSet/>
      <dgm:spPr/>
      <dgm:t>
        <a:bodyPr/>
        <a:lstStyle/>
        <a:p>
          <a:endParaRPr lang="en-US"/>
        </a:p>
      </dgm:t>
    </dgm:pt>
    <dgm:pt modelId="{6BDEBF1D-7410-4702-BDEC-4F5DEDDA000B}" type="sibTrans" cxnId="{45BDC532-331B-458D-B2CF-59BB95BEB13D}">
      <dgm:prSet/>
      <dgm:spPr/>
      <dgm:t>
        <a:bodyPr/>
        <a:lstStyle/>
        <a:p>
          <a:endParaRPr lang="en-US"/>
        </a:p>
      </dgm:t>
    </dgm:pt>
    <dgm:pt modelId="{90CE4623-CC6F-494F-B877-737F9F1DC692}">
      <dgm:prSet phldrT="[Text]"/>
      <dgm:spPr/>
      <dgm:t>
        <a:bodyPr/>
        <a:lstStyle/>
        <a:p>
          <a:r>
            <a:rPr lang="fa-IR" dirty="0" smtClean="0">
              <a:cs typeface="B Titr" panose="00000700000000000000" pitchFamily="2" charset="-78"/>
            </a:rPr>
            <a:t>اختصاصی</a:t>
          </a:r>
          <a:endParaRPr lang="en-US" dirty="0">
            <a:cs typeface="B Titr" panose="00000700000000000000" pitchFamily="2" charset="-78"/>
          </a:endParaRPr>
        </a:p>
      </dgm:t>
    </dgm:pt>
    <dgm:pt modelId="{4DB4ACC9-629E-4B76-9950-6F3D8B34D362}" type="parTrans" cxnId="{88D28990-2995-4E26-9DE2-1B4B4FBC3194}">
      <dgm:prSet/>
      <dgm:spPr/>
      <dgm:t>
        <a:bodyPr/>
        <a:lstStyle/>
        <a:p>
          <a:endParaRPr lang="en-US"/>
        </a:p>
      </dgm:t>
    </dgm:pt>
    <dgm:pt modelId="{398CAB05-4CCC-4401-A1F3-5A15461E50B2}" type="sibTrans" cxnId="{88D28990-2995-4E26-9DE2-1B4B4FBC3194}">
      <dgm:prSet/>
      <dgm:spPr/>
      <dgm:t>
        <a:bodyPr/>
        <a:lstStyle/>
        <a:p>
          <a:endParaRPr lang="en-US"/>
        </a:p>
      </dgm:t>
    </dgm:pt>
    <dgm:pt modelId="{BFB4BE45-13F7-4737-BC66-27B6D1A2EF3F}">
      <dgm:prSet phldrT="[Text]"/>
      <dgm:spPr/>
      <dgm:t>
        <a:bodyPr/>
        <a:lstStyle/>
        <a:p>
          <a:r>
            <a:rPr lang="fa-IR" dirty="0" smtClean="0">
              <a:cs typeface="B Titr" panose="00000700000000000000" pitchFamily="2" charset="-78"/>
            </a:rPr>
            <a:t>ملی</a:t>
          </a:r>
          <a:endParaRPr lang="en-US" dirty="0">
            <a:cs typeface="B Titr" panose="00000700000000000000" pitchFamily="2" charset="-78"/>
          </a:endParaRPr>
        </a:p>
      </dgm:t>
    </dgm:pt>
    <dgm:pt modelId="{0FCE12E4-405B-4AF8-8EBE-F5D26BF025F6}" type="parTrans" cxnId="{C4DF5DE1-EF7A-44C2-A54D-2D104C417453}">
      <dgm:prSet/>
      <dgm:spPr/>
      <dgm:t>
        <a:bodyPr/>
        <a:lstStyle/>
        <a:p>
          <a:endParaRPr lang="en-US"/>
        </a:p>
      </dgm:t>
    </dgm:pt>
    <dgm:pt modelId="{2725485A-42BA-4281-9BFD-3F3C2FE5F6EE}" type="sibTrans" cxnId="{C4DF5DE1-EF7A-44C2-A54D-2D104C417453}">
      <dgm:prSet/>
      <dgm:spPr/>
      <dgm:t>
        <a:bodyPr/>
        <a:lstStyle/>
        <a:p>
          <a:endParaRPr lang="en-US"/>
        </a:p>
      </dgm:t>
    </dgm:pt>
    <dgm:pt modelId="{30009F50-B9B8-4B3E-B3E3-79FCD92B2E1A}">
      <dgm:prSet phldrT="[Text]"/>
      <dgm:spPr/>
      <dgm:t>
        <a:bodyPr/>
        <a:lstStyle/>
        <a:p>
          <a:r>
            <a:rPr lang="fa-IR" dirty="0" smtClean="0">
              <a:cs typeface="B Titr" panose="00000700000000000000" pitchFamily="2" charset="-78"/>
            </a:rPr>
            <a:t>استانی</a:t>
          </a:r>
          <a:endParaRPr lang="en-US" dirty="0">
            <a:cs typeface="B Titr" panose="00000700000000000000" pitchFamily="2" charset="-78"/>
          </a:endParaRPr>
        </a:p>
      </dgm:t>
    </dgm:pt>
    <dgm:pt modelId="{C0114F4B-857D-42B4-94E9-4B5006B00B0F}" type="parTrans" cxnId="{D289BEA9-8F6E-4016-9FDA-DD3EB19FA204}">
      <dgm:prSet/>
      <dgm:spPr/>
      <dgm:t>
        <a:bodyPr/>
        <a:lstStyle/>
        <a:p>
          <a:endParaRPr lang="en-US"/>
        </a:p>
      </dgm:t>
    </dgm:pt>
    <dgm:pt modelId="{F610901F-5FFA-4090-B323-72184AA61918}" type="sibTrans" cxnId="{D289BEA9-8F6E-4016-9FDA-DD3EB19FA204}">
      <dgm:prSet/>
      <dgm:spPr/>
      <dgm:t>
        <a:bodyPr/>
        <a:lstStyle/>
        <a:p>
          <a:endParaRPr lang="en-US"/>
        </a:p>
      </dgm:t>
    </dgm:pt>
    <dgm:pt modelId="{AFB38EF7-DFB4-44F1-9B70-B0A8F95080F4}" type="pres">
      <dgm:prSet presAssocID="{7EF40B7D-D10D-4453-AA9A-D3E0807B3859}" presName="hierChild1" presStyleCnt="0">
        <dgm:presLayoutVars>
          <dgm:chPref val="1"/>
          <dgm:dir/>
          <dgm:animOne val="branch"/>
          <dgm:animLvl val="lvl"/>
          <dgm:resizeHandles/>
        </dgm:presLayoutVars>
      </dgm:prSet>
      <dgm:spPr/>
      <dgm:t>
        <a:bodyPr/>
        <a:lstStyle/>
        <a:p>
          <a:endParaRPr lang="en-US"/>
        </a:p>
      </dgm:t>
    </dgm:pt>
    <dgm:pt modelId="{3088648B-60C9-42AD-BAFB-236827899B8F}" type="pres">
      <dgm:prSet presAssocID="{7749DFC6-9B25-4300-9EE5-1FF091B29478}" presName="hierRoot1" presStyleCnt="0"/>
      <dgm:spPr/>
    </dgm:pt>
    <dgm:pt modelId="{8ABEE0BB-9BDA-4775-A6DB-B48547E56F51}" type="pres">
      <dgm:prSet presAssocID="{7749DFC6-9B25-4300-9EE5-1FF091B29478}" presName="composite" presStyleCnt="0"/>
      <dgm:spPr/>
    </dgm:pt>
    <dgm:pt modelId="{55B58276-ECEB-4ABB-81E8-5DF414E12B9A}" type="pres">
      <dgm:prSet presAssocID="{7749DFC6-9B25-4300-9EE5-1FF091B29478}" presName="background" presStyleLbl="node0" presStyleIdx="0" presStyleCnt="1"/>
      <dgm:spPr/>
    </dgm:pt>
    <dgm:pt modelId="{E46BDB23-DB66-4155-ACDE-1068040C2DF7}" type="pres">
      <dgm:prSet presAssocID="{7749DFC6-9B25-4300-9EE5-1FF091B29478}" presName="text" presStyleLbl="fgAcc0" presStyleIdx="0" presStyleCnt="1">
        <dgm:presLayoutVars>
          <dgm:chPref val="3"/>
        </dgm:presLayoutVars>
      </dgm:prSet>
      <dgm:spPr/>
      <dgm:t>
        <a:bodyPr/>
        <a:lstStyle/>
        <a:p>
          <a:endParaRPr lang="en-US"/>
        </a:p>
      </dgm:t>
    </dgm:pt>
    <dgm:pt modelId="{AF9D3D07-6F4F-4D31-AE9C-4CCA57A12471}" type="pres">
      <dgm:prSet presAssocID="{7749DFC6-9B25-4300-9EE5-1FF091B29478}" presName="hierChild2" presStyleCnt="0"/>
      <dgm:spPr/>
    </dgm:pt>
    <dgm:pt modelId="{094BDAA4-C6C0-427A-BC3C-2FCCE4D36929}" type="pres">
      <dgm:prSet presAssocID="{160E0FEA-EE3F-47DE-9C7D-9595F8C538D2}" presName="Name10" presStyleLbl="parChTrans1D2" presStyleIdx="0" presStyleCnt="2"/>
      <dgm:spPr/>
      <dgm:t>
        <a:bodyPr/>
        <a:lstStyle/>
        <a:p>
          <a:endParaRPr lang="en-US"/>
        </a:p>
      </dgm:t>
    </dgm:pt>
    <dgm:pt modelId="{1BFE7D8A-6A12-4145-A938-D9AB872694CF}" type="pres">
      <dgm:prSet presAssocID="{2223554C-FBAB-465B-B87A-E45082F66144}" presName="hierRoot2" presStyleCnt="0"/>
      <dgm:spPr/>
    </dgm:pt>
    <dgm:pt modelId="{AD4CD2FF-8561-4D74-8353-96921CF4F4EE}" type="pres">
      <dgm:prSet presAssocID="{2223554C-FBAB-465B-B87A-E45082F66144}" presName="composite2" presStyleCnt="0"/>
      <dgm:spPr/>
    </dgm:pt>
    <dgm:pt modelId="{C9C56A95-E2BF-4035-9398-5E3B2D2B5074}" type="pres">
      <dgm:prSet presAssocID="{2223554C-FBAB-465B-B87A-E45082F66144}" presName="background2" presStyleLbl="node2" presStyleIdx="0" presStyleCnt="2"/>
      <dgm:spPr/>
    </dgm:pt>
    <dgm:pt modelId="{91BDC331-6ABC-4F62-8F4C-848CDE6B70A6}" type="pres">
      <dgm:prSet presAssocID="{2223554C-FBAB-465B-B87A-E45082F66144}" presName="text2" presStyleLbl="fgAcc2" presStyleIdx="0" presStyleCnt="2">
        <dgm:presLayoutVars>
          <dgm:chPref val="3"/>
        </dgm:presLayoutVars>
      </dgm:prSet>
      <dgm:spPr/>
      <dgm:t>
        <a:bodyPr/>
        <a:lstStyle/>
        <a:p>
          <a:endParaRPr lang="en-US"/>
        </a:p>
      </dgm:t>
    </dgm:pt>
    <dgm:pt modelId="{EDE47198-97B5-4226-9476-D6845BD54969}" type="pres">
      <dgm:prSet presAssocID="{2223554C-FBAB-465B-B87A-E45082F66144}" presName="hierChild3" presStyleCnt="0"/>
      <dgm:spPr/>
    </dgm:pt>
    <dgm:pt modelId="{D01DB6A0-4DDB-404C-B155-7D6094BE5BD9}" type="pres">
      <dgm:prSet presAssocID="{E09B5E88-F0DE-488C-9578-A3B9F67FE5E2}" presName="Name17" presStyleLbl="parChTrans1D3" presStyleIdx="0" presStyleCnt="4"/>
      <dgm:spPr/>
      <dgm:t>
        <a:bodyPr/>
        <a:lstStyle/>
        <a:p>
          <a:endParaRPr lang="en-US"/>
        </a:p>
      </dgm:t>
    </dgm:pt>
    <dgm:pt modelId="{ECBA952B-6703-41F3-A28C-F1DB99B1103A}" type="pres">
      <dgm:prSet presAssocID="{DB36B76F-6DBD-4AE6-9CBF-68A11180565F}" presName="hierRoot3" presStyleCnt="0"/>
      <dgm:spPr/>
    </dgm:pt>
    <dgm:pt modelId="{78086BEA-5768-4DF5-A674-AF04CEC90E71}" type="pres">
      <dgm:prSet presAssocID="{DB36B76F-6DBD-4AE6-9CBF-68A11180565F}" presName="composite3" presStyleCnt="0"/>
      <dgm:spPr/>
    </dgm:pt>
    <dgm:pt modelId="{19AB705C-5658-4F63-9FB2-287B217CA351}" type="pres">
      <dgm:prSet presAssocID="{DB36B76F-6DBD-4AE6-9CBF-68A11180565F}" presName="background3" presStyleLbl="node3" presStyleIdx="0" presStyleCnt="4"/>
      <dgm:spPr/>
    </dgm:pt>
    <dgm:pt modelId="{3A6B2F98-D2D8-4B22-B468-C45FB6B4D344}" type="pres">
      <dgm:prSet presAssocID="{DB36B76F-6DBD-4AE6-9CBF-68A11180565F}" presName="text3" presStyleLbl="fgAcc3" presStyleIdx="0" presStyleCnt="4">
        <dgm:presLayoutVars>
          <dgm:chPref val="3"/>
        </dgm:presLayoutVars>
      </dgm:prSet>
      <dgm:spPr/>
      <dgm:t>
        <a:bodyPr/>
        <a:lstStyle/>
        <a:p>
          <a:endParaRPr lang="en-US"/>
        </a:p>
      </dgm:t>
    </dgm:pt>
    <dgm:pt modelId="{3BD595BB-9C5A-4285-85B0-EC70B480D985}" type="pres">
      <dgm:prSet presAssocID="{DB36B76F-6DBD-4AE6-9CBF-68A11180565F}" presName="hierChild4" presStyleCnt="0"/>
      <dgm:spPr/>
    </dgm:pt>
    <dgm:pt modelId="{A63469F8-096E-4DBB-BA57-57DCA3F9BC30}" type="pres">
      <dgm:prSet presAssocID="{06541C0A-C092-47FB-9F60-2CBFA2C03DEF}" presName="Name17" presStyleLbl="parChTrans1D3" presStyleIdx="1" presStyleCnt="4"/>
      <dgm:spPr/>
      <dgm:t>
        <a:bodyPr/>
        <a:lstStyle/>
        <a:p>
          <a:endParaRPr lang="en-US"/>
        </a:p>
      </dgm:t>
    </dgm:pt>
    <dgm:pt modelId="{4E46E209-F215-4862-B449-03489D27474C}" type="pres">
      <dgm:prSet presAssocID="{D643423A-89F3-4996-B677-A38A4B1BABD5}" presName="hierRoot3" presStyleCnt="0"/>
      <dgm:spPr/>
    </dgm:pt>
    <dgm:pt modelId="{974989B3-0EF0-4D66-85B9-41B7F00EA1B1}" type="pres">
      <dgm:prSet presAssocID="{D643423A-89F3-4996-B677-A38A4B1BABD5}" presName="composite3" presStyleCnt="0"/>
      <dgm:spPr/>
    </dgm:pt>
    <dgm:pt modelId="{0A2950BA-E258-4060-B577-0EC22B27E14C}" type="pres">
      <dgm:prSet presAssocID="{D643423A-89F3-4996-B677-A38A4B1BABD5}" presName="background3" presStyleLbl="node3" presStyleIdx="1" presStyleCnt="4"/>
      <dgm:spPr/>
    </dgm:pt>
    <dgm:pt modelId="{3B7BE382-B514-4DDE-A939-BEF46BC08FE7}" type="pres">
      <dgm:prSet presAssocID="{D643423A-89F3-4996-B677-A38A4B1BABD5}" presName="text3" presStyleLbl="fgAcc3" presStyleIdx="1" presStyleCnt="4">
        <dgm:presLayoutVars>
          <dgm:chPref val="3"/>
        </dgm:presLayoutVars>
      </dgm:prSet>
      <dgm:spPr/>
      <dgm:t>
        <a:bodyPr/>
        <a:lstStyle/>
        <a:p>
          <a:endParaRPr lang="en-US"/>
        </a:p>
      </dgm:t>
    </dgm:pt>
    <dgm:pt modelId="{4ECFF322-0EC9-474C-91B7-1D752CEFBB2C}" type="pres">
      <dgm:prSet presAssocID="{D643423A-89F3-4996-B677-A38A4B1BABD5}" presName="hierChild4" presStyleCnt="0"/>
      <dgm:spPr/>
    </dgm:pt>
    <dgm:pt modelId="{95F4CF07-E658-47A3-A3F5-110623821A64}" type="pres">
      <dgm:prSet presAssocID="{4DB4ACC9-629E-4B76-9950-6F3D8B34D362}" presName="Name10" presStyleLbl="parChTrans1D2" presStyleIdx="1" presStyleCnt="2"/>
      <dgm:spPr/>
      <dgm:t>
        <a:bodyPr/>
        <a:lstStyle/>
        <a:p>
          <a:endParaRPr lang="en-US"/>
        </a:p>
      </dgm:t>
    </dgm:pt>
    <dgm:pt modelId="{05A31D41-070B-4A4E-BB77-7FA984A0005A}" type="pres">
      <dgm:prSet presAssocID="{90CE4623-CC6F-494F-B877-737F9F1DC692}" presName="hierRoot2" presStyleCnt="0"/>
      <dgm:spPr/>
    </dgm:pt>
    <dgm:pt modelId="{96637B78-5DC3-4ABB-B030-6FFFE614DDA7}" type="pres">
      <dgm:prSet presAssocID="{90CE4623-CC6F-494F-B877-737F9F1DC692}" presName="composite2" presStyleCnt="0"/>
      <dgm:spPr/>
    </dgm:pt>
    <dgm:pt modelId="{4AF0283A-22C6-4922-9CE4-9F6B7BD7258A}" type="pres">
      <dgm:prSet presAssocID="{90CE4623-CC6F-494F-B877-737F9F1DC692}" presName="background2" presStyleLbl="node2" presStyleIdx="1" presStyleCnt="2"/>
      <dgm:spPr/>
    </dgm:pt>
    <dgm:pt modelId="{EF58C255-AA6B-4938-BD7F-F874DCB80FE9}" type="pres">
      <dgm:prSet presAssocID="{90CE4623-CC6F-494F-B877-737F9F1DC692}" presName="text2" presStyleLbl="fgAcc2" presStyleIdx="1" presStyleCnt="2">
        <dgm:presLayoutVars>
          <dgm:chPref val="3"/>
        </dgm:presLayoutVars>
      </dgm:prSet>
      <dgm:spPr/>
      <dgm:t>
        <a:bodyPr/>
        <a:lstStyle/>
        <a:p>
          <a:endParaRPr lang="en-US"/>
        </a:p>
      </dgm:t>
    </dgm:pt>
    <dgm:pt modelId="{F10E6BBE-600A-4E97-9017-D4D3DF5323FD}" type="pres">
      <dgm:prSet presAssocID="{90CE4623-CC6F-494F-B877-737F9F1DC692}" presName="hierChild3" presStyleCnt="0"/>
      <dgm:spPr/>
    </dgm:pt>
    <dgm:pt modelId="{A4B8CF8B-43B8-46E6-9159-A37FAB7EA747}" type="pres">
      <dgm:prSet presAssocID="{0FCE12E4-405B-4AF8-8EBE-F5D26BF025F6}" presName="Name17" presStyleLbl="parChTrans1D3" presStyleIdx="2" presStyleCnt="4"/>
      <dgm:spPr/>
      <dgm:t>
        <a:bodyPr/>
        <a:lstStyle/>
        <a:p>
          <a:endParaRPr lang="en-US"/>
        </a:p>
      </dgm:t>
    </dgm:pt>
    <dgm:pt modelId="{DD3AE3D1-7661-4301-B27C-BBE74ECF620C}" type="pres">
      <dgm:prSet presAssocID="{BFB4BE45-13F7-4737-BC66-27B6D1A2EF3F}" presName="hierRoot3" presStyleCnt="0"/>
      <dgm:spPr/>
    </dgm:pt>
    <dgm:pt modelId="{EA28E87A-D79F-4473-B4B2-5D32AFC8B41C}" type="pres">
      <dgm:prSet presAssocID="{BFB4BE45-13F7-4737-BC66-27B6D1A2EF3F}" presName="composite3" presStyleCnt="0"/>
      <dgm:spPr/>
    </dgm:pt>
    <dgm:pt modelId="{DB93F34F-AC99-44DD-ABC7-EC48AAC9D795}" type="pres">
      <dgm:prSet presAssocID="{BFB4BE45-13F7-4737-BC66-27B6D1A2EF3F}" presName="background3" presStyleLbl="node3" presStyleIdx="2" presStyleCnt="4"/>
      <dgm:spPr/>
    </dgm:pt>
    <dgm:pt modelId="{83820B62-456C-4768-A129-CC87153A3E43}" type="pres">
      <dgm:prSet presAssocID="{BFB4BE45-13F7-4737-BC66-27B6D1A2EF3F}" presName="text3" presStyleLbl="fgAcc3" presStyleIdx="2" presStyleCnt="4">
        <dgm:presLayoutVars>
          <dgm:chPref val="3"/>
        </dgm:presLayoutVars>
      </dgm:prSet>
      <dgm:spPr/>
      <dgm:t>
        <a:bodyPr/>
        <a:lstStyle/>
        <a:p>
          <a:endParaRPr lang="en-US"/>
        </a:p>
      </dgm:t>
    </dgm:pt>
    <dgm:pt modelId="{F8E6C219-5C32-4BDF-951C-28E7D48F0165}" type="pres">
      <dgm:prSet presAssocID="{BFB4BE45-13F7-4737-BC66-27B6D1A2EF3F}" presName="hierChild4" presStyleCnt="0"/>
      <dgm:spPr/>
    </dgm:pt>
    <dgm:pt modelId="{F7DE82F2-2507-4C5D-A678-0C34E7559077}" type="pres">
      <dgm:prSet presAssocID="{C0114F4B-857D-42B4-94E9-4B5006B00B0F}" presName="Name17" presStyleLbl="parChTrans1D3" presStyleIdx="3" presStyleCnt="4"/>
      <dgm:spPr/>
      <dgm:t>
        <a:bodyPr/>
        <a:lstStyle/>
        <a:p>
          <a:endParaRPr lang="en-US"/>
        </a:p>
      </dgm:t>
    </dgm:pt>
    <dgm:pt modelId="{41916850-01EF-4798-83AE-EFB3EF3AC003}" type="pres">
      <dgm:prSet presAssocID="{30009F50-B9B8-4B3E-B3E3-79FCD92B2E1A}" presName="hierRoot3" presStyleCnt="0"/>
      <dgm:spPr/>
    </dgm:pt>
    <dgm:pt modelId="{5E4DDFC8-190F-43C3-BE70-2E094D2BBAB6}" type="pres">
      <dgm:prSet presAssocID="{30009F50-B9B8-4B3E-B3E3-79FCD92B2E1A}" presName="composite3" presStyleCnt="0"/>
      <dgm:spPr/>
    </dgm:pt>
    <dgm:pt modelId="{6ADC2F57-5156-4F49-8EB0-38A5E0C0CCAC}" type="pres">
      <dgm:prSet presAssocID="{30009F50-B9B8-4B3E-B3E3-79FCD92B2E1A}" presName="background3" presStyleLbl="node3" presStyleIdx="3" presStyleCnt="4"/>
      <dgm:spPr/>
    </dgm:pt>
    <dgm:pt modelId="{16833629-D2C0-44B6-957D-7E3EF37AE29F}" type="pres">
      <dgm:prSet presAssocID="{30009F50-B9B8-4B3E-B3E3-79FCD92B2E1A}" presName="text3" presStyleLbl="fgAcc3" presStyleIdx="3" presStyleCnt="4">
        <dgm:presLayoutVars>
          <dgm:chPref val="3"/>
        </dgm:presLayoutVars>
      </dgm:prSet>
      <dgm:spPr/>
      <dgm:t>
        <a:bodyPr/>
        <a:lstStyle/>
        <a:p>
          <a:endParaRPr lang="en-US"/>
        </a:p>
      </dgm:t>
    </dgm:pt>
    <dgm:pt modelId="{490CF07E-7629-4294-A5D1-865B8C38DB93}" type="pres">
      <dgm:prSet presAssocID="{30009F50-B9B8-4B3E-B3E3-79FCD92B2E1A}" presName="hierChild4" presStyleCnt="0"/>
      <dgm:spPr/>
    </dgm:pt>
  </dgm:ptLst>
  <dgm:cxnLst>
    <dgm:cxn modelId="{D7570A5E-D7AC-4613-A41B-4DA07D40EC80}" type="presOf" srcId="{E09B5E88-F0DE-488C-9578-A3B9F67FE5E2}" destId="{D01DB6A0-4DDB-404C-B155-7D6094BE5BD9}" srcOrd="0" destOrd="0" presId="urn:microsoft.com/office/officeart/2005/8/layout/hierarchy1"/>
    <dgm:cxn modelId="{88D28990-2995-4E26-9DE2-1B4B4FBC3194}" srcId="{7749DFC6-9B25-4300-9EE5-1FF091B29478}" destId="{90CE4623-CC6F-494F-B877-737F9F1DC692}" srcOrd="1" destOrd="0" parTransId="{4DB4ACC9-629E-4B76-9950-6F3D8B34D362}" sibTransId="{398CAB05-4CCC-4401-A1F3-5A15461E50B2}"/>
    <dgm:cxn modelId="{7AF2F06D-C392-4D3A-9D1D-4E6CEDCDD534}" type="presOf" srcId="{D643423A-89F3-4996-B677-A38A4B1BABD5}" destId="{3B7BE382-B514-4DDE-A939-BEF46BC08FE7}" srcOrd="0" destOrd="0" presId="urn:microsoft.com/office/officeart/2005/8/layout/hierarchy1"/>
    <dgm:cxn modelId="{EC99BEB6-41EE-4876-BABE-9A2E1145D261}" type="presOf" srcId="{7EF40B7D-D10D-4453-AA9A-D3E0807B3859}" destId="{AFB38EF7-DFB4-44F1-9B70-B0A8F95080F4}" srcOrd="0" destOrd="0" presId="urn:microsoft.com/office/officeart/2005/8/layout/hierarchy1"/>
    <dgm:cxn modelId="{45BDC532-331B-458D-B2CF-59BB95BEB13D}" srcId="{2223554C-FBAB-465B-B87A-E45082F66144}" destId="{D643423A-89F3-4996-B677-A38A4B1BABD5}" srcOrd="1" destOrd="0" parTransId="{06541C0A-C092-47FB-9F60-2CBFA2C03DEF}" sibTransId="{6BDEBF1D-7410-4702-BDEC-4F5DEDDA000B}"/>
    <dgm:cxn modelId="{6A554AA0-EF3D-4277-8EB1-0EA69AD0CF58}" srcId="{2223554C-FBAB-465B-B87A-E45082F66144}" destId="{DB36B76F-6DBD-4AE6-9CBF-68A11180565F}" srcOrd="0" destOrd="0" parTransId="{E09B5E88-F0DE-488C-9578-A3B9F67FE5E2}" sibTransId="{3D6157A4-EC5A-4241-8926-81ADAE77805C}"/>
    <dgm:cxn modelId="{C4C2F22A-B197-4621-846F-518B697978BE}" srcId="{7749DFC6-9B25-4300-9EE5-1FF091B29478}" destId="{2223554C-FBAB-465B-B87A-E45082F66144}" srcOrd="0" destOrd="0" parTransId="{160E0FEA-EE3F-47DE-9C7D-9595F8C538D2}" sibTransId="{1B12C7BE-9D5A-4643-BF53-9ABF2CBC5983}"/>
    <dgm:cxn modelId="{C4DF5DE1-EF7A-44C2-A54D-2D104C417453}" srcId="{90CE4623-CC6F-494F-B877-737F9F1DC692}" destId="{BFB4BE45-13F7-4737-BC66-27B6D1A2EF3F}" srcOrd="0" destOrd="0" parTransId="{0FCE12E4-405B-4AF8-8EBE-F5D26BF025F6}" sibTransId="{2725485A-42BA-4281-9BFD-3F3C2FE5F6EE}"/>
    <dgm:cxn modelId="{D506ED93-790C-463F-9A23-812F160E38E8}" type="presOf" srcId="{C0114F4B-857D-42B4-94E9-4B5006B00B0F}" destId="{F7DE82F2-2507-4C5D-A678-0C34E7559077}" srcOrd="0" destOrd="0" presId="urn:microsoft.com/office/officeart/2005/8/layout/hierarchy1"/>
    <dgm:cxn modelId="{7C85401D-80E5-4E0E-871A-642F6DD811D5}" type="presOf" srcId="{30009F50-B9B8-4B3E-B3E3-79FCD92B2E1A}" destId="{16833629-D2C0-44B6-957D-7E3EF37AE29F}" srcOrd="0" destOrd="0" presId="urn:microsoft.com/office/officeart/2005/8/layout/hierarchy1"/>
    <dgm:cxn modelId="{204BEAFF-726B-4A80-BBEE-8BD069F828BA}" type="presOf" srcId="{DB36B76F-6DBD-4AE6-9CBF-68A11180565F}" destId="{3A6B2F98-D2D8-4B22-B468-C45FB6B4D344}" srcOrd="0" destOrd="0" presId="urn:microsoft.com/office/officeart/2005/8/layout/hierarchy1"/>
    <dgm:cxn modelId="{A148F020-7613-4F3B-BC6F-A519A62A52B2}" type="presOf" srcId="{BFB4BE45-13F7-4737-BC66-27B6D1A2EF3F}" destId="{83820B62-456C-4768-A129-CC87153A3E43}" srcOrd="0" destOrd="0" presId="urn:microsoft.com/office/officeart/2005/8/layout/hierarchy1"/>
    <dgm:cxn modelId="{0B9BD017-B09B-4900-A323-340849F5127F}" type="presOf" srcId="{06541C0A-C092-47FB-9F60-2CBFA2C03DEF}" destId="{A63469F8-096E-4DBB-BA57-57DCA3F9BC30}" srcOrd="0" destOrd="0" presId="urn:microsoft.com/office/officeart/2005/8/layout/hierarchy1"/>
    <dgm:cxn modelId="{D289BEA9-8F6E-4016-9FDA-DD3EB19FA204}" srcId="{90CE4623-CC6F-494F-B877-737F9F1DC692}" destId="{30009F50-B9B8-4B3E-B3E3-79FCD92B2E1A}" srcOrd="1" destOrd="0" parTransId="{C0114F4B-857D-42B4-94E9-4B5006B00B0F}" sibTransId="{F610901F-5FFA-4090-B323-72184AA61918}"/>
    <dgm:cxn modelId="{162842E7-71FE-4CA9-9FDE-F7017BBD0146}" srcId="{7EF40B7D-D10D-4453-AA9A-D3E0807B3859}" destId="{7749DFC6-9B25-4300-9EE5-1FF091B29478}" srcOrd="0" destOrd="0" parTransId="{C75AAA15-133D-433C-8874-84BAF69B24C2}" sibTransId="{95A88D69-5A8C-4D6E-A296-EF960FBC0F33}"/>
    <dgm:cxn modelId="{D57388B5-213B-4187-8ABA-2FBF8F4B1880}" type="presOf" srcId="{4DB4ACC9-629E-4B76-9950-6F3D8B34D362}" destId="{95F4CF07-E658-47A3-A3F5-110623821A64}" srcOrd="0" destOrd="0" presId="urn:microsoft.com/office/officeart/2005/8/layout/hierarchy1"/>
    <dgm:cxn modelId="{BE72523E-F465-4D9F-AF66-0DE38E74F679}" type="presOf" srcId="{0FCE12E4-405B-4AF8-8EBE-F5D26BF025F6}" destId="{A4B8CF8B-43B8-46E6-9159-A37FAB7EA747}" srcOrd="0" destOrd="0" presId="urn:microsoft.com/office/officeart/2005/8/layout/hierarchy1"/>
    <dgm:cxn modelId="{EECE161A-95A3-4486-9B5E-2F5908D4BD2E}" type="presOf" srcId="{160E0FEA-EE3F-47DE-9C7D-9595F8C538D2}" destId="{094BDAA4-C6C0-427A-BC3C-2FCCE4D36929}" srcOrd="0" destOrd="0" presId="urn:microsoft.com/office/officeart/2005/8/layout/hierarchy1"/>
    <dgm:cxn modelId="{75401956-3085-49B0-BEAA-46943E2C2FB2}" type="presOf" srcId="{90CE4623-CC6F-494F-B877-737F9F1DC692}" destId="{EF58C255-AA6B-4938-BD7F-F874DCB80FE9}" srcOrd="0" destOrd="0" presId="urn:microsoft.com/office/officeart/2005/8/layout/hierarchy1"/>
    <dgm:cxn modelId="{C990D915-A7F5-49D8-BD5B-D1880A773352}" type="presOf" srcId="{7749DFC6-9B25-4300-9EE5-1FF091B29478}" destId="{E46BDB23-DB66-4155-ACDE-1068040C2DF7}" srcOrd="0" destOrd="0" presId="urn:microsoft.com/office/officeart/2005/8/layout/hierarchy1"/>
    <dgm:cxn modelId="{D43A9E75-5B23-4F43-8FA5-2E6485FFC31D}" type="presOf" srcId="{2223554C-FBAB-465B-B87A-E45082F66144}" destId="{91BDC331-6ABC-4F62-8F4C-848CDE6B70A6}" srcOrd="0" destOrd="0" presId="urn:microsoft.com/office/officeart/2005/8/layout/hierarchy1"/>
    <dgm:cxn modelId="{D9072D4A-B446-4C87-A2C1-0CD004C6D9B8}" type="presParOf" srcId="{AFB38EF7-DFB4-44F1-9B70-B0A8F95080F4}" destId="{3088648B-60C9-42AD-BAFB-236827899B8F}" srcOrd="0" destOrd="0" presId="urn:microsoft.com/office/officeart/2005/8/layout/hierarchy1"/>
    <dgm:cxn modelId="{E4A9280A-396D-421B-825C-3BEDBCC0A7F0}" type="presParOf" srcId="{3088648B-60C9-42AD-BAFB-236827899B8F}" destId="{8ABEE0BB-9BDA-4775-A6DB-B48547E56F51}" srcOrd="0" destOrd="0" presId="urn:microsoft.com/office/officeart/2005/8/layout/hierarchy1"/>
    <dgm:cxn modelId="{0956099E-93AE-494D-800A-969F26B77466}" type="presParOf" srcId="{8ABEE0BB-9BDA-4775-A6DB-B48547E56F51}" destId="{55B58276-ECEB-4ABB-81E8-5DF414E12B9A}" srcOrd="0" destOrd="0" presId="urn:microsoft.com/office/officeart/2005/8/layout/hierarchy1"/>
    <dgm:cxn modelId="{DD0317FD-3646-4EAA-BE7E-5269A8E0A741}" type="presParOf" srcId="{8ABEE0BB-9BDA-4775-A6DB-B48547E56F51}" destId="{E46BDB23-DB66-4155-ACDE-1068040C2DF7}" srcOrd="1" destOrd="0" presId="urn:microsoft.com/office/officeart/2005/8/layout/hierarchy1"/>
    <dgm:cxn modelId="{692B5A23-7C8A-40DC-887B-D5CF08889784}" type="presParOf" srcId="{3088648B-60C9-42AD-BAFB-236827899B8F}" destId="{AF9D3D07-6F4F-4D31-AE9C-4CCA57A12471}" srcOrd="1" destOrd="0" presId="urn:microsoft.com/office/officeart/2005/8/layout/hierarchy1"/>
    <dgm:cxn modelId="{67F20D45-9C8C-436A-948C-80FD29435720}" type="presParOf" srcId="{AF9D3D07-6F4F-4D31-AE9C-4CCA57A12471}" destId="{094BDAA4-C6C0-427A-BC3C-2FCCE4D36929}" srcOrd="0" destOrd="0" presId="urn:microsoft.com/office/officeart/2005/8/layout/hierarchy1"/>
    <dgm:cxn modelId="{2B5E0BCE-E377-416C-A7AC-FAAF839313E0}" type="presParOf" srcId="{AF9D3D07-6F4F-4D31-AE9C-4CCA57A12471}" destId="{1BFE7D8A-6A12-4145-A938-D9AB872694CF}" srcOrd="1" destOrd="0" presId="urn:microsoft.com/office/officeart/2005/8/layout/hierarchy1"/>
    <dgm:cxn modelId="{4AF341AC-3CF4-495C-A7CC-6915C7512119}" type="presParOf" srcId="{1BFE7D8A-6A12-4145-A938-D9AB872694CF}" destId="{AD4CD2FF-8561-4D74-8353-96921CF4F4EE}" srcOrd="0" destOrd="0" presId="urn:microsoft.com/office/officeart/2005/8/layout/hierarchy1"/>
    <dgm:cxn modelId="{467438DF-62FC-4675-B29C-E73E46BE9415}" type="presParOf" srcId="{AD4CD2FF-8561-4D74-8353-96921CF4F4EE}" destId="{C9C56A95-E2BF-4035-9398-5E3B2D2B5074}" srcOrd="0" destOrd="0" presId="urn:microsoft.com/office/officeart/2005/8/layout/hierarchy1"/>
    <dgm:cxn modelId="{654E012C-6F5F-4759-8469-F31738636D5F}" type="presParOf" srcId="{AD4CD2FF-8561-4D74-8353-96921CF4F4EE}" destId="{91BDC331-6ABC-4F62-8F4C-848CDE6B70A6}" srcOrd="1" destOrd="0" presId="urn:microsoft.com/office/officeart/2005/8/layout/hierarchy1"/>
    <dgm:cxn modelId="{A82D7737-30EE-4CCB-B30B-24585EB368F3}" type="presParOf" srcId="{1BFE7D8A-6A12-4145-A938-D9AB872694CF}" destId="{EDE47198-97B5-4226-9476-D6845BD54969}" srcOrd="1" destOrd="0" presId="urn:microsoft.com/office/officeart/2005/8/layout/hierarchy1"/>
    <dgm:cxn modelId="{81991CFF-66D7-401E-ACC4-60DC78FE109F}" type="presParOf" srcId="{EDE47198-97B5-4226-9476-D6845BD54969}" destId="{D01DB6A0-4DDB-404C-B155-7D6094BE5BD9}" srcOrd="0" destOrd="0" presId="urn:microsoft.com/office/officeart/2005/8/layout/hierarchy1"/>
    <dgm:cxn modelId="{7C1FDB9B-9288-4840-AA52-1986EE3A311D}" type="presParOf" srcId="{EDE47198-97B5-4226-9476-D6845BD54969}" destId="{ECBA952B-6703-41F3-A28C-F1DB99B1103A}" srcOrd="1" destOrd="0" presId="urn:microsoft.com/office/officeart/2005/8/layout/hierarchy1"/>
    <dgm:cxn modelId="{8DA54F18-9F5B-4B4E-948B-ED2930388AD0}" type="presParOf" srcId="{ECBA952B-6703-41F3-A28C-F1DB99B1103A}" destId="{78086BEA-5768-4DF5-A674-AF04CEC90E71}" srcOrd="0" destOrd="0" presId="urn:microsoft.com/office/officeart/2005/8/layout/hierarchy1"/>
    <dgm:cxn modelId="{A15217BD-3C33-4314-9DE9-3B9080377720}" type="presParOf" srcId="{78086BEA-5768-4DF5-A674-AF04CEC90E71}" destId="{19AB705C-5658-4F63-9FB2-287B217CA351}" srcOrd="0" destOrd="0" presId="urn:microsoft.com/office/officeart/2005/8/layout/hierarchy1"/>
    <dgm:cxn modelId="{F65E92FD-5986-49EA-B874-632AA10C7253}" type="presParOf" srcId="{78086BEA-5768-4DF5-A674-AF04CEC90E71}" destId="{3A6B2F98-D2D8-4B22-B468-C45FB6B4D344}" srcOrd="1" destOrd="0" presId="urn:microsoft.com/office/officeart/2005/8/layout/hierarchy1"/>
    <dgm:cxn modelId="{5D1FC323-41A3-42DD-B508-A02502585E7D}" type="presParOf" srcId="{ECBA952B-6703-41F3-A28C-F1DB99B1103A}" destId="{3BD595BB-9C5A-4285-85B0-EC70B480D985}" srcOrd="1" destOrd="0" presId="urn:microsoft.com/office/officeart/2005/8/layout/hierarchy1"/>
    <dgm:cxn modelId="{7CE62818-61BB-4C29-AC6D-F70EC84D6155}" type="presParOf" srcId="{EDE47198-97B5-4226-9476-D6845BD54969}" destId="{A63469F8-096E-4DBB-BA57-57DCA3F9BC30}" srcOrd="2" destOrd="0" presId="urn:microsoft.com/office/officeart/2005/8/layout/hierarchy1"/>
    <dgm:cxn modelId="{8C60A1C1-8EEF-4608-99D3-531D8698583C}" type="presParOf" srcId="{EDE47198-97B5-4226-9476-D6845BD54969}" destId="{4E46E209-F215-4862-B449-03489D27474C}" srcOrd="3" destOrd="0" presId="urn:microsoft.com/office/officeart/2005/8/layout/hierarchy1"/>
    <dgm:cxn modelId="{93496CB0-8DA4-4D1B-B16B-63EF9F86EA07}" type="presParOf" srcId="{4E46E209-F215-4862-B449-03489D27474C}" destId="{974989B3-0EF0-4D66-85B9-41B7F00EA1B1}" srcOrd="0" destOrd="0" presId="urn:microsoft.com/office/officeart/2005/8/layout/hierarchy1"/>
    <dgm:cxn modelId="{296D4443-A1A5-48FC-9CDC-8149639BA66E}" type="presParOf" srcId="{974989B3-0EF0-4D66-85B9-41B7F00EA1B1}" destId="{0A2950BA-E258-4060-B577-0EC22B27E14C}" srcOrd="0" destOrd="0" presId="urn:microsoft.com/office/officeart/2005/8/layout/hierarchy1"/>
    <dgm:cxn modelId="{719D0408-9173-49FF-AE5E-809833C92FE3}" type="presParOf" srcId="{974989B3-0EF0-4D66-85B9-41B7F00EA1B1}" destId="{3B7BE382-B514-4DDE-A939-BEF46BC08FE7}" srcOrd="1" destOrd="0" presId="urn:microsoft.com/office/officeart/2005/8/layout/hierarchy1"/>
    <dgm:cxn modelId="{49E32BDE-C690-4AC4-807F-AD3627B3B16B}" type="presParOf" srcId="{4E46E209-F215-4862-B449-03489D27474C}" destId="{4ECFF322-0EC9-474C-91B7-1D752CEFBB2C}" srcOrd="1" destOrd="0" presId="urn:microsoft.com/office/officeart/2005/8/layout/hierarchy1"/>
    <dgm:cxn modelId="{EE265302-B31A-4134-B46A-EBE4762310BF}" type="presParOf" srcId="{AF9D3D07-6F4F-4D31-AE9C-4CCA57A12471}" destId="{95F4CF07-E658-47A3-A3F5-110623821A64}" srcOrd="2" destOrd="0" presId="urn:microsoft.com/office/officeart/2005/8/layout/hierarchy1"/>
    <dgm:cxn modelId="{CD189815-42F0-4C39-92AF-7660D2BEE4FB}" type="presParOf" srcId="{AF9D3D07-6F4F-4D31-AE9C-4CCA57A12471}" destId="{05A31D41-070B-4A4E-BB77-7FA984A0005A}" srcOrd="3" destOrd="0" presId="urn:microsoft.com/office/officeart/2005/8/layout/hierarchy1"/>
    <dgm:cxn modelId="{5FD07DF5-CDCD-4984-A18D-DA7CE34EBB20}" type="presParOf" srcId="{05A31D41-070B-4A4E-BB77-7FA984A0005A}" destId="{96637B78-5DC3-4ABB-B030-6FFFE614DDA7}" srcOrd="0" destOrd="0" presId="urn:microsoft.com/office/officeart/2005/8/layout/hierarchy1"/>
    <dgm:cxn modelId="{0ADA1737-5AD3-41ED-B0C6-3AC132A41353}" type="presParOf" srcId="{96637B78-5DC3-4ABB-B030-6FFFE614DDA7}" destId="{4AF0283A-22C6-4922-9CE4-9F6B7BD7258A}" srcOrd="0" destOrd="0" presId="urn:microsoft.com/office/officeart/2005/8/layout/hierarchy1"/>
    <dgm:cxn modelId="{481ADCC4-A8A6-4D6E-B59F-4B41AF990C61}" type="presParOf" srcId="{96637B78-5DC3-4ABB-B030-6FFFE614DDA7}" destId="{EF58C255-AA6B-4938-BD7F-F874DCB80FE9}" srcOrd="1" destOrd="0" presId="urn:microsoft.com/office/officeart/2005/8/layout/hierarchy1"/>
    <dgm:cxn modelId="{E3B8E7D6-7F09-4319-A622-0853163CBBDC}" type="presParOf" srcId="{05A31D41-070B-4A4E-BB77-7FA984A0005A}" destId="{F10E6BBE-600A-4E97-9017-D4D3DF5323FD}" srcOrd="1" destOrd="0" presId="urn:microsoft.com/office/officeart/2005/8/layout/hierarchy1"/>
    <dgm:cxn modelId="{A56AF555-6C81-4378-90E9-83E53BE1C64F}" type="presParOf" srcId="{F10E6BBE-600A-4E97-9017-D4D3DF5323FD}" destId="{A4B8CF8B-43B8-46E6-9159-A37FAB7EA747}" srcOrd="0" destOrd="0" presId="urn:microsoft.com/office/officeart/2005/8/layout/hierarchy1"/>
    <dgm:cxn modelId="{65364714-2984-416F-969B-58C1DF8CCC04}" type="presParOf" srcId="{F10E6BBE-600A-4E97-9017-D4D3DF5323FD}" destId="{DD3AE3D1-7661-4301-B27C-BBE74ECF620C}" srcOrd="1" destOrd="0" presId="urn:microsoft.com/office/officeart/2005/8/layout/hierarchy1"/>
    <dgm:cxn modelId="{2034DEC5-5523-4C70-9702-DEC81D1EF662}" type="presParOf" srcId="{DD3AE3D1-7661-4301-B27C-BBE74ECF620C}" destId="{EA28E87A-D79F-4473-B4B2-5D32AFC8B41C}" srcOrd="0" destOrd="0" presId="urn:microsoft.com/office/officeart/2005/8/layout/hierarchy1"/>
    <dgm:cxn modelId="{B45367A2-32BB-4FC8-B6FE-52DF5A32CB82}" type="presParOf" srcId="{EA28E87A-D79F-4473-B4B2-5D32AFC8B41C}" destId="{DB93F34F-AC99-44DD-ABC7-EC48AAC9D795}" srcOrd="0" destOrd="0" presId="urn:microsoft.com/office/officeart/2005/8/layout/hierarchy1"/>
    <dgm:cxn modelId="{785EAE92-7401-478E-9F70-1EE9EBE14BAA}" type="presParOf" srcId="{EA28E87A-D79F-4473-B4B2-5D32AFC8B41C}" destId="{83820B62-456C-4768-A129-CC87153A3E43}" srcOrd="1" destOrd="0" presId="urn:microsoft.com/office/officeart/2005/8/layout/hierarchy1"/>
    <dgm:cxn modelId="{AE428CE0-E5AE-4CDB-9748-DD3FE23A01C6}" type="presParOf" srcId="{DD3AE3D1-7661-4301-B27C-BBE74ECF620C}" destId="{F8E6C219-5C32-4BDF-951C-28E7D48F0165}" srcOrd="1" destOrd="0" presId="urn:microsoft.com/office/officeart/2005/8/layout/hierarchy1"/>
    <dgm:cxn modelId="{C89FDB19-7A68-48A7-ABE5-D170BE5A4349}" type="presParOf" srcId="{F10E6BBE-600A-4E97-9017-D4D3DF5323FD}" destId="{F7DE82F2-2507-4C5D-A678-0C34E7559077}" srcOrd="2" destOrd="0" presId="urn:microsoft.com/office/officeart/2005/8/layout/hierarchy1"/>
    <dgm:cxn modelId="{79B39448-36B7-4B2F-A0CB-64B6418953F0}" type="presParOf" srcId="{F10E6BBE-600A-4E97-9017-D4D3DF5323FD}" destId="{41916850-01EF-4798-83AE-EFB3EF3AC003}" srcOrd="3" destOrd="0" presId="urn:microsoft.com/office/officeart/2005/8/layout/hierarchy1"/>
    <dgm:cxn modelId="{7902BD5A-17E2-4E3E-9849-623970EC15C7}" type="presParOf" srcId="{41916850-01EF-4798-83AE-EFB3EF3AC003}" destId="{5E4DDFC8-190F-43C3-BE70-2E094D2BBAB6}" srcOrd="0" destOrd="0" presId="urn:microsoft.com/office/officeart/2005/8/layout/hierarchy1"/>
    <dgm:cxn modelId="{51541F84-2252-415A-924F-8254C1B7FD3E}" type="presParOf" srcId="{5E4DDFC8-190F-43C3-BE70-2E094D2BBAB6}" destId="{6ADC2F57-5156-4F49-8EB0-38A5E0C0CCAC}" srcOrd="0" destOrd="0" presId="urn:microsoft.com/office/officeart/2005/8/layout/hierarchy1"/>
    <dgm:cxn modelId="{620C32DE-A8B3-4095-862A-7E657EE41A9A}" type="presParOf" srcId="{5E4DDFC8-190F-43C3-BE70-2E094D2BBAB6}" destId="{16833629-D2C0-44B6-957D-7E3EF37AE29F}" srcOrd="1" destOrd="0" presId="urn:microsoft.com/office/officeart/2005/8/layout/hierarchy1"/>
    <dgm:cxn modelId="{AC9D6499-3CD3-47D8-B7C9-46090716FF7C}" type="presParOf" srcId="{41916850-01EF-4798-83AE-EFB3EF3AC003}" destId="{490CF07E-7629-4294-A5D1-865B8C38DB9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DE82F2-2507-4C5D-A678-0C34E7559077}">
      <dsp:nvSpPr>
        <dsp:cNvPr id="0" name=""/>
        <dsp:cNvSpPr/>
      </dsp:nvSpPr>
      <dsp:spPr>
        <a:xfrm>
          <a:off x="6407096" y="3186173"/>
          <a:ext cx="1100786" cy="523874"/>
        </a:xfrm>
        <a:custGeom>
          <a:avLst/>
          <a:gdLst/>
          <a:ahLst/>
          <a:cxnLst/>
          <a:rect l="0" t="0" r="0" b="0"/>
          <a:pathLst>
            <a:path>
              <a:moveTo>
                <a:pt x="0" y="0"/>
              </a:moveTo>
              <a:lnTo>
                <a:pt x="0" y="357004"/>
              </a:lnTo>
              <a:lnTo>
                <a:pt x="1100786" y="357004"/>
              </a:lnTo>
              <a:lnTo>
                <a:pt x="1100786" y="52387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B8CF8B-43B8-46E6-9159-A37FAB7EA747}">
      <dsp:nvSpPr>
        <dsp:cNvPr id="0" name=""/>
        <dsp:cNvSpPr/>
      </dsp:nvSpPr>
      <dsp:spPr>
        <a:xfrm>
          <a:off x="5306310" y="3186173"/>
          <a:ext cx="1100786" cy="523874"/>
        </a:xfrm>
        <a:custGeom>
          <a:avLst/>
          <a:gdLst/>
          <a:ahLst/>
          <a:cxnLst/>
          <a:rect l="0" t="0" r="0" b="0"/>
          <a:pathLst>
            <a:path>
              <a:moveTo>
                <a:pt x="1100786" y="0"/>
              </a:moveTo>
              <a:lnTo>
                <a:pt x="1100786" y="357004"/>
              </a:lnTo>
              <a:lnTo>
                <a:pt x="0" y="357004"/>
              </a:lnTo>
              <a:lnTo>
                <a:pt x="0" y="52387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F4CF07-E658-47A3-A3F5-110623821A64}">
      <dsp:nvSpPr>
        <dsp:cNvPr id="0" name=""/>
        <dsp:cNvSpPr/>
      </dsp:nvSpPr>
      <dsp:spPr>
        <a:xfrm>
          <a:off x="4205524" y="1518483"/>
          <a:ext cx="2201572" cy="523874"/>
        </a:xfrm>
        <a:custGeom>
          <a:avLst/>
          <a:gdLst/>
          <a:ahLst/>
          <a:cxnLst/>
          <a:rect l="0" t="0" r="0" b="0"/>
          <a:pathLst>
            <a:path>
              <a:moveTo>
                <a:pt x="0" y="0"/>
              </a:moveTo>
              <a:lnTo>
                <a:pt x="0" y="357004"/>
              </a:lnTo>
              <a:lnTo>
                <a:pt x="2201572" y="357004"/>
              </a:lnTo>
              <a:lnTo>
                <a:pt x="2201572" y="52387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3469F8-096E-4DBB-BA57-57DCA3F9BC30}">
      <dsp:nvSpPr>
        <dsp:cNvPr id="0" name=""/>
        <dsp:cNvSpPr/>
      </dsp:nvSpPr>
      <dsp:spPr>
        <a:xfrm>
          <a:off x="2003951" y="3186173"/>
          <a:ext cx="1100786" cy="523874"/>
        </a:xfrm>
        <a:custGeom>
          <a:avLst/>
          <a:gdLst/>
          <a:ahLst/>
          <a:cxnLst/>
          <a:rect l="0" t="0" r="0" b="0"/>
          <a:pathLst>
            <a:path>
              <a:moveTo>
                <a:pt x="0" y="0"/>
              </a:moveTo>
              <a:lnTo>
                <a:pt x="0" y="357004"/>
              </a:lnTo>
              <a:lnTo>
                <a:pt x="1100786" y="357004"/>
              </a:lnTo>
              <a:lnTo>
                <a:pt x="1100786" y="52387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1DB6A0-4DDB-404C-B155-7D6094BE5BD9}">
      <dsp:nvSpPr>
        <dsp:cNvPr id="0" name=""/>
        <dsp:cNvSpPr/>
      </dsp:nvSpPr>
      <dsp:spPr>
        <a:xfrm>
          <a:off x="903165" y="3186173"/>
          <a:ext cx="1100786" cy="523874"/>
        </a:xfrm>
        <a:custGeom>
          <a:avLst/>
          <a:gdLst/>
          <a:ahLst/>
          <a:cxnLst/>
          <a:rect l="0" t="0" r="0" b="0"/>
          <a:pathLst>
            <a:path>
              <a:moveTo>
                <a:pt x="1100786" y="0"/>
              </a:moveTo>
              <a:lnTo>
                <a:pt x="1100786" y="357004"/>
              </a:lnTo>
              <a:lnTo>
                <a:pt x="0" y="357004"/>
              </a:lnTo>
              <a:lnTo>
                <a:pt x="0" y="52387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4BDAA4-C6C0-427A-BC3C-2FCCE4D36929}">
      <dsp:nvSpPr>
        <dsp:cNvPr id="0" name=""/>
        <dsp:cNvSpPr/>
      </dsp:nvSpPr>
      <dsp:spPr>
        <a:xfrm>
          <a:off x="2003951" y="1518483"/>
          <a:ext cx="2201572" cy="523874"/>
        </a:xfrm>
        <a:custGeom>
          <a:avLst/>
          <a:gdLst/>
          <a:ahLst/>
          <a:cxnLst/>
          <a:rect l="0" t="0" r="0" b="0"/>
          <a:pathLst>
            <a:path>
              <a:moveTo>
                <a:pt x="2201572" y="0"/>
              </a:moveTo>
              <a:lnTo>
                <a:pt x="2201572" y="357004"/>
              </a:lnTo>
              <a:lnTo>
                <a:pt x="0" y="357004"/>
              </a:lnTo>
              <a:lnTo>
                <a:pt x="0" y="52387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B58276-ECEB-4ABB-81E8-5DF414E12B9A}">
      <dsp:nvSpPr>
        <dsp:cNvPr id="0" name=""/>
        <dsp:cNvSpPr/>
      </dsp:nvSpPr>
      <dsp:spPr>
        <a:xfrm>
          <a:off x="3304880" y="374666"/>
          <a:ext cx="1801286" cy="114381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6BDB23-DB66-4155-ACDE-1068040C2DF7}">
      <dsp:nvSpPr>
        <dsp:cNvPr id="0" name=""/>
        <dsp:cNvSpPr/>
      </dsp:nvSpPr>
      <dsp:spPr>
        <a:xfrm>
          <a:off x="3505023" y="564802"/>
          <a:ext cx="1801286" cy="114381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a-IR" sz="2200" kern="1200" dirty="0" smtClean="0">
              <a:cs typeface="B Titr" panose="00000700000000000000" pitchFamily="2" charset="-78"/>
            </a:rPr>
            <a:t>ارزیابی عملکرد</a:t>
          </a:r>
          <a:endParaRPr lang="en-US" sz="2200" kern="1200" dirty="0">
            <a:cs typeface="B Titr" panose="00000700000000000000" pitchFamily="2" charset="-78"/>
          </a:endParaRPr>
        </a:p>
      </dsp:txBody>
      <dsp:txXfrm>
        <a:off x="3538524" y="598303"/>
        <a:ext cx="1734284" cy="1076814"/>
      </dsp:txXfrm>
    </dsp:sp>
    <dsp:sp modelId="{C9C56A95-E2BF-4035-9398-5E3B2D2B5074}">
      <dsp:nvSpPr>
        <dsp:cNvPr id="0" name=""/>
        <dsp:cNvSpPr/>
      </dsp:nvSpPr>
      <dsp:spPr>
        <a:xfrm>
          <a:off x="1103308" y="2042357"/>
          <a:ext cx="1801286" cy="114381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BDC331-6ABC-4F62-8F4C-848CDE6B70A6}">
      <dsp:nvSpPr>
        <dsp:cNvPr id="0" name=""/>
        <dsp:cNvSpPr/>
      </dsp:nvSpPr>
      <dsp:spPr>
        <a:xfrm>
          <a:off x="1303451" y="2232493"/>
          <a:ext cx="1801286" cy="114381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a-IR" sz="2200" kern="1200" dirty="0" smtClean="0">
              <a:cs typeface="B Titr" panose="00000700000000000000" pitchFamily="2" charset="-78"/>
            </a:rPr>
            <a:t>عمومی</a:t>
          </a:r>
          <a:endParaRPr lang="en-US" sz="2200" kern="1200" dirty="0">
            <a:cs typeface="B Titr" panose="00000700000000000000" pitchFamily="2" charset="-78"/>
          </a:endParaRPr>
        </a:p>
      </dsp:txBody>
      <dsp:txXfrm>
        <a:off x="1336952" y="2265994"/>
        <a:ext cx="1734284" cy="1076814"/>
      </dsp:txXfrm>
    </dsp:sp>
    <dsp:sp modelId="{19AB705C-5658-4F63-9FB2-287B217CA351}">
      <dsp:nvSpPr>
        <dsp:cNvPr id="0" name=""/>
        <dsp:cNvSpPr/>
      </dsp:nvSpPr>
      <dsp:spPr>
        <a:xfrm>
          <a:off x="2522" y="3710048"/>
          <a:ext cx="1801286" cy="114381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6B2F98-D2D8-4B22-B468-C45FB6B4D344}">
      <dsp:nvSpPr>
        <dsp:cNvPr id="0" name=""/>
        <dsp:cNvSpPr/>
      </dsp:nvSpPr>
      <dsp:spPr>
        <a:xfrm>
          <a:off x="202665" y="3900183"/>
          <a:ext cx="1801286" cy="114381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a-IR" sz="2200" kern="1200" dirty="0" smtClean="0">
              <a:cs typeface="B Titr" panose="00000700000000000000" pitchFamily="2" charset="-78"/>
            </a:rPr>
            <a:t>ملی</a:t>
          </a:r>
          <a:endParaRPr lang="en-US" sz="2200" kern="1200" dirty="0">
            <a:cs typeface="B Titr" panose="00000700000000000000" pitchFamily="2" charset="-78"/>
          </a:endParaRPr>
        </a:p>
      </dsp:txBody>
      <dsp:txXfrm>
        <a:off x="236166" y="3933684"/>
        <a:ext cx="1734284" cy="1076814"/>
      </dsp:txXfrm>
    </dsp:sp>
    <dsp:sp modelId="{0A2950BA-E258-4060-B577-0EC22B27E14C}">
      <dsp:nvSpPr>
        <dsp:cNvPr id="0" name=""/>
        <dsp:cNvSpPr/>
      </dsp:nvSpPr>
      <dsp:spPr>
        <a:xfrm>
          <a:off x="2204094" y="3710048"/>
          <a:ext cx="1801286" cy="114381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7BE382-B514-4DDE-A939-BEF46BC08FE7}">
      <dsp:nvSpPr>
        <dsp:cNvPr id="0" name=""/>
        <dsp:cNvSpPr/>
      </dsp:nvSpPr>
      <dsp:spPr>
        <a:xfrm>
          <a:off x="2404237" y="3900183"/>
          <a:ext cx="1801286" cy="114381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a-IR" sz="2200" kern="1200" dirty="0" smtClean="0">
              <a:cs typeface="B Titr" panose="00000700000000000000" pitchFamily="2" charset="-78"/>
            </a:rPr>
            <a:t>استانی</a:t>
          </a:r>
          <a:endParaRPr lang="en-US" sz="2200" kern="1200" dirty="0">
            <a:cs typeface="B Titr" panose="00000700000000000000" pitchFamily="2" charset="-78"/>
          </a:endParaRPr>
        </a:p>
      </dsp:txBody>
      <dsp:txXfrm>
        <a:off x="2437738" y="3933684"/>
        <a:ext cx="1734284" cy="1076814"/>
      </dsp:txXfrm>
    </dsp:sp>
    <dsp:sp modelId="{4AF0283A-22C6-4922-9CE4-9F6B7BD7258A}">
      <dsp:nvSpPr>
        <dsp:cNvPr id="0" name=""/>
        <dsp:cNvSpPr/>
      </dsp:nvSpPr>
      <dsp:spPr>
        <a:xfrm>
          <a:off x="5506452" y="2042357"/>
          <a:ext cx="1801286" cy="114381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58C255-AA6B-4938-BD7F-F874DCB80FE9}">
      <dsp:nvSpPr>
        <dsp:cNvPr id="0" name=""/>
        <dsp:cNvSpPr/>
      </dsp:nvSpPr>
      <dsp:spPr>
        <a:xfrm>
          <a:off x="5706595" y="2232493"/>
          <a:ext cx="1801286" cy="114381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a-IR" sz="2200" kern="1200" dirty="0" smtClean="0">
              <a:cs typeface="B Titr" panose="00000700000000000000" pitchFamily="2" charset="-78"/>
            </a:rPr>
            <a:t>اختصاصی</a:t>
          </a:r>
          <a:endParaRPr lang="en-US" sz="2200" kern="1200" dirty="0">
            <a:cs typeface="B Titr" panose="00000700000000000000" pitchFamily="2" charset="-78"/>
          </a:endParaRPr>
        </a:p>
      </dsp:txBody>
      <dsp:txXfrm>
        <a:off x="5740096" y="2265994"/>
        <a:ext cx="1734284" cy="1076814"/>
      </dsp:txXfrm>
    </dsp:sp>
    <dsp:sp modelId="{DB93F34F-AC99-44DD-ABC7-EC48AAC9D795}">
      <dsp:nvSpPr>
        <dsp:cNvPr id="0" name=""/>
        <dsp:cNvSpPr/>
      </dsp:nvSpPr>
      <dsp:spPr>
        <a:xfrm>
          <a:off x="4405666" y="3710048"/>
          <a:ext cx="1801286" cy="114381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820B62-456C-4768-A129-CC87153A3E43}">
      <dsp:nvSpPr>
        <dsp:cNvPr id="0" name=""/>
        <dsp:cNvSpPr/>
      </dsp:nvSpPr>
      <dsp:spPr>
        <a:xfrm>
          <a:off x="4605809" y="3900183"/>
          <a:ext cx="1801286" cy="114381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a-IR" sz="2200" kern="1200" dirty="0" smtClean="0">
              <a:cs typeface="B Titr" panose="00000700000000000000" pitchFamily="2" charset="-78"/>
            </a:rPr>
            <a:t>ملی</a:t>
          </a:r>
          <a:endParaRPr lang="en-US" sz="2200" kern="1200" dirty="0">
            <a:cs typeface="B Titr" panose="00000700000000000000" pitchFamily="2" charset="-78"/>
          </a:endParaRPr>
        </a:p>
      </dsp:txBody>
      <dsp:txXfrm>
        <a:off x="4639310" y="3933684"/>
        <a:ext cx="1734284" cy="1076814"/>
      </dsp:txXfrm>
    </dsp:sp>
    <dsp:sp modelId="{6ADC2F57-5156-4F49-8EB0-38A5E0C0CCAC}">
      <dsp:nvSpPr>
        <dsp:cNvPr id="0" name=""/>
        <dsp:cNvSpPr/>
      </dsp:nvSpPr>
      <dsp:spPr>
        <a:xfrm>
          <a:off x="6607239" y="3710048"/>
          <a:ext cx="1801286" cy="114381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833629-D2C0-44B6-957D-7E3EF37AE29F}">
      <dsp:nvSpPr>
        <dsp:cNvPr id="0" name=""/>
        <dsp:cNvSpPr/>
      </dsp:nvSpPr>
      <dsp:spPr>
        <a:xfrm>
          <a:off x="6807381" y="3900183"/>
          <a:ext cx="1801286" cy="114381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a-IR" sz="2200" kern="1200" dirty="0" smtClean="0">
              <a:cs typeface="B Titr" panose="00000700000000000000" pitchFamily="2" charset="-78"/>
            </a:rPr>
            <a:t>استانی</a:t>
          </a:r>
          <a:endParaRPr lang="en-US" sz="2200" kern="1200" dirty="0">
            <a:cs typeface="B Titr" panose="00000700000000000000" pitchFamily="2" charset="-78"/>
          </a:endParaRPr>
        </a:p>
      </dsp:txBody>
      <dsp:txXfrm>
        <a:off x="6840882" y="3933684"/>
        <a:ext cx="1734284" cy="107681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1440" tIns="45720" rIns="91440" bIns="45720" rtlCol="0"/>
          <a:lstStyle>
            <a:lvl1pPr algn="r">
              <a:defRPr sz="1200"/>
            </a:lvl1pPr>
          </a:lstStyle>
          <a:p>
            <a:fld id="{060401E2-CEF9-4475-83D0-3334F4A2137E}" type="datetimeFigureOut">
              <a:rPr lang="en-US" smtClean="0"/>
              <a:t>2024/03/11</a:t>
            </a:fld>
            <a:endParaRPr lang="en-US"/>
          </a:p>
        </p:txBody>
      </p:sp>
      <p:sp>
        <p:nvSpPr>
          <p:cNvPr id="4" name="Slide Image Placeholder 3"/>
          <p:cNvSpPr>
            <a:spLocks noGrp="1" noRot="1" noChangeAspect="1"/>
          </p:cNvSpPr>
          <p:nvPr>
            <p:ph type="sldImg" idx="2"/>
          </p:nvPr>
        </p:nvSpPr>
        <p:spPr>
          <a:xfrm>
            <a:off x="425450" y="692150"/>
            <a:ext cx="6159500"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1440" tIns="45720" rIns="91440" bIns="45720" rtlCol="0" anchor="b"/>
          <a:lstStyle>
            <a:lvl1pPr algn="r">
              <a:defRPr sz="1200"/>
            </a:lvl1pPr>
          </a:lstStyle>
          <a:p>
            <a:fld id="{1C0E9814-7F95-4B6C-A3C3-76C866F87BAD}" type="slidenum">
              <a:rPr lang="en-US" smtClean="0"/>
              <a:t>‹#›</a:t>
            </a:fld>
            <a:endParaRPr lang="en-US"/>
          </a:p>
        </p:txBody>
      </p:sp>
    </p:spTree>
    <p:extLst>
      <p:ext uri="{BB962C8B-B14F-4D97-AF65-F5344CB8AC3E}">
        <p14:creationId xmlns:p14="http://schemas.microsoft.com/office/powerpoint/2010/main" val="3746797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A0974A-485D-414E-B8B1-F0641D978C33}" type="slidenum">
              <a:rPr lang="en-US" smtClean="0"/>
              <a:pPr/>
              <a:t>119</a:t>
            </a:fld>
            <a:endParaRPr lang="en-US"/>
          </a:p>
        </p:txBody>
      </p:sp>
    </p:spTree>
    <p:extLst>
      <p:ext uri="{BB962C8B-B14F-4D97-AF65-F5344CB8AC3E}">
        <p14:creationId xmlns:p14="http://schemas.microsoft.com/office/powerpoint/2010/main" val="3350830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646B16-16C2-4436-A6B2-77A28075AA77}" type="datetimeFigureOut">
              <a:rPr lang="en-US" smtClean="0"/>
              <a:t>2024/03/11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2643169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646B16-16C2-4436-A6B2-77A28075AA77}" type="datetimeFigureOut">
              <a:rPr lang="en-US" smtClean="0"/>
              <a:t>2024/03/11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723051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646B16-16C2-4436-A6B2-77A28075AA77}" type="datetimeFigureOut">
              <a:rPr lang="en-US" smtClean="0"/>
              <a:t>2024/03/11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73376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646B16-16C2-4436-A6B2-77A28075AA77}" type="datetimeFigureOut">
              <a:rPr lang="en-US" smtClean="0"/>
              <a:t>2024/03/11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1834895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6646B16-16C2-4436-A6B2-77A28075AA77}" type="datetimeFigureOut">
              <a:rPr lang="en-US" smtClean="0"/>
              <a:t>2024/03/11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161934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646B16-16C2-4436-A6B2-77A28075AA77}" type="datetimeFigureOut">
              <a:rPr lang="en-US" smtClean="0"/>
              <a:t>2024/03/11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460068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646B16-16C2-4436-A6B2-77A28075AA77}" type="datetimeFigureOut">
              <a:rPr lang="en-US" smtClean="0"/>
              <a:t>2024/03/11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3823331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646B16-16C2-4436-A6B2-77A28075AA77}" type="datetimeFigureOut">
              <a:rPr lang="en-US" smtClean="0"/>
              <a:t>2024/03/11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795843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646B16-16C2-4436-A6B2-77A28075AA77}" type="datetimeFigureOut">
              <a:rPr lang="en-US" smtClean="0"/>
              <a:t>2024/03/11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1092793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646B16-16C2-4436-A6B2-77A28075AA77}" type="datetimeFigureOut">
              <a:rPr lang="en-US" smtClean="0"/>
              <a:t>2024/03/11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2548287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646B16-16C2-4436-A6B2-77A28075AA77}" type="datetimeFigureOut">
              <a:rPr lang="en-US" smtClean="0"/>
              <a:t>2024/03/11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6C5BF2-8D88-41FA-8351-41A00479FB1D}" type="slidenum">
              <a:rPr lang="en-US" smtClean="0"/>
              <a:t>‹#›</a:t>
            </a:fld>
            <a:endParaRPr lang="en-US"/>
          </a:p>
        </p:txBody>
      </p:sp>
    </p:spTree>
    <p:extLst>
      <p:ext uri="{BB962C8B-B14F-4D97-AF65-F5344CB8AC3E}">
        <p14:creationId xmlns:p14="http://schemas.microsoft.com/office/powerpoint/2010/main" val="2370734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646B16-16C2-4436-A6B2-77A28075AA77}" type="datetimeFigureOut">
              <a:rPr lang="en-US" smtClean="0"/>
              <a:t>2024/03/11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C5BF2-8D88-41FA-8351-41A00479FB1D}" type="slidenum">
              <a:rPr lang="en-US" smtClean="0"/>
              <a:t>‹#›</a:t>
            </a:fld>
            <a:endParaRPr lang="en-US"/>
          </a:p>
        </p:txBody>
      </p:sp>
    </p:spTree>
    <p:extLst>
      <p:ext uri="{BB962C8B-B14F-4D97-AF65-F5344CB8AC3E}">
        <p14:creationId xmlns:p14="http://schemas.microsoft.com/office/powerpoint/2010/main" val="150498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hyperlink" Target="&#1711;&#1586;&#1575;&#1585;&#1588;%20&#1593;&#1605;&#1604;&#1705;&#1585;&#1583;%20&#1605;&#1585;&#1705;&#1586;%20&#1606;&#1608;&#1587;&#1575;&#1586;&#1740;%20&#1608;%20&#1578;&#1581;&#1608;&#1604;%20&#1575;&#1583;&#1575;&#1585;&#1740;%20&#1583;&#1585;&#1582;&#1589;&#1608;&#1589;%20&#1588;&#1575;&#1582;&#1589;&#1607;&#1575;&#1740;%20&#1593;&#1605;&#1608;&#1605;&#1740;%20&#1575;&#1585;&#1586;&#1740;&#1575;&#1576;&#1740;%20&#1593;&#1605;&#1604;&#1705;&#1585;&#1583;.docx" TargetMode="Externa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hyperlink" Target="&#1705;&#1587;&#1576;%20&#1585;&#1578;&#1576;&#1607;%20&#1606;&#1582;&#1587;&#1578;%20&#1583;&#1585;%20&#1588;&#1575;&#1582;&#1589;&#1607;&#1575;&#1740;%20&#1593;&#1605;&#1608;&#1605;&#1740;%20&#1587;&#1578;&#1575;&#1583;.docx"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1588;&#1740;&#1608;&#1607;%20&#1606;&#1575;&#1605;&#1607;%20&#1605;&#1604;&#1740;%20-%201401/&#1585;&#1590;&#1575;&#1740;&#1578;/&#1605;&#1593;&#1740;&#1575;&#1585;%202%20-%20&#1662;&#1575;&#1587;&#1582;&#1711;&#1608;&#1740;&#1740;.docx" TargetMode="External"/><Relationship Id="rId2" Type="http://schemas.openxmlformats.org/officeDocument/2006/relationships/hyperlink" Target="&#1588;&#1740;&#1608;&#1607;%20&#1606;&#1575;&#1605;&#1607;%20&#1605;&#1604;&#1740;%20-%201401/&#1585;&#1590;&#1575;&#1740;&#1578;/&#1605;&#1593;&#1740;&#1575;&#1585;%201%20-%20&#1585;&#1590;&#1575;&#1740;&#1578;&#1605;&#1606;&#1583;&#1740;%20&#1575;&#1586;%20&#1582;&#1583;&#1605;&#1575;&#1578;.docx" TargetMode="External"/><Relationship Id="rId1" Type="http://schemas.openxmlformats.org/officeDocument/2006/relationships/slideLayout" Target="../slideLayouts/slideLayout2.xml"/><Relationship Id="rId4" Type="http://schemas.openxmlformats.org/officeDocument/2006/relationships/hyperlink" Target="&#1588;&#1740;&#1608;&#1607;%20&#1606;&#1575;&#1605;&#1607;%20&#1605;&#1604;&#1740;%20-%201401/&#1585;&#1590;&#1575;&#1740;&#1578;/&#1605;&#1593;&#1740;&#1575;&#1585;%203%20-%20&#1575;&#1591;&#1604;&#1575;&#1593;%20&#1585;&#1587;&#1575;&#1606;&#1740;%20&#1608;%20&#1578;&#1576;&#1740;&#1740;&#1606;.docx" TargetMode="External"/></Relationships>
</file>

<file path=ppt/slides/_rels/slide1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1588;&#1740;&#1608;&#1607;%20&#1606;&#1575;&#1605;&#1607;%20&#1605;&#1604;&#1740;%20-%201401/&#1576;&#1607;&#1585;&#1607;%20&#1608;&#1585;&#1740;/&#1605;&#1593;&#1740;&#1575;&#1585;%202%20-%20&#1576;&#1607;&#1576;&#1608;&#1583;%20&#1608;%20&#1578;&#1581;&#1608;&#1604;%20&#1587;&#1575;&#1586;&#1605;&#1575;&#1606;&#1740;.docx" TargetMode="External"/><Relationship Id="rId2" Type="http://schemas.openxmlformats.org/officeDocument/2006/relationships/hyperlink" Target="&#1588;&#1740;&#1608;&#1607;%20&#1606;&#1575;&#1605;&#1607;%20&#1605;&#1604;&#1740;%20-%201401/&#1576;&#1607;&#1585;&#1607;%20&#1608;&#1585;&#1740;/&#1605;&#1593;&#1740;&#1575;&#1585;%201%20-%20&#1575;&#1585;&#1578;&#1602;&#1575;&#1740;%20&#1576;&#1607;&#1585;&#1607;%20&#1608;&#1585;&#1740;.doc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1588;&#1740;&#1608;&#1607;%20&#1606;&#1575;&#1605;&#1607;%20&#1605;&#1604;&#1740;%20-%201401/&#1576;&#1607;&#1585;&#1607;%20&#1608;&#1585;&#1740;/&#1605;&#1593;&#1740;&#1575;&#1585;%204%20-%20&#1607;&#1608;&#1588;&#1605;&#1606;&#1583;&#1587;&#1575;&#1586;&#1740;.docx" TargetMode="External"/><Relationship Id="rId2" Type="http://schemas.openxmlformats.org/officeDocument/2006/relationships/hyperlink" Target="&#1588;&#1740;&#1608;&#1607;%20&#1606;&#1575;&#1605;&#1607;%20&#1605;&#1604;&#1740;%20-%201401/&#1576;&#1607;&#1585;&#1607;%20&#1608;&#1585;&#1740;/&#1605;&#1740;&#1593;&#1575;&#1585;%203%20-%20&#1587;&#1607;&#1608;&#1604;&#1578;%20&#1583;&#1587;&#1578;&#1585;&#1587;&#1740;%20&#1576;&#1607;%20&#1582;&#1583;&#1605;&#1575;&#1578;.docx"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1588;&#1740;&#1608;&#1607;%20&#1606;&#1575;&#1605;&#1607;%20&#1605;&#1604;&#1740;%20-%201401/&#1593;&#1583;&#1575;&#1604;&#1578;/&#1605;&#1593;&#1740;&#1575;&#1585;%202%20-%20&#1580;&#1576;&#1585;&#1575;&#1606;%20&#1582;&#1583;&#1605;&#1578;%20&#1593;&#1575;&#1583;&#1604;&#1575;&#1606;&#1607;.docx" TargetMode="External"/><Relationship Id="rId2" Type="http://schemas.openxmlformats.org/officeDocument/2006/relationships/hyperlink" Target="&#1588;&#1740;&#1608;&#1607;%20&#1606;&#1575;&#1605;&#1607;%20&#1605;&#1604;&#1740;%20-%201401/&#1593;&#1583;&#1575;&#1604;&#1578;/&#1605;&#1593;&#1740;&#1575;&#1585;%201%20-%20&#1588;&#1575;&#1740;&#1587;&#1578;&#1607;%20&#1587;&#1575;&#1604;&#1575;&#1585;&#1740;.doc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1588;&#1740;&#1608;&#1607;%20&#1606;&#1575;&#1605;&#1607;%20&#1605;&#1604;&#1740;%20-%201401/&#1593;&#1583;&#1575;&#1604;&#1578;/&#1605;&#1593;&#1740;&#1575;&#1585;%204%20-%20&#1588;&#1601;&#1575;&#1601;&#1740;&#1578;.docx" TargetMode="External"/><Relationship Id="rId2" Type="http://schemas.openxmlformats.org/officeDocument/2006/relationships/hyperlink" Target="&#1588;&#1740;&#1608;&#1607;%20&#1606;&#1575;&#1605;&#1607;%20&#1605;&#1604;&#1740;%20-%201401/&#1593;&#1583;&#1575;&#1604;&#1578;/&#1605;&#1593;&#1740;&#1575;&#1585;%203%20-%20&#1575;&#1585;&#1578;&#1602;&#1575;&#1740;%20&#1587;&#1604;&#1575;&#1605;&#1578;%20&#1575;&#1583;&#1575;&#1585;&#1740;%20&#1608;%20&#1605;&#1576;&#1575;&#1585;&#1586;&#1607;%20&#1576;&#1575;%20&#1601;&#1587;&#1575;&#1583;.doc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15.png"/><Relationship Id="rId3" Type="http://schemas.openxmlformats.org/officeDocument/2006/relationships/image" Target="../media/image30.png"/><Relationship Id="rId7" Type="http://schemas.openxmlformats.org/officeDocument/2006/relationships/image" Target="../media/image70.png"/><Relationship Id="rId12" Type="http://schemas.openxmlformats.org/officeDocument/2006/relationships/image" Target="../media/image11.png"/><Relationship Id="rId2" Type="http://schemas.openxmlformats.org/officeDocument/2006/relationships/hyperlink" Target="&#1570;&#1587;&#1740;&#1576;%20&#1588;&#1606;&#1575;&#1587;&#1740;%20&#1588;&#1575;&#1582;&#1589;&#1607;&#1575;&#1740;%20&#1593;&#1605;&#1608;&#1605;&#1740;%20&#1587;&#1575;&#1604;%201401.docx" TargetMode="External"/><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100.png"/><Relationship Id="rId5" Type="http://schemas.openxmlformats.org/officeDocument/2006/relationships/image" Target="../media/image50.png"/><Relationship Id="rId10" Type="http://schemas.openxmlformats.org/officeDocument/2006/relationships/image" Target="../media/image10.png"/><Relationship Id="rId4" Type="http://schemas.openxmlformats.org/officeDocument/2006/relationships/image" Target="../media/image40.png"/><Relationship Id="rId9" Type="http://schemas.openxmlformats.org/officeDocument/2006/relationships/image" Target="../media/image9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1570;&#1740;&#1740;&#1606;%20&#1606;&#1575;&#1605;&#1607;%20&#1575;&#1580;&#1585;&#1575;&#1740;&#1740;%20&#1605;&#1608;&#1575;&#1583;%2081%20&#1608;%2082%20&#1602;&#1575;&#1606;&#1608;&#1606;%20&#1605;&#1583;&#1740;&#1585;&#1740;&#1578;%20&#1582;&#1583;&#1605;&#1575;&#1578;%20&#1705;&#1588;&#1608;&#1585;&#1740;.pdf"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1588;&#1740;&#1608;&#1607;%20&#1606;&#1575;&#1605;&#1607;%20&#1605;&#1604;&#1740;%20-%201401/&#1576;&#1607;&#1585;&#1607;%20&#1608;&#1585;&#1740;/&#1587;&#1606;&#1580;&#1607;%20&#1578;&#1585;&#1608;&#1740;&#1580;%20&#1601;&#1585;&#1607;&#1606;&#1711;%20&#1575;&#1602;&#1575;&#1605;&#1607;%20&#1606;&#1605;&#1575;&#1586;.pdf" TargetMode="External"/><Relationship Id="rId2" Type="http://schemas.openxmlformats.org/officeDocument/2006/relationships/hyperlink" Target="&#1588;&#1740;&#1608;&#1607;%20&#1606;&#1575;&#1605;&#1607;%20&#1605;&#1604;&#1740;%20-%201401/&#1576;&#1607;&#1585;&#1607;%20&#1608;&#1585;&#1740;/&#1587;&#1606;&#1580;&#1607;%20&#1578;&#1585;&#1608;&#1740;&#1580;%20&#1601;&#1585;&#1607;&#1606;&#1711;%20&#1578;&#1585;&#1608;&#1740;&#1580;%20&#1575;&#1740;&#1579;&#1575;&#1585;%20&#1608;%20&#1588;&#1607;&#1575;&#1583;&#1578;.pdf"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دانلود مجموعه عکس بسم الله الرحمن الرحيم با فرمت png رایگان">
            <a:extLst>
              <a:ext uri="{FF2B5EF4-FFF2-40B4-BE49-F238E27FC236}">
                <a16:creationId xmlns:a16="http://schemas.microsoft.com/office/drawing/2014/main" id="{989D732C-0C61-4821-9AA8-6C4DAF2D257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a-IR"/>
          </a:p>
        </p:txBody>
      </p:sp>
      <p:pic>
        <p:nvPicPr>
          <p:cNvPr id="3" name="Picture 2">
            <a:extLst>
              <a:ext uri="{FF2B5EF4-FFF2-40B4-BE49-F238E27FC236}">
                <a16:creationId xmlns:a16="http://schemas.microsoft.com/office/drawing/2014/main" id="{ED09AAA9-F81B-43C9-9DD1-9AF7E29C60C7}"/>
              </a:ext>
            </a:extLst>
          </p:cNvPr>
          <p:cNvPicPr>
            <a:picLocks noChangeAspect="1"/>
          </p:cNvPicPr>
          <p:nvPr/>
        </p:nvPicPr>
        <p:blipFill>
          <a:blip r:embed="rId2"/>
          <a:stretch>
            <a:fillRect/>
          </a:stretch>
        </p:blipFill>
        <p:spPr>
          <a:xfrm>
            <a:off x="894346" y="590107"/>
            <a:ext cx="10403308" cy="5677786"/>
          </a:xfrm>
          <a:prstGeom prst="rect">
            <a:avLst/>
          </a:prstGeom>
        </p:spPr>
      </p:pic>
    </p:spTree>
    <p:extLst>
      <p:ext uri="{BB962C8B-B14F-4D97-AF65-F5344CB8AC3E}">
        <p14:creationId xmlns:p14="http://schemas.microsoft.com/office/powerpoint/2010/main" val="3139862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400" y="528057"/>
            <a:ext cx="8911687" cy="1280890"/>
          </a:xfrm>
        </p:spPr>
        <p:txBody>
          <a:bodyPr>
            <a:normAutofit/>
          </a:bodyPr>
          <a:lstStyle/>
          <a:p>
            <a:pPr algn="ctr"/>
            <a:r>
              <a:rPr lang="fa-IR" sz="4800" dirty="0" smtClean="0">
                <a:solidFill>
                  <a:schemeClr val="accent2">
                    <a:lumMod val="50000"/>
                  </a:schemeClr>
                </a:solidFill>
                <a:cs typeface="B Titr" panose="00000700000000000000" pitchFamily="2" charset="-78"/>
              </a:rPr>
              <a:t>شاخص های عمومی ارزیابی عملکرد</a:t>
            </a:r>
            <a:endParaRPr lang="en-US" sz="4800" dirty="0">
              <a:solidFill>
                <a:schemeClr val="accent2">
                  <a:lumMod val="50000"/>
                </a:schemeClr>
              </a:solidFill>
              <a:cs typeface="B Titr" panose="00000700000000000000" pitchFamily="2" charset="-78"/>
            </a:endParaRPr>
          </a:p>
        </p:txBody>
      </p:sp>
      <p:sp>
        <p:nvSpPr>
          <p:cNvPr id="3" name="Title 1">
            <a:extLst>
              <a:ext uri="{FF2B5EF4-FFF2-40B4-BE49-F238E27FC236}">
                <a16:creationId xmlns:a16="http://schemas.microsoft.com/office/drawing/2014/main" id="{D8D03A34-1EF5-4D90-BA9E-73BF0F7D099C}"/>
              </a:ext>
            </a:extLst>
          </p:cNvPr>
          <p:cNvSpPr txBox="1">
            <a:spLocks/>
          </p:cNvSpPr>
          <p:nvPr/>
        </p:nvSpPr>
        <p:spPr>
          <a:xfrm>
            <a:off x="6548253" y="4639891"/>
            <a:ext cx="5195820" cy="540327"/>
          </a:xfrm>
          <a:prstGeom prst="roundRect">
            <a:avLst/>
          </a:prstGeom>
          <a:ln/>
          <a:effectLst>
            <a:glow rad="63500">
              <a:schemeClr val="accent6">
                <a:satMod val="175000"/>
                <a:alpha val="40000"/>
              </a:schemeClr>
            </a:glow>
          </a:effectLst>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fa-IR" sz="2400" b="1" dirty="0">
                <a:cs typeface="B Titr" panose="00000700000000000000" pitchFamily="2" charset="-78"/>
              </a:rPr>
              <a:t>مصوبات هیات وزیران</a:t>
            </a:r>
          </a:p>
        </p:txBody>
      </p:sp>
      <p:sp>
        <p:nvSpPr>
          <p:cNvPr id="4" name="Title 1">
            <a:extLst>
              <a:ext uri="{FF2B5EF4-FFF2-40B4-BE49-F238E27FC236}">
                <a16:creationId xmlns:a16="http://schemas.microsoft.com/office/drawing/2014/main" id="{36154388-D66D-40FC-8409-FCA983BC25A4}"/>
              </a:ext>
            </a:extLst>
          </p:cNvPr>
          <p:cNvSpPr txBox="1">
            <a:spLocks/>
          </p:cNvSpPr>
          <p:nvPr/>
        </p:nvSpPr>
        <p:spPr>
          <a:xfrm>
            <a:off x="6560128" y="5310843"/>
            <a:ext cx="5195820" cy="594360"/>
          </a:xfrm>
          <a:prstGeom prst="roundRect">
            <a:avLst/>
          </a:prstGeom>
          <a:ln/>
          <a:effectLst>
            <a:glow rad="228600">
              <a:schemeClr val="accent1">
                <a:satMod val="175000"/>
                <a:alpha val="40000"/>
              </a:schemeClr>
            </a:glo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fa-IR" sz="2400" b="1" dirty="0">
                <a:cs typeface="B Titr" panose="00000700000000000000" pitchFamily="2" charset="-78"/>
              </a:rPr>
              <a:t>سند تحول دولت مردمی</a:t>
            </a:r>
          </a:p>
        </p:txBody>
      </p:sp>
      <p:sp>
        <p:nvSpPr>
          <p:cNvPr id="5" name="Title 1">
            <a:extLst>
              <a:ext uri="{FF2B5EF4-FFF2-40B4-BE49-F238E27FC236}">
                <a16:creationId xmlns:a16="http://schemas.microsoft.com/office/drawing/2014/main" id="{D0523D45-A046-4D07-B196-065261048013}"/>
              </a:ext>
            </a:extLst>
          </p:cNvPr>
          <p:cNvSpPr txBox="1">
            <a:spLocks/>
          </p:cNvSpPr>
          <p:nvPr/>
        </p:nvSpPr>
        <p:spPr>
          <a:xfrm>
            <a:off x="6548253" y="3977640"/>
            <a:ext cx="5195820" cy="540327"/>
          </a:xfrm>
          <a:prstGeom prst="roundRect">
            <a:avLst/>
          </a:prstGeom>
          <a:ln/>
          <a:effectLst>
            <a:glow rad="63500">
              <a:schemeClr val="accent4">
                <a:satMod val="175000"/>
                <a:alpha val="40000"/>
              </a:schemeClr>
            </a:glow>
            <a:outerShdw blurRad="63500" sx="102000" sy="102000" algn="ctr"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fa-IR" sz="2400" b="1" dirty="0">
                <a:cs typeface="B Titr" panose="00000700000000000000" pitchFamily="2" charset="-78"/>
              </a:rPr>
              <a:t>قانون مدیریت خدمات کشوری</a:t>
            </a:r>
          </a:p>
        </p:txBody>
      </p:sp>
      <p:sp>
        <p:nvSpPr>
          <p:cNvPr id="6" name="Title 1">
            <a:extLst>
              <a:ext uri="{FF2B5EF4-FFF2-40B4-BE49-F238E27FC236}">
                <a16:creationId xmlns:a16="http://schemas.microsoft.com/office/drawing/2014/main" id="{D8D03A34-1EF5-4D90-BA9E-73BF0F7D099C}"/>
              </a:ext>
            </a:extLst>
          </p:cNvPr>
          <p:cNvSpPr txBox="1">
            <a:spLocks/>
          </p:cNvSpPr>
          <p:nvPr/>
        </p:nvSpPr>
        <p:spPr>
          <a:xfrm>
            <a:off x="6548253" y="3311275"/>
            <a:ext cx="5195820" cy="540327"/>
          </a:xfrm>
          <a:prstGeom prst="roundRect">
            <a:avLst/>
          </a:prstGeom>
          <a:ln/>
          <a:effectLst>
            <a:glow rad="139700">
              <a:schemeClr val="accent2">
                <a:satMod val="175000"/>
                <a:alpha val="40000"/>
              </a:schemeClr>
            </a:glow>
          </a:effectLst>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fa-IR" sz="2400" b="1" dirty="0">
                <a:cs typeface="B Titr" panose="00000700000000000000" pitchFamily="2" charset="-78"/>
              </a:rPr>
              <a:t>سیاست‌های کلی ابلاغی مقام معظّم رهبری </a:t>
            </a:r>
          </a:p>
        </p:txBody>
      </p:sp>
      <p:sp>
        <p:nvSpPr>
          <p:cNvPr id="7" name="Title 1">
            <a:extLst>
              <a:ext uri="{FF2B5EF4-FFF2-40B4-BE49-F238E27FC236}">
                <a16:creationId xmlns:a16="http://schemas.microsoft.com/office/drawing/2014/main" id="{2B14E817-5E84-40D4-84D2-CF914402C7FE}"/>
              </a:ext>
            </a:extLst>
          </p:cNvPr>
          <p:cNvSpPr txBox="1">
            <a:spLocks/>
          </p:cNvSpPr>
          <p:nvPr/>
        </p:nvSpPr>
        <p:spPr>
          <a:xfrm>
            <a:off x="7387727" y="2290601"/>
            <a:ext cx="3516871" cy="751293"/>
          </a:xfrm>
          <a:prstGeom prst="roundRect">
            <a:avLst/>
          </a:prstGeom>
          <a:ln w="12700">
            <a:solidFill>
              <a:srgbClr val="37A3AD"/>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fa-IR" sz="2800" b="1" dirty="0">
                <a:effectLst>
                  <a:outerShdw blurRad="50800" dist="38100" dir="5400000" algn="t" rotWithShape="0">
                    <a:prstClr val="black">
                      <a:alpha val="40000"/>
                    </a:prstClr>
                  </a:outerShdw>
                </a:effectLst>
                <a:latin typeface="B TitI"/>
                <a:cs typeface="B Titr" panose="00000700000000000000" pitchFamily="2" charset="-78"/>
              </a:rPr>
              <a:t>منابع شاخص های عمومی</a:t>
            </a:r>
          </a:p>
        </p:txBody>
      </p:sp>
    </p:spTree>
    <p:extLst>
      <p:ext uri="{BB962C8B-B14F-4D97-AF65-F5344CB8AC3E}">
        <p14:creationId xmlns:p14="http://schemas.microsoft.com/office/powerpoint/2010/main" val="291354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1+#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606830"/>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ارتقاء سلامت اداری و مبارزه با فساد:</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دبیرخانه هیات عالی نظارت</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دفترتخلفات اداری</a:t>
            </a:r>
          </a:p>
          <a:p>
            <a:pPr marL="0" indent="0" algn="r" rtl="1">
              <a:lnSpc>
                <a:spcPct val="107000"/>
              </a:lnSpc>
              <a:spcBef>
                <a:spcPts val="0"/>
              </a:spcBef>
              <a:buNone/>
            </a:pPr>
            <a:endParaRPr lang="fa-IR" sz="1600" b="1" dirty="0" smtClean="0">
              <a:cs typeface="B Titr" panose="00000700000000000000" pitchFamily="2" charset="-78"/>
            </a:endParaRPr>
          </a:p>
          <a:p>
            <a:pPr marL="0" indent="0" algn="r" rtl="1">
              <a:lnSpc>
                <a:spcPct val="107000"/>
              </a:lnSpc>
              <a:spcBef>
                <a:spcPts val="0"/>
              </a:spcBef>
              <a:buNone/>
            </a:pPr>
            <a:r>
              <a:rPr lang="fa-IR" sz="1600" b="1" dirty="0" smtClean="0">
                <a:cs typeface="B Titr" panose="00000700000000000000" pitchFamily="2" charset="-78"/>
              </a:rPr>
              <a:t>سنجه2</a:t>
            </a:r>
            <a:r>
              <a:rPr lang="fa-IR" sz="1600" b="1" dirty="0">
                <a:cs typeface="B Titr" panose="00000700000000000000" pitchFamily="2" charset="-78"/>
              </a:rPr>
              <a:t>: مدت زمان رسیدگی و تعیین تکلیف پرونده </a:t>
            </a:r>
            <a:r>
              <a:rPr lang="fa-IR" sz="1600" b="1" dirty="0" smtClean="0">
                <a:cs typeface="B Titr" panose="00000700000000000000" pitchFamily="2" charset="-78"/>
              </a:rPr>
              <a:t>ها</a:t>
            </a:r>
            <a:endParaRPr lang="en-US" sz="1600" b="1" dirty="0" smtClean="0">
              <a:cs typeface="B Titr" panose="00000700000000000000" pitchFamily="2" charset="-78"/>
            </a:endParaRPr>
          </a:p>
          <a:p>
            <a:pPr algn="r" rtl="1"/>
            <a:r>
              <a:rPr lang="fa-IR" sz="1600" dirty="0">
                <a:cs typeface="B Titr" panose="00000700000000000000" pitchFamily="2" charset="-78"/>
              </a:rPr>
              <a:t>نحوه ارزیابی و فرمول سنجش: </a:t>
            </a:r>
            <a:endParaRPr lang="en-US" sz="1600" dirty="0">
              <a:cs typeface="B Titr" panose="00000700000000000000" pitchFamily="2" charset="-78"/>
            </a:endParaRPr>
          </a:p>
          <a:p>
            <a:pPr algn="r" rtl="1"/>
            <a:r>
              <a:rPr lang="fa-IR" sz="1600" dirty="0">
                <a:cs typeface="B Titr" panose="00000700000000000000" pitchFamily="2" charset="-78"/>
              </a:rPr>
              <a:t> استخراج اطلاعات از گزارش عملکرد ارسالی هیات ها (گزارشات 3 ماهه) – این گزارشات شامل اطلاعات تمامی پرونده های رسیدگی شده می </a:t>
            </a:r>
            <a:r>
              <a:rPr lang="fa-IR" sz="1600" dirty="0" smtClean="0">
                <a:cs typeface="B Titr" panose="00000700000000000000" pitchFamily="2" charset="-78"/>
              </a:rPr>
              <a:t>باشد</a:t>
            </a:r>
            <a:endParaRPr lang="en-US" sz="1600" dirty="0" smtClean="0">
              <a:cs typeface="B Titr" panose="00000700000000000000" pitchFamily="2" charset="-78"/>
            </a:endParaRPr>
          </a:p>
          <a:p>
            <a:pPr algn="r" rtl="1"/>
            <a:r>
              <a:rPr lang="fa-IR" sz="1600" b="1" dirty="0">
                <a:cs typeface="B Titr" panose="00000700000000000000" pitchFamily="2" charset="-78"/>
              </a:rPr>
              <a:t>سنجه 3 :ارزیابی و نظارت بر صلاحیت اعضای هیات‌های رسیدگی و گروه تحقیق و رعایت مقررات در تعیین جایگزین برای اعضا (برکناری و استعفاء</a:t>
            </a:r>
            <a:r>
              <a:rPr lang="fa-IR" sz="1600" b="1" dirty="0" smtClean="0">
                <a:cs typeface="B Titr" panose="00000700000000000000" pitchFamily="2" charset="-78"/>
              </a:rPr>
              <a:t>)</a:t>
            </a:r>
            <a:endParaRPr lang="en-US" sz="1600" b="1" dirty="0" smtClean="0">
              <a:cs typeface="B Titr" panose="00000700000000000000" pitchFamily="2" charset="-78"/>
            </a:endParaRPr>
          </a:p>
          <a:p>
            <a:pPr algn="r" rtl="1"/>
            <a:r>
              <a:rPr lang="fa-IR" sz="1600" dirty="0">
                <a:cs typeface="B Titr" panose="00000700000000000000" pitchFamily="2" charset="-78"/>
              </a:rPr>
              <a:t>نحوه ارزیابی و فرمول سنجش: </a:t>
            </a:r>
            <a:endParaRPr lang="en-US" sz="1600" dirty="0">
              <a:cs typeface="B Titr" panose="00000700000000000000" pitchFamily="2" charset="-78"/>
            </a:endParaRPr>
          </a:p>
          <a:p>
            <a:pPr algn="r" rtl="1"/>
            <a:r>
              <a:rPr lang="fa-IR" sz="1600" dirty="0">
                <a:cs typeface="B Titr" panose="00000700000000000000" pitchFamily="2" charset="-78"/>
              </a:rPr>
              <a:t> براساس گزارش وضعیت اعضای هیات ها، ارسالی از دستگاه های اجرایی به دبیرخانه هیات عالی</a:t>
            </a:r>
            <a:endParaRPr lang="en-US" altLang="en-US" sz="1600" dirty="0">
              <a:latin typeface="Arial" panose="020B0604020202020204" pitchFamily="34" charset="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endParaRPr lang="en-US" sz="8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en-US" sz="900" dirty="0">
              <a:latin typeface="Calibri" panose="020F0502020204030204" pitchFamily="34" charset="0"/>
              <a:ea typeface="Calibri" panose="020F0502020204030204" pitchFamily="34" charset="0"/>
              <a:cs typeface="B Nazanin" panose="000004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endParaRPr lang="en-US" altLang="en-US" sz="1050" dirty="0" smtClean="0"/>
          </a:p>
          <a:p>
            <a:pPr marL="342900" marR="146685" indent="-342900" algn="just" rtl="1">
              <a:lnSpc>
                <a:spcPct val="107000"/>
              </a:lnSpc>
              <a:spcBef>
                <a:spcPts val="0"/>
              </a:spcBef>
              <a:spcAft>
                <a:spcPts val="800"/>
              </a:spcAft>
              <a:buFont typeface="Times New Roman" panose="02020603050405020304" pitchFamily="18" charset="0"/>
              <a:buChar char="-"/>
            </a:pPr>
            <a:endParaRPr lang="en-US" altLang="en-US" dirty="0">
              <a:latin typeface="Arial" panose="020B0604020202020204" pitchFamily="34" charset="0"/>
            </a:endParaRPr>
          </a:p>
          <a:p>
            <a:pPr marL="342900" marR="146685" lvl="0" indent="-342900" algn="just" rtl="1">
              <a:lnSpc>
                <a:spcPct val="107000"/>
              </a:lnSpc>
              <a:spcBef>
                <a:spcPts val="0"/>
              </a:spcBef>
              <a:spcAft>
                <a:spcPts val="800"/>
              </a:spcAft>
              <a:buFont typeface="Times New Roman" panose="02020603050405020304" pitchFamily="18" charset="0"/>
              <a:buChar char="-"/>
            </a:pP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37458819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ارتقاء سلامت اداری و مبارزه با فساد:</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دبیرخانه هیات عالی نظارت</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دفترتخلفات </a:t>
            </a:r>
            <a:r>
              <a:rPr lang="fa-IR" sz="2000" dirty="0" smtClean="0">
                <a:solidFill>
                  <a:srgbClr val="C00000"/>
                </a:solidFill>
                <a:latin typeface="B TitI"/>
                <a:cs typeface="B Titr" panose="00000700000000000000" pitchFamily="2" charset="-78"/>
              </a:rPr>
              <a:t>اداری</a:t>
            </a:r>
          </a:p>
          <a:p>
            <a:pPr marL="0" indent="0" algn="r" rtl="1">
              <a:buNone/>
            </a:pPr>
            <a:endParaRPr lang="fa-IR" sz="2000" dirty="0">
              <a:solidFill>
                <a:srgbClr val="C00000"/>
              </a:solidFill>
              <a:latin typeface="B TitI"/>
              <a:cs typeface="B Titr" panose="00000700000000000000" pitchFamily="2" charset="-78"/>
            </a:endParaRPr>
          </a:p>
          <a:p>
            <a:pPr marL="0" indent="0" algn="r" rtl="1">
              <a:lnSpc>
                <a:spcPct val="107000"/>
              </a:lnSpc>
              <a:spcBef>
                <a:spcPts val="0"/>
              </a:spcBef>
              <a:buNone/>
            </a:pPr>
            <a:r>
              <a:rPr lang="fa-IR" sz="1700" b="1" dirty="0" smtClean="0">
                <a:cs typeface="B Titr" panose="00000700000000000000" pitchFamily="2" charset="-78"/>
              </a:rPr>
              <a:t>سنجه </a:t>
            </a:r>
            <a:r>
              <a:rPr lang="fa-IR" sz="1700" b="1" dirty="0">
                <a:cs typeface="B Titr" panose="00000700000000000000" pitchFamily="2" charset="-78"/>
              </a:rPr>
              <a:t>4: بازرسی و نظارت بر عملکرد هیات </a:t>
            </a:r>
            <a:r>
              <a:rPr lang="fa-IR" sz="1700" b="1" dirty="0" smtClean="0">
                <a:cs typeface="B Titr" panose="00000700000000000000" pitchFamily="2" charset="-78"/>
              </a:rPr>
              <a:t>ها</a:t>
            </a:r>
            <a:endParaRPr lang="en-US" sz="1700" b="1" dirty="0" smtClean="0">
              <a:cs typeface="B Titr" panose="00000700000000000000" pitchFamily="2" charset="-78"/>
            </a:endParaRPr>
          </a:p>
          <a:p>
            <a:pPr algn="r" rtl="1"/>
            <a:r>
              <a:rPr lang="fa-IR" sz="1700" dirty="0">
                <a:cs typeface="B Titr" panose="00000700000000000000" pitchFamily="2" charset="-78"/>
              </a:rPr>
              <a:t>نحوه ارزیابی و فرمول سنجش: </a:t>
            </a:r>
            <a:endParaRPr lang="en-US" sz="1700" dirty="0">
              <a:cs typeface="B Titr" panose="00000700000000000000" pitchFamily="2" charset="-78"/>
            </a:endParaRPr>
          </a:p>
          <a:p>
            <a:pPr algn="r" rtl="1"/>
            <a:r>
              <a:rPr lang="fa-IR" sz="1700" dirty="0">
                <a:cs typeface="B Titr" panose="00000700000000000000" pitchFamily="2" charset="-78"/>
              </a:rPr>
              <a:t>بر اساس تعداد گزارشات ارسالی از بازرسی های انجام شده توسط دفاتر هماهنگی از هیات ها.</a:t>
            </a:r>
            <a:endParaRPr lang="en-US" sz="1700" dirty="0">
              <a:cs typeface="B Titr" panose="00000700000000000000" pitchFamily="2" charset="-78"/>
            </a:endParaRPr>
          </a:p>
          <a:p>
            <a:pPr algn="r" rtl="1"/>
            <a:r>
              <a:rPr lang="fa-IR" sz="1700" dirty="0">
                <a:cs typeface="B Titr" panose="00000700000000000000" pitchFamily="2" charset="-78"/>
              </a:rPr>
              <a:t>براساس نتایج بازرسی های انجام شده توسط کارشناسان دبیرخانه هیات عالی نظارت از دفاتر هماهنگی و هیات ها</a:t>
            </a:r>
            <a:r>
              <a:rPr lang="fa-IR" sz="1700" dirty="0" smtClean="0">
                <a:cs typeface="B Titr" panose="00000700000000000000" pitchFamily="2" charset="-78"/>
              </a:rPr>
              <a:t>.</a:t>
            </a:r>
            <a:endParaRPr lang="en-US" sz="1700" dirty="0" smtClean="0">
              <a:cs typeface="B Titr" panose="00000700000000000000" pitchFamily="2" charset="-78"/>
            </a:endParaRPr>
          </a:p>
          <a:p>
            <a:pPr algn="r" rtl="1"/>
            <a:r>
              <a:rPr lang="fa-IR" sz="1700" b="1" dirty="0">
                <a:cs typeface="B Titr" panose="00000700000000000000" pitchFamily="2" charset="-78"/>
              </a:rPr>
              <a:t>سنجه 5: آسیب شناسی و تشخیص علل بروز تخلفات به منظور تدوین راه حل های مناسب و جلوگیری از تکرار </a:t>
            </a:r>
            <a:r>
              <a:rPr lang="fa-IR" sz="1700" b="1" dirty="0" smtClean="0">
                <a:cs typeface="B Titr" panose="00000700000000000000" pitchFamily="2" charset="-78"/>
              </a:rPr>
              <a:t>آنها</a:t>
            </a:r>
            <a:endParaRPr lang="en-US" sz="1700" b="1" dirty="0" smtClean="0">
              <a:cs typeface="B Titr" panose="00000700000000000000" pitchFamily="2" charset="-78"/>
            </a:endParaRPr>
          </a:p>
          <a:p>
            <a:pPr algn="r" rtl="1"/>
            <a:r>
              <a:rPr lang="fa-IR" sz="1700" dirty="0">
                <a:cs typeface="B Titr" panose="00000700000000000000" pitchFamily="2" charset="-78"/>
              </a:rPr>
              <a:t>نحوه ارزیابی و فرمول سنجش: </a:t>
            </a:r>
            <a:endParaRPr lang="en-US" sz="1700" dirty="0">
              <a:cs typeface="B Titr" panose="00000700000000000000" pitchFamily="2" charset="-78"/>
            </a:endParaRPr>
          </a:p>
          <a:p>
            <a:pPr algn="r" rtl="1"/>
            <a:r>
              <a:rPr lang="fa-IR" sz="1700" dirty="0">
                <a:cs typeface="B Titr" panose="00000700000000000000" pitchFamily="2" charset="-78"/>
              </a:rPr>
              <a:t> با توجه به گزارشات آسیب شناسی ارسالی به دبیرخانه هیات عالی در طول سال</a:t>
            </a:r>
            <a:endParaRPr lang="en-US" sz="1700" dirty="0">
              <a:cs typeface="B Titr" panose="00000700000000000000" pitchFamily="2" charset="-78"/>
            </a:endParaRPr>
          </a:p>
          <a:p>
            <a:pPr algn="r" rtl="1"/>
            <a:r>
              <a:rPr lang="fa-IR" sz="1700" dirty="0">
                <a:cs typeface="B Titr" panose="00000700000000000000" pitchFamily="2" charset="-78"/>
              </a:rPr>
              <a:t>با توجه به عوامل شناسایی شده و درج شده در فایل گزارشات عملکرد ارسالی (گزارشات 3 ماهه)</a:t>
            </a:r>
            <a:endParaRPr lang="en-US" sz="1700" dirty="0">
              <a:latin typeface="Calibri" panose="020F0502020204030204" pitchFamily="34" charset="0"/>
              <a:ea typeface="Calibri" panose="020F0502020204030204" pitchFamily="34" charset="0"/>
              <a:cs typeface="B Titr" panose="00000700000000000000" pitchFamily="2" charset="-78"/>
            </a:endParaRPr>
          </a:p>
          <a:p>
            <a:pPr marL="0" indent="0" algn="r" rtl="1">
              <a:lnSpc>
                <a:spcPct val="107000"/>
              </a:lnSpc>
              <a:spcBef>
                <a:spcPts val="0"/>
              </a:spcBef>
              <a:buNone/>
            </a:pPr>
            <a:endParaRPr lang="en-US" sz="1700" dirty="0">
              <a:latin typeface="Calibri" panose="020F0502020204030204" pitchFamily="34" charset="0"/>
              <a:ea typeface="Calibri" panose="020F0502020204030204" pitchFamily="34" charset="0"/>
              <a:cs typeface="B Titr" panose="000007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endParaRPr lang="en-US" altLang="en-US" sz="1050" dirty="0" smtClean="0"/>
          </a:p>
          <a:p>
            <a:pPr marL="342900" marR="146685" indent="-342900" algn="just" rtl="1">
              <a:lnSpc>
                <a:spcPct val="107000"/>
              </a:lnSpc>
              <a:spcBef>
                <a:spcPts val="0"/>
              </a:spcBef>
              <a:spcAft>
                <a:spcPts val="800"/>
              </a:spcAft>
              <a:buFont typeface="Times New Roman" panose="02020603050405020304" pitchFamily="18" charset="0"/>
              <a:buChar char="-"/>
            </a:pPr>
            <a:endParaRPr lang="en-US" altLang="en-US" dirty="0">
              <a:latin typeface="Arial" panose="020B0604020202020204" pitchFamily="34" charset="0"/>
            </a:endParaRPr>
          </a:p>
          <a:p>
            <a:pPr marL="342900" marR="146685" lvl="0" indent="-342900" algn="just" rtl="1">
              <a:lnSpc>
                <a:spcPct val="107000"/>
              </a:lnSpc>
              <a:spcBef>
                <a:spcPts val="0"/>
              </a:spcBef>
              <a:spcAft>
                <a:spcPts val="800"/>
              </a:spcAft>
              <a:buFont typeface="Times New Roman" panose="02020603050405020304" pitchFamily="18" charset="0"/>
              <a:buChar char="-"/>
            </a:pP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9015409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smtClean="0">
                <a:solidFill>
                  <a:srgbClr val="C00000"/>
                </a:solidFill>
                <a:cs typeface="B Titr" panose="00000700000000000000" pitchFamily="2" charset="-78"/>
              </a:rPr>
              <a:t>راهکارهای </a:t>
            </a:r>
            <a:r>
              <a:rPr lang="fa-IR" sz="2000" dirty="0">
                <a:solidFill>
                  <a:srgbClr val="C00000"/>
                </a:solidFill>
                <a:cs typeface="B Titr" panose="00000700000000000000" pitchFamily="2" charset="-78"/>
              </a:rPr>
              <a:t>پیشنهادی ارتقاء امتیاز حوزه </a:t>
            </a:r>
            <a:r>
              <a:rPr lang="fa-IR" sz="2000" dirty="0" smtClean="0">
                <a:solidFill>
                  <a:srgbClr val="C00000"/>
                </a:solidFill>
                <a:cs typeface="B Titr" panose="00000700000000000000" pitchFamily="2" charset="-78"/>
              </a:rPr>
              <a:t>محور عدالت، </a:t>
            </a:r>
            <a:r>
              <a:rPr lang="fa-IR" sz="2000" dirty="0">
                <a:solidFill>
                  <a:srgbClr val="C00000"/>
                </a:solidFill>
                <a:cs typeface="B Titr" panose="00000700000000000000" pitchFamily="2" charset="-78"/>
              </a:rPr>
              <a:t>معیار  </a:t>
            </a:r>
            <a:r>
              <a:rPr lang="fa-IR" sz="2000" dirty="0" smtClean="0">
                <a:solidFill>
                  <a:srgbClr val="C00000"/>
                </a:solidFill>
                <a:cs typeface="B Titr" panose="00000700000000000000" pitchFamily="2" charset="-78"/>
              </a:rPr>
              <a:t>شفافیت:</a:t>
            </a:r>
          </a:p>
          <a:p>
            <a:pPr marL="0" indent="0" algn="r" rtl="1">
              <a:buNone/>
            </a:pPr>
            <a:r>
              <a:rPr lang="fa-IR" sz="2000" dirty="0" smtClean="0">
                <a:solidFill>
                  <a:srgbClr val="C00000"/>
                </a:solidFill>
                <a:latin typeface="B TitI"/>
                <a:cs typeface="B Titr" panose="00000700000000000000" pitchFamily="2" charset="-78"/>
              </a:rPr>
              <a:t>واحدهای </a:t>
            </a:r>
            <a:r>
              <a:rPr lang="fa-IR" sz="2000" dirty="0">
                <a:solidFill>
                  <a:srgbClr val="C00000"/>
                </a:solidFill>
                <a:latin typeface="B TitI"/>
                <a:cs typeface="B Titr" panose="00000700000000000000" pitchFamily="2" charset="-78"/>
              </a:rPr>
              <a:t>متولی:</a:t>
            </a:r>
            <a:r>
              <a:rPr lang="ar-SA" sz="2000" dirty="0" smtClean="0">
                <a:solidFill>
                  <a:srgbClr val="C00000"/>
                </a:solidFill>
                <a:latin typeface="B TitI"/>
                <a:cs typeface="B Titr" panose="00000700000000000000" pitchFamily="2" charset="-78"/>
              </a:rPr>
              <a:t>(</a:t>
            </a:r>
            <a:r>
              <a:rPr lang="fa-IR" sz="2000" dirty="0" smtClean="0">
                <a:solidFill>
                  <a:srgbClr val="C00000"/>
                </a:solidFill>
                <a:latin typeface="B TitI"/>
                <a:cs typeface="B Titr" panose="00000700000000000000" pitchFamily="2" charset="-78"/>
              </a:rPr>
              <a:t>شورای اجرایی فناوری اطلاعات</a:t>
            </a:r>
            <a:r>
              <a:rPr lang="ar-SA" sz="2000" dirty="0" smtClean="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a:t>
            </a:r>
            <a:r>
              <a:rPr lang="fa-IR" sz="2000" dirty="0" smtClean="0">
                <a:solidFill>
                  <a:srgbClr val="C00000"/>
                </a:solidFill>
                <a:latin typeface="B TitI"/>
                <a:cs typeface="B Titr" panose="00000700000000000000" pitchFamily="2" charset="-78"/>
              </a:rPr>
              <a:t>روابط عمومی- دبیرخانه صدور مجوزها- مرکزنوسازی وتحول اداری</a:t>
            </a:r>
            <a:endParaRPr lang="fa-IR" sz="2000" dirty="0">
              <a:solidFill>
                <a:srgbClr val="C00000"/>
              </a:solidFill>
              <a:latin typeface="B TitI"/>
              <a:cs typeface="B Titr" panose="00000700000000000000" pitchFamily="2" charset="-78"/>
            </a:endParaRPr>
          </a:p>
          <a:p>
            <a:pPr marL="0" marR="146685" lvl="0" indent="0" algn="just" rtl="1">
              <a:lnSpc>
                <a:spcPct val="107000"/>
              </a:lnSpc>
              <a:spcBef>
                <a:spcPts val="0"/>
              </a:spcBef>
              <a:spcAft>
                <a:spcPts val="800"/>
              </a:spcAft>
              <a:buNone/>
            </a:pPr>
            <a:endParaRPr lang="fa-IR" sz="2000" dirty="0" smtClean="0">
              <a:latin typeface="Calibri" panose="020F0502020204030204" pitchFamily="34" charset="0"/>
              <a:ea typeface="Calibri" panose="020F0502020204030204" pitchFamily="34" charset="0"/>
              <a:cs typeface="B Nazanin" panose="00000400000000000000" pitchFamily="2" charset="-78"/>
            </a:endParaRPr>
          </a:p>
          <a:p>
            <a:pPr marL="0" marR="146685" lvl="0" indent="0" algn="r" rtl="1">
              <a:lnSpc>
                <a:spcPct val="107000"/>
              </a:lnSpc>
              <a:spcBef>
                <a:spcPts val="0"/>
              </a:spcBef>
              <a:spcAft>
                <a:spcPts val="800"/>
              </a:spcAft>
              <a:buNone/>
            </a:pPr>
            <a:r>
              <a:rPr lang="fa-IR" sz="1800" b="1" dirty="0">
                <a:cs typeface="B Titr" panose="00000700000000000000" pitchFamily="2" charset="-78"/>
              </a:rPr>
              <a:t>سنجه 1: وجود اطلاعات بروز در خصوص ساختار سازمانی و </a:t>
            </a:r>
            <a:r>
              <a:rPr lang="fa-IR" sz="1800" b="1" dirty="0" smtClean="0">
                <a:cs typeface="B Titr" panose="00000700000000000000" pitchFamily="2" charset="-78"/>
              </a:rPr>
              <a:t>مدیران</a:t>
            </a:r>
          </a:p>
          <a:p>
            <a:pPr algn="r" rtl="1"/>
            <a:r>
              <a:rPr lang="fa-IR" sz="1800" dirty="0">
                <a:cs typeface="B Titr" panose="00000700000000000000" pitchFamily="2" charset="-78"/>
              </a:rPr>
              <a:t>نحوه ارزیابی و فرمول سنجش: بر مبنای اطلاعات مندرج در پرتال دستگاه و به صورت زیر انجام می­شود:</a:t>
            </a:r>
            <a:endParaRPr lang="en-US" sz="1800" dirty="0">
              <a:cs typeface="B Titr" panose="00000700000000000000" pitchFamily="2" charset="-78"/>
            </a:endParaRPr>
          </a:p>
          <a:p>
            <a:pPr lvl="0" algn="r" rtl="1"/>
            <a:r>
              <a:rPr lang="fa-IR" sz="1800" dirty="0">
                <a:cs typeface="B Titr" panose="00000700000000000000" pitchFamily="2" charset="-78"/>
              </a:rPr>
              <a:t>درج هر 2 مورد : ساختار سازمانی و نگاشت مدیران پاسخگو با نام، عکس ، تلفن ، ایمیل ، سابقه کاری و سطح تحصیلات  در پرتال دستگاه (امتیاز کامل)</a:t>
            </a:r>
            <a:endParaRPr lang="en-US" sz="1800" dirty="0">
              <a:cs typeface="B Titr" panose="00000700000000000000" pitchFamily="2" charset="-78"/>
            </a:endParaRPr>
          </a:p>
          <a:p>
            <a:pPr lvl="0" algn="r" rtl="1"/>
            <a:r>
              <a:rPr lang="fa-IR" sz="1800" dirty="0">
                <a:cs typeface="B Titr" panose="00000700000000000000" pitchFamily="2" charset="-78"/>
              </a:rPr>
              <a:t>درج اطلاعات ناقص در پرتال دستگاه (25 درصد امتیاز)</a:t>
            </a:r>
            <a:endParaRPr lang="en-US" sz="1800" dirty="0">
              <a:cs typeface="B Titr" panose="00000700000000000000" pitchFamily="2" charset="-78"/>
            </a:endParaRPr>
          </a:p>
          <a:p>
            <a:pPr algn="r" rtl="1"/>
            <a:r>
              <a:rPr lang="fa-IR" sz="1800" dirty="0">
                <a:cs typeface="B Titr" panose="00000700000000000000" pitchFamily="2" charset="-78"/>
              </a:rPr>
              <a:t>عدم درج اطلاعات (صفر</a:t>
            </a:r>
            <a:r>
              <a:rPr lang="fa-IR" sz="1800" dirty="0" smtClean="0">
                <a:cs typeface="B Titr" panose="00000700000000000000" pitchFamily="2" charset="-78"/>
              </a:rPr>
              <a:t>)</a:t>
            </a:r>
          </a:p>
          <a:p>
            <a:pPr algn="r" rtl="1"/>
            <a:r>
              <a:rPr lang="fa-IR" sz="1800" dirty="0">
                <a:cs typeface="B Titr" panose="00000700000000000000" pitchFamily="2" charset="-78"/>
              </a:rPr>
              <a:t>مستندات قابل قبول(قابل ارائه از سوی دستگاه):</a:t>
            </a:r>
            <a:endParaRPr lang="en-US" sz="1800" dirty="0">
              <a:cs typeface="B Titr" panose="00000700000000000000" pitchFamily="2" charset="-78"/>
            </a:endParaRPr>
          </a:p>
          <a:p>
            <a:pPr algn="r" rtl="1"/>
            <a:r>
              <a:rPr lang="fa-IR" sz="1800" dirty="0">
                <a:cs typeface="B Titr" panose="00000700000000000000" pitchFamily="2" charset="-78"/>
              </a:rPr>
              <a:t>ارائه مستندات از سوی دستگاه در بستر سامانه مدیریت عملکرد لازم نیست</a:t>
            </a:r>
            <a:endParaRPr lang="en-US" sz="1800" dirty="0">
              <a:latin typeface="Calibri" panose="020F0502020204030204" pitchFamily="34" charset="0"/>
              <a:ea typeface="Calibri" panose="020F0502020204030204" pitchFamily="34" charset="0"/>
              <a:cs typeface="B Titr" panose="00000700000000000000" pitchFamily="2" charset="-78"/>
            </a:endParaRPr>
          </a:p>
          <a:p>
            <a:pPr marL="0" indent="0" algn="r" rtl="1">
              <a:lnSpc>
                <a:spcPct val="107000"/>
              </a:lnSpc>
              <a:spcBef>
                <a:spcPts val="0"/>
              </a:spcBef>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381847346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lnSpcReduction="10000"/>
          </a:bodyPr>
          <a:lstStyle/>
          <a:p>
            <a:pPr marL="0" indent="0" algn="r" rtl="1">
              <a:lnSpc>
                <a:spcPct val="107000"/>
              </a:lnSpc>
              <a:spcBef>
                <a:spcPts val="0"/>
              </a:spcBef>
              <a:buNone/>
            </a:pPr>
            <a:r>
              <a:rPr lang="fa-IR" sz="2000" dirty="0" smtClean="0">
                <a:solidFill>
                  <a:srgbClr val="C00000"/>
                </a:solidFill>
                <a:cs typeface="B Titr" panose="00000700000000000000" pitchFamily="2" charset="-78"/>
              </a:rPr>
              <a:t>راهکارهای </a:t>
            </a:r>
            <a:r>
              <a:rPr lang="fa-IR" sz="2000" dirty="0">
                <a:solidFill>
                  <a:srgbClr val="C00000"/>
                </a:solidFill>
                <a:cs typeface="B Titr" panose="00000700000000000000" pitchFamily="2" charset="-78"/>
              </a:rPr>
              <a:t>پیشنهادی ارتقاء امتیاز حوزه </a:t>
            </a:r>
            <a:r>
              <a:rPr lang="fa-IR" sz="2000" dirty="0" smtClean="0">
                <a:solidFill>
                  <a:srgbClr val="C00000"/>
                </a:solidFill>
                <a:cs typeface="B Titr" panose="00000700000000000000" pitchFamily="2" charset="-78"/>
              </a:rPr>
              <a:t>محور عدالت، </a:t>
            </a:r>
            <a:r>
              <a:rPr lang="fa-IR" sz="2000" dirty="0">
                <a:solidFill>
                  <a:srgbClr val="C00000"/>
                </a:solidFill>
                <a:cs typeface="B Titr" panose="00000700000000000000" pitchFamily="2" charset="-78"/>
              </a:rPr>
              <a:t>معیار  </a:t>
            </a:r>
            <a:r>
              <a:rPr lang="fa-IR" sz="2000" dirty="0" smtClean="0">
                <a:solidFill>
                  <a:srgbClr val="C00000"/>
                </a:solidFill>
                <a:cs typeface="B Titr" panose="00000700000000000000" pitchFamily="2" charset="-78"/>
              </a:rPr>
              <a:t>شفافیت:</a:t>
            </a:r>
          </a:p>
          <a:p>
            <a:pPr marL="0" indent="0" algn="r" rtl="1">
              <a:buNone/>
            </a:pPr>
            <a:r>
              <a:rPr lang="fa-IR" sz="2000" dirty="0" smtClean="0">
                <a:solidFill>
                  <a:srgbClr val="C00000"/>
                </a:solidFill>
                <a:latin typeface="B TitI"/>
                <a:cs typeface="B Titr" panose="00000700000000000000" pitchFamily="2" charset="-78"/>
              </a:rPr>
              <a:t>واحدهای </a:t>
            </a:r>
            <a:r>
              <a:rPr lang="fa-IR" sz="2000" dirty="0">
                <a:solidFill>
                  <a:srgbClr val="C00000"/>
                </a:solidFill>
                <a:latin typeface="B TitI"/>
                <a:cs typeface="B Titr" panose="00000700000000000000" pitchFamily="2" charset="-78"/>
              </a:rPr>
              <a:t>متولی:</a:t>
            </a:r>
            <a:r>
              <a:rPr lang="ar-SA" sz="2000" dirty="0" smtClean="0">
                <a:solidFill>
                  <a:srgbClr val="C00000"/>
                </a:solidFill>
                <a:latin typeface="B TitI"/>
                <a:cs typeface="B Titr" panose="00000700000000000000" pitchFamily="2" charset="-78"/>
              </a:rPr>
              <a:t>(</a:t>
            </a:r>
            <a:r>
              <a:rPr lang="fa-IR" sz="2000" dirty="0" smtClean="0">
                <a:solidFill>
                  <a:srgbClr val="C00000"/>
                </a:solidFill>
                <a:latin typeface="B TitI"/>
                <a:cs typeface="B Titr" panose="00000700000000000000" pitchFamily="2" charset="-78"/>
              </a:rPr>
              <a:t>شورای اجرایی فناوری اطلاعات</a:t>
            </a:r>
            <a:r>
              <a:rPr lang="ar-SA" sz="2000" dirty="0" smtClean="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a:t>
            </a:r>
            <a:r>
              <a:rPr lang="fa-IR" sz="2000" dirty="0" smtClean="0">
                <a:solidFill>
                  <a:srgbClr val="C00000"/>
                </a:solidFill>
                <a:latin typeface="B TitI"/>
                <a:cs typeface="B Titr" panose="00000700000000000000" pitchFamily="2" charset="-78"/>
              </a:rPr>
              <a:t>روابط عمومی- دبیرخانه صدور مجوزها- مرکزنوسازی وتحول اداری</a:t>
            </a:r>
            <a:endParaRPr lang="fa-IR" sz="2000" dirty="0">
              <a:solidFill>
                <a:srgbClr val="C00000"/>
              </a:solidFill>
              <a:latin typeface="B TitI"/>
              <a:cs typeface="B Titr" panose="00000700000000000000" pitchFamily="2" charset="-78"/>
            </a:endParaRPr>
          </a:p>
          <a:p>
            <a:pPr marL="0" indent="0" algn="r" rtl="1">
              <a:lnSpc>
                <a:spcPct val="107000"/>
              </a:lnSpc>
              <a:spcBef>
                <a:spcPts val="0"/>
              </a:spcBef>
              <a:buNone/>
            </a:pPr>
            <a:endParaRPr lang="en-US" sz="2000" dirty="0" smtClean="0">
              <a:solidFill>
                <a:srgbClr val="C00000"/>
              </a:solidFill>
              <a:cs typeface="B Titr" panose="00000700000000000000" pitchFamily="2" charset="-78"/>
            </a:endParaRPr>
          </a:p>
          <a:p>
            <a:pPr marL="342900" marR="146685" indent="-342900" algn="r" rtl="1">
              <a:lnSpc>
                <a:spcPct val="107000"/>
              </a:lnSpc>
              <a:spcBef>
                <a:spcPts val="0"/>
              </a:spcBef>
              <a:spcAft>
                <a:spcPts val="800"/>
              </a:spcAft>
              <a:buFont typeface="Times New Roman" panose="02020603050405020304" pitchFamily="18" charset="0"/>
              <a:buChar char="-"/>
            </a:pPr>
            <a:r>
              <a:rPr lang="fa-IR" sz="1900" b="1" dirty="0">
                <a:cs typeface="B Titr" panose="00000700000000000000" pitchFamily="2" charset="-78"/>
              </a:rPr>
              <a:t>سنجه </a:t>
            </a:r>
            <a:r>
              <a:rPr lang="fa-IR" sz="1900" b="1" dirty="0" smtClean="0">
                <a:cs typeface="B Titr" panose="00000700000000000000" pitchFamily="2" charset="-78"/>
              </a:rPr>
              <a:t>2: </a:t>
            </a:r>
            <a:r>
              <a:rPr lang="fa-IR" sz="1900" b="1" dirty="0">
                <a:cs typeface="B Titr" panose="00000700000000000000" pitchFamily="2" charset="-78"/>
              </a:rPr>
              <a:t>انتشار اطلاعات قابل استفاده برای کسب و کارها </a:t>
            </a:r>
            <a:endParaRPr lang="fa-IR" sz="1900" b="1" dirty="0" smtClean="0">
              <a:cs typeface="B Titr" panose="00000700000000000000" pitchFamily="2" charset="-78"/>
            </a:endParaRPr>
          </a:p>
          <a:p>
            <a:pPr algn="r" rtl="1"/>
            <a:r>
              <a:rPr lang="fa-IR" sz="1900" dirty="0">
                <a:cs typeface="B Titr" panose="00000700000000000000" pitchFamily="2" charset="-78"/>
              </a:rPr>
              <a:t>نحوه ارزیابی و فرمول سنجش: بر مبنای اطلاعات مندرج در پرتال دستگاه و به صورت زیر انجام می­شود:</a:t>
            </a:r>
            <a:endParaRPr lang="en-US" sz="1900" dirty="0">
              <a:cs typeface="B Titr" panose="00000700000000000000" pitchFamily="2" charset="-78"/>
            </a:endParaRPr>
          </a:p>
          <a:p>
            <a:pPr lvl="0" algn="r" rtl="1"/>
            <a:r>
              <a:rPr lang="fa-IR" sz="1900" dirty="0">
                <a:cs typeface="B Titr" panose="00000700000000000000" pitchFamily="2" charset="-78"/>
              </a:rPr>
              <a:t>دسترسی آسان و ارائه فهرست‌وار این «اطلاعات»: امتیاز کامل</a:t>
            </a:r>
            <a:endParaRPr lang="en-US" sz="1900" dirty="0">
              <a:cs typeface="B Titr" panose="00000700000000000000" pitchFamily="2" charset="-78"/>
            </a:endParaRPr>
          </a:p>
          <a:p>
            <a:pPr lvl="0" algn="r" rtl="1"/>
            <a:r>
              <a:rPr lang="fa-IR" sz="1900" dirty="0">
                <a:cs typeface="B Titr" panose="00000700000000000000" pitchFamily="2" charset="-78"/>
              </a:rPr>
              <a:t>درج اطلاعات ناقص در پرتال دستگاه اجرایی: نصف امتیاز</a:t>
            </a:r>
            <a:endParaRPr lang="en-US" sz="1900" dirty="0">
              <a:cs typeface="B Titr" panose="00000700000000000000" pitchFamily="2" charset="-78"/>
            </a:endParaRPr>
          </a:p>
          <a:p>
            <a:pPr algn="r" rtl="1"/>
            <a:r>
              <a:rPr lang="fa-IR" sz="1900" dirty="0">
                <a:cs typeface="B Titr" panose="00000700000000000000" pitchFamily="2" charset="-78"/>
              </a:rPr>
              <a:t>عدم تهیه یا انتشار اطلاعات : صفر </a:t>
            </a:r>
            <a:endParaRPr lang="fa-IR" sz="1900" dirty="0" smtClean="0">
              <a:cs typeface="B Titr" panose="00000700000000000000" pitchFamily="2" charset="-78"/>
            </a:endParaRPr>
          </a:p>
          <a:p>
            <a:pPr marL="0" indent="0" algn="r" rtl="1">
              <a:buNone/>
            </a:pPr>
            <a:endParaRPr lang="fa-IR" sz="1800" dirty="0" smtClean="0">
              <a:solidFill>
                <a:srgbClr val="C00000"/>
              </a:solidFill>
              <a:latin typeface="B TitI"/>
              <a:cs typeface="B Titr" panose="00000700000000000000" pitchFamily="2" charset="-78"/>
            </a:endParaRPr>
          </a:p>
          <a:p>
            <a:pPr marL="0" indent="0" algn="r" rtl="1">
              <a:buNone/>
            </a:pPr>
            <a:r>
              <a:rPr lang="fa-IR" sz="1800" dirty="0" smtClean="0">
                <a:solidFill>
                  <a:srgbClr val="C00000"/>
                </a:solidFill>
                <a:latin typeface="B TitI"/>
                <a:cs typeface="B Titr" panose="00000700000000000000" pitchFamily="2" charset="-78"/>
              </a:rPr>
              <a:t>نهاد </a:t>
            </a:r>
            <a:r>
              <a:rPr lang="fa-IR" sz="1800" dirty="0">
                <a:solidFill>
                  <a:srgbClr val="C00000"/>
                </a:solidFill>
                <a:latin typeface="B TitI"/>
                <a:cs typeface="B Titr" panose="00000700000000000000" pitchFamily="2" charset="-78"/>
              </a:rPr>
              <a:t>ارزیاب:  روابط عمومی- </a:t>
            </a:r>
            <a:r>
              <a:rPr lang="fa-IR" sz="1800" dirty="0" smtClean="0">
                <a:solidFill>
                  <a:srgbClr val="C00000"/>
                </a:solidFill>
                <a:latin typeface="B TitI"/>
                <a:cs typeface="B Titr" panose="00000700000000000000" pitchFamily="2" charset="-78"/>
              </a:rPr>
              <a:t>امور مالی</a:t>
            </a:r>
            <a:endParaRPr lang="fa-IR" sz="1800" dirty="0">
              <a:solidFill>
                <a:srgbClr val="C00000"/>
              </a:solidFill>
              <a:latin typeface="B TitI"/>
              <a:cs typeface="B Titr" panose="00000700000000000000" pitchFamily="2" charset="-78"/>
            </a:endParaRPr>
          </a:p>
          <a:p>
            <a:pPr algn="r" rtl="1"/>
            <a:r>
              <a:rPr lang="fa-IR" sz="1900" b="1" dirty="0" smtClean="0">
                <a:cs typeface="B Titr" panose="00000700000000000000" pitchFamily="2" charset="-78"/>
              </a:rPr>
              <a:t>سنجه3: </a:t>
            </a:r>
            <a:r>
              <a:rPr lang="fa-IR" sz="1900" b="1" dirty="0">
                <a:cs typeface="B Titr" panose="00000700000000000000" pitchFamily="2" charset="-78"/>
              </a:rPr>
              <a:t>انتشار اطلاعات تفصیلی هزینه‌کرد سالانه دستگاه	</a:t>
            </a:r>
            <a:endParaRPr lang="fa-IR" sz="1900" b="1" dirty="0" smtClean="0">
              <a:cs typeface="B Titr" panose="00000700000000000000" pitchFamily="2" charset="-78"/>
            </a:endParaRPr>
          </a:p>
          <a:p>
            <a:pPr algn="r" rtl="1"/>
            <a:r>
              <a:rPr lang="fa-IR" sz="1900" dirty="0">
                <a:cs typeface="B Titr" panose="00000700000000000000" pitchFamily="2" charset="-78"/>
              </a:rPr>
              <a:t>نحوه ارزیابی و فرمول سنجش: بر مبنای اطلاعات مندرج در پرتال دستگاه و به صورت زیر انجام می­شود:</a:t>
            </a:r>
            <a:endParaRPr lang="en-US" sz="1900" dirty="0">
              <a:cs typeface="B Titr" panose="00000700000000000000" pitchFamily="2" charset="-78"/>
            </a:endParaRPr>
          </a:p>
          <a:p>
            <a:pPr lvl="0" algn="r" rtl="1"/>
            <a:r>
              <a:rPr lang="fa-IR" sz="1900" dirty="0">
                <a:cs typeface="B Titr" panose="00000700000000000000" pitchFamily="2" charset="-78"/>
              </a:rPr>
              <a:t>دسترسی آسان ، وجود فهرست هزینه‌ها و جزئیات فهرست هزینه‌ها (موضوع و هزینه‌کرد): امتیاز کامل</a:t>
            </a:r>
            <a:endParaRPr lang="en-US" sz="1900" dirty="0">
              <a:cs typeface="B Titr" panose="00000700000000000000" pitchFamily="2" charset="-78"/>
            </a:endParaRPr>
          </a:p>
          <a:p>
            <a:pPr lvl="0" algn="r" rtl="1"/>
            <a:r>
              <a:rPr lang="fa-IR" sz="1900" dirty="0">
                <a:cs typeface="B Titr" panose="00000700000000000000" pitchFamily="2" charset="-78"/>
              </a:rPr>
              <a:t>درج اطلاعات ناقص در  پرتال دستگاه اجرایی: نصف امتیاز</a:t>
            </a:r>
            <a:endParaRPr lang="en-US" sz="1900" dirty="0">
              <a:cs typeface="B Titr" panose="00000700000000000000" pitchFamily="2" charset="-78"/>
            </a:endParaRPr>
          </a:p>
          <a:p>
            <a:pPr algn="r" rtl="1"/>
            <a:r>
              <a:rPr lang="fa-IR" sz="1900" dirty="0">
                <a:cs typeface="B Titr" panose="00000700000000000000" pitchFamily="2" charset="-78"/>
              </a:rPr>
              <a:t>عدم تهیه یا انتشار اطلاعات: صفر</a:t>
            </a:r>
            <a:endParaRPr lang="en-US" altLang="en-US" sz="1900" dirty="0">
              <a:latin typeface="Arial" panose="020B0604020202020204" pitchFamily="34" charset="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4047541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fontScale="85000" lnSpcReduction="20000"/>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شفافیت:</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شورای اجرایی فناوری اطلاعات</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a:t>
            </a:r>
            <a:r>
              <a:rPr lang="fa-IR" sz="2000" dirty="0" smtClean="0">
                <a:solidFill>
                  <a:srgbClr val="C00000"/>
                </a:solidFill>
                <a:latin typeface="B TitI"/>
                <a:cs typeface="B Titr" panose="00000700000000000000" pitchFamily="2" charset="-78"/>
              </a:rPr>
              <a:t>امور مالی</a:t>
            </a:r>
          </a:p>
          <a:p>
            <a:pPr marL="0" indent="0" algn="r" rtl="1">
              <a:buNone/>
            </a:pPr>
            <a:endParaRPr lang="fa-IR" sz="2000" dirty="0">
              <a:solidFill>
                <a:srgbClr val="C00000"/>
              </a:solidFill>
              <a:latin typeface="B TitI"/>
              <a:cs typeface="B Titr" panose="00000700000000000000" pitchFamily="2" charset="-78"/>
            </a:endParaRPr>
          </a:p>
          <a:p>
            <a:pPr marL="342900" marR="146685" indent="-342900" algn="r" rtl="1">
              <a:lnSpc>
                <a:spcPct val="107000"/>
              </a:lnSpc>
              <a:spcBef>
                <a:spcPts val="0"/>
              </a:spcBef>
              <a:spcAft>
                <a:spcPts val="800"/>
              </a:spcAft>
              <a:buFont typeface="Times New Roman" panose="02020603050405020304" pitchFamily="18" charset="0"/>
              <a:buChar char="-"/>
            </a:pPr>
            <a:r>
              <a:rPr lang="fa-IR" sz="2100" b="1" dirty="0" smtClean="0">
                <a:cs typeface="B Titr" panose="00000700000000000000" pitchFamily="2" charset="-78"/>
              </a:rPr>
              <a:t>سنجه 4 </a:t>
            </a:r>
            <a:r>
              <a:rPr lang="fa-IR" sz="2100" b="1" dirty="0">
                <a:cs typeface="B Titr" panose="00000700000000000000" pitchFamily="2" charset="-78"/>
              </a:rPr>
              <a:t>: انتشار جزئیات مرتبط با </a:t>
            </a:r>
            <a:r>
              <a:rPr lang="fa-IR" sz="2100" b="1" dirty="0" smtClean="0">
                <a:cs typeface="B Titr" panose="00000700000000000000" pitchFamily="2" charset="-78"/>
              </a:rPr>
              <a:t>قراردادها</a:t>
            </a:r>
          </a:p>
          <a:p>
            <a:pPr algn="r" rtl="1"/>
            <a:r>
              <a:rPr lang="fa-IR" sz="2100" dirty="0">
                <a:cs typeface="B Titr" panose="00000700000000000000" pitchFamily="2" charset="-78"/>
              </a:rPr>
              <a:t>نحوه ارزیابی و فرمول سنجش: بر مبنای اطلاعات مندرج در پرتال دستگاه و به صورت زیر انجام می­شود:</a:t>
            </a:r>
            <a:endParaRPr lang="en-US" sz="2100" dirty="0">
              <a:cs typeface="B Titr" panose="00000700000000000000" pitchFamily="2" charset="-78"/>
            </a:endParaRPr>
          </a:p>
          <a:p>
            <a:pPr lvl="0" algn="r" rtl="1"/>
            <a:r>
              <a:rPr lang="fa-IR" sz="2100" dirty="0">
                <a:cs typeface="B Titr" panose="00000700000000000000" pitchFamily="2" charset="-78"/>
              </a:rPr>
              <a:t>دسترسی آسان و وجود فهرست قراردادها با جزئیات : تاریخ (شروع و پایان قرارداد)، موضوع قرارداد، واحد متقاضی، شرکت طرف قرارداد، مبلغ قرارداد و شماره رهگیری ثبت در سامانه قراردادهای کشور: امتیاز کامل</a:t>
            </a:r>
            <a:endParaRPr lang="en-US" sz="2100" dirty="0">
              <a:cs typeface="B Titr" panose="00000700000000000000" pitchFamily="2" charset="-78"/>
            </a:endParaRPr>
          </a:p>
          <a:p>
            <a:pPr lvl="0" algn="r" rtl="1"/>
            <a:r>
              <a:rPr lang="fa-IR" sz="2100" dirty="0">
                <a:cs typeface="B Titr" panose="00000700000000000000" pitchFamily="2" charset="-78"/>
              </a:rPr>
              <a:t>درج اطلاعات ناقص در پرتال دستگاه اجرایی: نصف امتیاز</a:t>
            </a:r>
            <a:endParaRPr lang="en-US" sz="2100" dirty="0">
              <a:cs typeface="B Titr" panose="00000700000000000000" pitchFamily="2" charset="-78"/>
            </a:endParaRPr>
          </a:p>
          <a:p>
            <a:pPr algn="r" rtl="1"/>
            <a:r>
              <a:rPr lang="fa-IR" sz="2100" dirty="0">
                <a:cs typeface="B Titr" panose="00000700000000000000" pitchFamily="2" charset="-78"/>
              </a:rPr>
              <a:t>عدم تهیه یا انتشار اطلاعات: </a:t>
            </a:r>
            <a:r>
              <a:rPr lang="fa-IR" sz="2100" dirty="0" smtClean="0">
                <a:cs typeface="B Titr" panose="00000700000000000000" pitchFamily="2" charset="-78"/>
              </a:rPr>
              <a:t>صفر</a:t>
            </a:r>
          </a:p>
          <a:p>
            <a:pPr algn="r" rtl="1"/>
            <a:endParaRPr lang="fa-IR" sz="2100" dirty="0">
              <a:cs typeface="B Titr" panose="00000700000000000000" pitchFamily="2" charset="-78"/>
            </a:endParaRPr>
          </a:p>
          <a:p>
            <a:pPr algn="r" rtl="1"/>
            <a:r>
              <a:rPr lang="fa-IR" sz="2400" dirty="0">
                <a:solidFill>
                  <a:srgbClr val="C00000"/>
                </a:solidFill>
                <a:latin typeface="B TitI"/>
                <a:cs typeface="B Titr" panose="00000700000000000000" pitchFamily="2" charset="-78"/>
              </a:rPr>
              <a:t>نهاد ارزیاب:  </a:t>
            </a:r>
            <a:r>
              <a:rPr lang="fa-IR" sz="2400" dirty="0" smtClean="0">
                <a:solidFill>
                  <a:srgbClr val="C00000"/>
                </a:solidFill>
                <a:latin typeface="B TitI"/>
                <a:cs typeface="B Titr" panose="00000700000000000000" pitchFamily="2" charset="-78"/>
              </a:rPr>
              <a:t>دبیرخانه صدور مجوزها</a:t>
            </a:r>
            <a:endParaRPr lang="fa-IR" sz="2400" dirty="0">
              <a:solidFill>
                <a:srgbClr val="C00000"/>
              </a:solidFill>
              <a:latin typeface="B TitI"/>
              <a:cs typeface="B Titr" panose="00000700000000000000" pitchFamily="2" charset="-78"/>
            </a:endParaRPr>
          </a:p>
          <a:p>
            <a:pPr algn="r" rtl="1"/>
            <a:r>
              <a:rPr lang="fa-IR" sz="2100" b="1" dirty="0" smtClean="0">
                <a:cs typeface="B Titr" panose="00000700000000000000" pitchFamily="2" charset="-78"/>
              </a:rPr>
              <a:t>سنجه 5: </a:t>
            </a:r>
            <a:r>
              <a:rPr lang="fa-IR" sz="2100" b="1" dirty="0">
                <a:cs typeface="B Titr" panose="00000700000000000000" pitchFamily="2" charset="-78"/>
              </a:rPr>
              <a:t>انتشار فهرست مناقصات و </a:t>
            </a:r>
            <a:r>
              <a:rPr lang="fa-IR" sz="2100" b="1" dirty="0" smtClean="0">
                <a:cs typeface="B Titr" panose="00000700000000000000" pitchFamily="2" charset="-78"/>
              </a:rPr>
              <a:t>مزایدات</a:t>
            </a:r>
          </a:p>
          <a:p>
            <a:pPr algn="r" rtl="1"/>
            <a:r>
              <a:rPr lang="fa-IR" sz="2100" dirty="0">
                <a:cs typeface="B Titr" panose="00000700000000000000" pitchFamily="2" charset="-78"/>
              </a:rPr>
              <a:t>نحوه ارزیابی و فرمول سنجش: بر مبنای اطلاعات مندرج در پرتال دستگاه و به صورت زیر انجام می­شود:</a:t>
            </a:r>
            <a:endParaRPr lang="en-US" sz="2100" dirty="0">
              <a:cs typeface="B Titr" panose="00000700000000000000" pitchFamily="2" charset="-78"/>
            </a:endParaRPr>
          </a:p>
          <a:p>
            <a:pPr lvl="0" algn="r" rtl="1"/>
            <a:r>
              <a:rPr lang="fa-IR" sz="2100" dirty="0">
                <a:cs typeface="B Titr" panose="00000700000000000000" pitchFamily="2" charset="-78"/>
              </a:rPr>
              <a:t>دسترسی آسان و وجود فهرست آگهی‌های مناقصات و مزایدات ، اسامی شرکت کنندگان در مناقصات و مزایدات به انضمام لینک قرارداد مناقصه و مزایده که منعقد شده است : امتیاز کامل</a:t>
            </a:r>
            <a:endParaRPr lang="en-US" sz="2100" dirty="0">
              <a:cs typeface="B Titr" panose="00000700000000000000" pitchFamily="2" charset="-78"/>
            </a:endParaRPr>
          </a:p>
          <a:p>
            <a:pPr lvl="0" algn="r" rtl="1"/>
            <a:r>
              <a:rPr lang="fa-IR" sz="2100" dirty="0">
                <a:cs typeface="B Titr" panose="00000700000000000000" pitchFamily="2" charset="-78"/>
              </a:rPr>
              <a:t>درج اطلاعات ناقص در  درگاه دستگاه اجرایی: نصف امتیاز</a:t>
            </a:r>
            <a:endParaRPr lang="en-US" sz="2100" dirty="0">
              <a:cs typeface="B Titr" panose="00000700000000000000" pitchFamily="2" charset="-78"/>
            </a:endParaRPr>
          </a:p>
          <a:p>
            <a:pPr algn="r" rtl="1"/>
            <a:r>
              <a:rPr lang="fa-IR" sz="2100" dirty="0">
                <a:cs typeface="B Titr" panose="00000700000000000000" pitchFamily="2" charset="-78"/>
              </a:rPr>
              <a:t>عدم درج موارد: صفر</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0" indent="0" algn="r" rtl="1">
              <a:lnSpc>
                <a:spcPct val="107000"/>
              </a:lnSpc>
              <a:spcBef>
                <a:spcPts val="0"/>
              </a:spcBef>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296365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شفافیت:</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شورای اجرایی فناوری اطلاعات</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a:t>
            </a:r>
            <a:r>
              <a:rPr lang="fa-IR" sz="2000" dirty="0" smtClean="0">
                <a:solidFill>
                  <a:srgbClr val="C00000"/>
                </a:solidFill>
                <a:latin typeface="B TitI"/>
                <a:cs typeface="B Titr" panose="00000700000000000000" pitchFamily="2" charset="-78"/>
              </a:rPr>
              <a:t>دبیرخانه صدور مجوزها</a:t>
            </a:r>
            <a:endParaRPr lang="fa-IR" sz="2000" dirty="0">
              <a:solidFill>
                <a:srgbClr val="C00000"/>
              </a:solidFill>
              <a:latin typeface="B TitI"/>
              <a:cs typeface="B Titr" panose="00000700000000000000" pitchFamily="2" charset="-78"/>
            </a:endParaRPr>
          </a:p>
          <a:p>
            <a:pPr algn="r" rtl="1"/>
            <a:endParaRPr lang="fa-IR" sz="1100" b="1" dirty="0" smtClean="0">
              <a:cs typeface="B Titr" panose="00000700000000000000" pitchFamily="2" charset="-78"/>
            </a:endParaRPr>
          </a:p>
          <a:p>
            <a:pPr algn="r" rtl="1"/>
            <a:r>
              <a:rPr lang="fa-IR" sz="1800" b="1" dirty="0" smtClean="0">
                <a:cs typeface="B Titr" panose="00000700000000000000" pitchFamily="2" charset="-78"/>
              </a:rPr>
              <a:t>سنجه 6: </a:t>
            </a:r>
            <a:r>
              <a:rPr lang="fa-IR" sz="1800" b="1" dirty="0">
                <a:cs typeface="B Titr" panose="00000700000000000000" pitchFamily="2" charset="-78"/>
              </a:rPr>
              <a:t>انتشار فهرست مجوزهای اعطایی توسط </a:t>
            </a:r>
            <a:r>
              <a:rPr lang="fa-IR" sz="1800" b="1" dirty="0" smtClean="0">
                <a:cs typeface="B Titr" panose="00000700000000000000" pitchFamily="2" charset="-78"/>
              </a:rPr>
              <a:t>دستگاه</a:t>
            </a:r>
          </a:p>
          <a:p>
            <a:pPr algn="r" rtl="1"/>
            <a:r>
              <a:rPr lang="fa-IR" sz="1800" dirty="0">
                <a:cs typeface="B Titr" panose="00000700000000000000" pitchFamily="2" charset="-78"/>
              </a:rPr>
              <a:t>نحوه ارزیابی و فرمول سنجش: بر مبنای اطلاعات مندرج در پرتال دستگاه و به صورت زیر انجام می­شود:</a:t>
            </a:r>
            <a:endParaRPr lang="en-US" sz="1800" dirty="0">
              <a:cs typeface="B Titr" panose="00000700000000000000" pitchFamily="2" charset="-78"/>
            </a:endParaRPr>
          </a:p>
          <a:p>
            <a:pPr lvl="0" algn="r" rtl="1"/>
            <a:r>
              <a:rPr lang="fa-IR" sz="1800" dirty="0">
                <a:cs typeface="B Titr" panose="00000700000000000000" pitchFamily="2" charset="-78"/>
              </a:rPr>
              <a:t>دسترسی آسان و وجود فهرست مجوزهای اعطایی به افراد حقیقی یا حقوقی: امتیاز کامل</a:t>
            </a:r>
            <a:endParaRPr lang="en-US" sz="1800" dirty="0">
              <a:cs typeface="B Titr" panose="00000700000000000000" pitchFamily="2" charset="-78"/>
            </a:endParaRPr>
          </a:p>
          <a:p>
            <a:pPr lvl="0" algn="r" rtl="1"/>
            <a:r>
              <a:rPr lang="fa-IR" sz="1800" dirty="0">
                <a:cs typeface="B Titr" panose="00000700000000000000" pitchFamily="2" charset="-78"/>
              </a:rPr>
              <a:t>درج اطلاعات ناقص در درگاه دستگاه اجرایی: نصف امتیاز </a:t>
            </a:r>
            <a:endParaRPr lang="en-US" sz="1800" dirty="0">
              <a:cs typeface="B Titr" panose="00000700000000000000" pitchFamily="2" charset="-78"/>
            </a:endParaRPr>
          </a:p>
          <a:p>
            <a:pPr lvl="0" algn="r" rtl="1"/>
            <a:r>
              <a:rPr lang="fa-IR" sz="1800" dirty="0">
                <a:cs typeface="B Titr" panose="00000700000000000000" pitchFamily="2" charset="-78"/>
              </a:rPr>
              <a:t>عدم درج موارد: صفر</a:t>
            </a:r>
            <a:endParaRPr lang="en-US" sz="1800" dirty="0">
              <a:cs typeface="B Titr" panose="00000700000000000000" pitchFamily="2" charset="-78"/>
            </a:endParaRPr>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39260867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شفافیت:</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smtClean="0">
                <a:solidFill>
                  <a:srgbClr val="C00000"/>
                </a:solidFill>
                <a:latin typeface="B TitI"/>
                <a:cs typeface="B Titr" panose="00000700000000000000" pitchFamily="2" charset="-78"/>
              </a:rPr>
              <a:t>(</a:t>
            </a:r>
            <a:r>
              <a:rPr lang="fa-IR" sz="2000" dirty="0" smtClean="0">
                <a:solidFill>
                  <a:srgbClr val="C00000"/>
                </a:solidFill>
                <a:latin typeface="B TitI"/>
                <a:cs typeface="B Titr" panose="00000700000000000000" pitchFamily="2" charset="-78"/>
              </a:rPr>
              <a:t>وزارت فرهنگ و ارشاد اسلامی</a:t>
            </a:r>
            <a:r>
              <a:rPr lang="ar-SA" sz="2000" dirty="0" smtClean="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a:t>
            </a:r>
            <a:r>
              <a:rPr lang="fa-IR" sz="2000" dirty="0" smtClean="0">
                <a:solidFill>
                  <a:srgbClr val="C00000"/>
                </a:solidFill>
                <a:latin typeface="B TitI"/>
                <a:cs typeface="B Titr" panose="00000700000000000000" pitchFamily="2" charset="-78"/>
              </a:rPr>
              <a:t>مرکزفناوری و اطلاعات</a:t>
            </a:r>
            <a:endParaRPr lang="fa-IR" sz="2000" dirty="0">
              <a:solidFill>
                <a:srgbClr val="C00000"/>
              </a:solidFill>
              <a:latin typeface="B TitI"/>
              <a:cs typeface="B Titr" panose="00000700000000000000" pitchFamily="2" charset="-78"/>
            </a:endParaRPr>
          </a:p>
          <a:p>
            <a:pPr marL="0" indent="0" algn="r" rtl="1">
              <a:buNone/>
            </a:pPr>
            <a:endParaRPr lang="en-US" sz="1100" dirty="0">
              <a:cs typeface="B Titr" panose="00000700000000000000" pitchFamily="2" charset="-78"/>
            </a:endParaRPr>
          </a:p>
          <a:p>
            <a:pPr algn="r" rtl="1"/>
            <a:r>
              <a:rPr lang="fa-IR" sz="1600" b="1" dirty="0">
                <a:cs typeface="B Titr" panose="00000700000000000000" pitchFamily="2" charset="-78"/>
              </a:rPr>
              <a:t>شاخص 2: ارائه پاسخ به موقع و اطلاعات مورد نیاز در سامانه انتشار و دسترسی آزاد به </a:t>
            </a:r>
            <a:r>
              <a:rPr lang="fa-IR" sz="1600" b="1" dirty="0" smtClean="0">
                <a:cs typeface="B Titr" panose="00000700000000000000" pitchFamily="2" charset="-78"/>
              </a:rPr>
              <a:t>اطلاعات</a:t>
            </a:r>
          </a:p>
          <a:p>
            <a:pPr algn="r" rtl="1"/>
            <a:r>
              <a:rPr lang="fa-IR" sz="1600" b="1" dirty="0">
                <a:cs typeface="B Titr" panose="00000700000000000000" pitchFamily="2" charset="-78"/>
              </a:rPr>
              <a:t>سنجه 1: پاسخگویی به درخواست اطلاعات در سامانه</a:t>
            </a:r>
            <a:r>
              <a:rPr lang="en-US" sz="1600" b="1" dirty="0" smtClean="0">
                <a:cs typeface="B Titr" panose="00000700000000000000" pitchFamily="2" charset="-78"/>
              </a:rPr>
              <a:t>iranfoia.ir</a:t>
            </a:r>
            <a:endParaRPr lang="fa-IR" sz="1600" b="1" dirty="0" smtClean="0">
              <a:cs typeface="B Titr" panose="00000700000000000000" pitchFamily="2" charset="-78"/>
            </a:endParaRPr>
          </a:p>
          <a:p>
            <a:pPr algn="just" rtl="1"/>
            <a:r>
              <a:rPr lang="fa-IR" sz="1600" dirty="0">
                <a:cs typeface="B Titr" panose="00000700000000000000" pitchFamily="2" charset="-78"/>
              </a:rPr>
              <a:t>نحوه ارزیابی و فرمول سنجش: بر مبنای اطلاعات مندرج در پرتال دستگاه و به صورت زیر انجام می­شود:</a:t>
            </a:r>
            <a:endParaRPr lang="en-US" sz="1600" dirty="0">
              <a:cs typeface="B Titr" panose="00000700000000000000" pitchFamily="2" charset="-78"/>
            </a:endParaRPr>
          </a:p>
          <a:p>
            <a:pPr algn="just" rtl="1"/>
            <a:r>
              <a:rPr lang="fa-IR" sz="1600" dirty="0">
                <a:cs typeface="B Titr" panose="00000700000000000000" pitchFamily="2" charset="-78"/>
              </a:rPr>
              <a:t>دسته بندی انواع دلایل و توجیهات ارایه شده برای حمایت از حق دسترسی به اطلاعات را می­توان به سیاسی، حقوقی ، اجتماعی ، فرهنگی و اقتصادی دسته­بندی کرد. پاسخگویی یکی ازعناصر مبانی سیاسی نقش حق دسترسی به اطلاعات محسوب می­شود. پاسخگویی دو گونه است : فعال و انفعالی . پاسخگویی فعال یعنی اینکه مقامات و مدیران دولتی رأساً به گزارش عملکرد خود بپردازند و اهداف، مأموریت، سیاست­ها، برنامه­ها و اقدامات خود را تشریح و تبیین کنند. اما پاسخگویی انفعالی یعنی اینکه مقامان و مدیران دولتی به پرسش­ها یا درخواست­های اطلاعات که از آنها پرسیده می­شود پاسخ دهند. اهمیت این نوع پاسخگویی بیش از پاسخگویی فعال است. در پاسخگویی فعال مقامات معمولاً اطلاعات و گزارش هایی را ارایه می­کنند که در تعریف و توجیه عملکرد آنها است و از اشتباهات، خطاها، ایرادها و نقایص فعالیت­های خود کمتر اطلاعات می­دهند. بنابراین پاسخگویی در سامانه براساس مقررات قانون است و حتی اگر درخواست ثبت شده دارای ابهام یا نقصی یا غیر مرتبط با وظایف سازمانی باشد باید پاسخ داده شود. امتیاز به سازمان‌هایی تعلق می­گیرد که پاسخگویی لازم را به درخواست اطلاعات ثبت شده در سامانه </a:t>
            </a:r>
            <a:r>
              <a:rPr lang="en-US" sz="1600" dirty="0">
                <a:cs typeface="B Titr" panose="00000700000000000000" pitchFamily="2" charset="-78"/>
              </a:rPr>
              <a:t>iranfoia.ir </a:t>
            </a:r>
            <a:r>
              <a:rPr lang="fa-IR" sz="1600" dirty="0">
                <a:cs typeface="B Titr" panose="00000700000000000000" pitchFamily="2" charset="-78"/>
              </a:rPr>
              <a:t> طبق مقررات (مستدل و مستند) ثبت کرده باشند. </a:t>
            </a:r>
            <a:endParaRPr lang="en-US" sz="1600" dirty="0">
              <a:cs typeface="B Titr" panose="00000700000000000000" pitchFamily="2" charset="-78"/>
            </a:endParaRPr>
          </a:p>
          <a:p>
            <a:pPr algn="just" rtl="1"/>
            <a:r>
              <a:rPr lang="fa-IR" sz="1600" dirty="0">
                <a:cs typeface="B Titr" panose="00000700000000000000" pitchFamily="2" charset="-78"/>
              </a:rPr>
              <a:t>بررسی عملکرد دستگاه های در سامانه </a:t>
            </a:r>
            <a:r>
              <a:rPr lang="en-US" sz="1600" dirty="0">
                <a:cs typeface="B Titr" panose="00000700000000000000" pitchFamily="2" charset="-78"/>
              </a:rPr>
              <a:t>iranfoia.ir </a:t>
            </a:r>
            <a:r>
              <a:rPr lang="fa-IR" sz="1600" dirty="0">
                <a:cs typeface="B Titr" panose="00000700000000000000" pitchFamily="2" charset="-78"/>
              </a:rPr>
              <a:t>  و محاسبه امتیاز شاخص طبق روش زیر انجام می شود </a:t>
            </a:r>
            <a:r>
              <a:rPr lang="fa-IR" sz="1600" dirty="0" smtClean="0">
                <a:cs typeface="B Titr" panose="00000700000000000000" pitchFamily="2" charset="-78"/>
              </a:rPr>
              <a:t>:</a:t>
            </a:r>
          </a:p>
          <a:p>
            <a:pPr algn="just" rtl="1"/>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1053729372"/>
              </p:ext>
            </p:extLst>
          </p:nvPr>
        </p:nvGraphicFramePr>
        <p:xfrm>
          <a:off x="3419475" y="5513487"/>
          <a:ext cx="5353050" cy="782828"/>
        </p:xfrm>
        <a:graphic>
          <a:graphicData uri="http://schemas.openxmlformats.org/drawingml/2006/table">
            <a:tbl>
              <a:tblPr rtl="1" firstRow="1" firstCol="1" bandRow="1">
                <a:tableStyleId>{5C22544A-7EE6-4342-B048-85BDC9FD1C3A}</a:tableStyleId>
              </a:tblPr>
              <a:tblGrid>
                <a:gridCol w="2676525">
                  <a:extLst>
                    <a:ext uri="{9D8B030D-6E8A-4147-A177-3AD203B41FA5}">
                      <a16:colId xmlns:a16="http://schemas.microsoft.com/office/drawing/2014/main" val="1399912682"/>
                    </a:ext>
                  </a:extLst>
                </a:gridCol>
                <a:gridCol w="2676525">
                  <a:extLst>
                    <a:ext uri="{9D8B030D-6E8A-4147-A177-3AD203B41FA5}">
                      <a16:colId xmlns:a16="http://schemas.microsoft.com/office/drawing/2014/main" val="535818467"/>
                    </a:ext>
                  </a:extLst>
                </a:gridCol>
              </a:tblGrid>
              <a:tr h="0">
                <a:tc>
                  <a:txBody>
                    <a:bodyPr/>
                    <a:lstStyle/>
                    <a:p>
                      <a:pPr marL="0" marR="0" algn="ctr" rtl="1">
                        <a:lnSpc>
                          <a:spcPct val="107000"/>
                        </a:lnSpc>
                        <a:spcBef>
                          <a:spcPts val="0"/>
                        </a:spcBef>
                        <a:spcAft>
                          <a:spcPts val="0"/>
                        </a:spcAft>
                      </a:pPr>
                      <a:r>
                        <a:rPr lang="fa-IR" sz="1200" dirty="0">
                          <a:effectLst/>
                          <a:cs typeface="B Titr" panose="00000700000000000000" pitchFamily="2" charset="-78"/>
                        </a:rPr>
                        <a:t>سنجه</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tc>
                <a:tc>
                  <a:txBody>
                    <a:bodyPr/>
                    <a:lstStyle/>
                    <a:p>
                      <a:pPr marL="0" marR="0" algn="ctr" rtl="1">
                        <a:lnSpc>
                          <a:spcPct val="107000"/>
                        </a:lnSpc>
                        <a:spcBef>
                          <a:spcPts val="0"/>
                        </a:spcBef>
                        <a:spcAft>
                          <a:spcPts val="0"/>
                        </a:spcAft>
                      </a:pPr>
                      <a:r>
                        <a:rPr lang="fa-IR" sz="1200">
                          <a:effectLst/>
                          <a:cs typeface="B Titr" panose="00000700000000000000" pitchFamily="2" charset="-78"/>
                        </a:rPr>
                        <a:t>امتیاز</a:t>
                      </a:r>
                      <a:endParaRPr lang="en-US" sz="110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tc>
                <a:extLst>
                  <a:ext uri="{0D108BD9-81ED-4DB2-BD59-A6C34878D82A}">
                    <a16:rowId xmlns:a16="http://schemas.microsoft.com/office/drawing/2014/main" val="3431983448"/>
                  </a:ext>
                </a:extLst>
              </a:tr>
              <a:tr h="0">
                <a:tc rowSpan="3">
                  <a:txBody>
                    <a:bodyPr/>
                    <a:lstStyle/>
                    <a:p>
                      <a:pPr marL="0" marR="0" algn="ctr" rtl="1">
                        <a:lnSpc>
                          <a:spcPct val="107000"/>
                        </a:lnSpc>
                        <a:spcBef>
                          <a:spcPts val="0"/>
                        </a:spcBef>
                        <a:spcAft>
                          <a:spcPts val="0"/>
                        </a:spcAft>
                      </a:pPr>
                      <a:r>
                        <a:rPr lang="fa-IR" sz="1200" dirty="0">
                          <a:effectLst/>
                          <a:cs typeface="B Titr" panose="00000700000000000000" pitchFamily="2" charset="-78"/>
                        </a:rPr>
                        <a:t>درصد پاسخگویی ( مجموع درخواست ها و شکایات)</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tc>
                <a:tc>
                  <a:txBody>
                    <a:bodyPr/>
                    <a:lstStyle/>
                    <a:p>
                      <a:pPr marL="0" marR="0" algn="ctr" rtl="1">
                        <a:lnSpc>
                          <a:spcPct val="107000"/>
                        </a:lnSpc>
                        <a:spcBef>
                          <a:spcPts val="0"/>
                        </a:spcBef>
                        <a:spcAft>
                          <a:spcPts val="0"/>
                        </a:spcAft>
                      </a:pPr>
                      <a:r>
                        <a:rPr lang="fa-IR" sz="1200">
                          <a:effectLst/>
                          <a:cs typeface="B Titr" panose="00000700000000000000" pitchFamily="2" charset="-78"/>
                        </a:rPr>
                        <a:t>بالای 95درصد </a:t>
                      </a:r>
                      <a:r>
                        <a:rPr lang="en-US" sz="1200">
                          <a:effectLst/>
                          <a:cs typeface="B Titr" panose="00000700000000000000" pitchFamily="2" charset="-78"/>
                        </a:rPr>
                        <a:t>=</a:t>
                      </a:r>
                      <a:r>
                        <a:rPr lang="fa-IR" sz="1200">
                          <a:effectLst/>
                          <a:cs typeface="B Titr" panose="00000700000000000000" pitchFamily="2" charset="-78"/>
                        </a:rPr>
                        <a:t> امتیاز کامل</a:t>
                      </a:r>
                      <a:endParaRPr lang="en-US" sz="110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tc>
                <a:extLst>
                  <a:ext uri="{0D108BD9-81ED-4DB2-BD59-A6C34878D82A}">
                    <a16:rowId xmlns:a16="http://schemas.microsoft.com/office/drawing/2014/main" val="606212138"/>
                  </a:ext>
                </a:extLst>
              </a:tr>
              <a:tr h="0">
                <a:tc vMerge="1">
                  <a:txBody>
                    <a:bodyPr/>
                    <a:lstStyle/>
                    <a:p>
                      <a:endParaRPr lang="en-US"/>
                    </a:p>
                  </a:txBody>
                  <a:tcPr/>
                </a:tc>
                <a:tc>
                  <a:txBody>
                    <a:bodyPr/>
                    <a:lstStyle/>
                    <a:p>
                      <a:pPr marL="0" marR="0" algn="ctr" rtl="1">
                        <a:lnSpc>
                          <a:spcPct val="107000"/>
                        </a:lnSpc>
                        <a:spcBef>
                          <a:spcPts val="0"/>
                        </a:spcBef>
                        <a:spcAft>
                          <a:spcPts val="0"/>
                        </a:spcAft>
                      </a:pPr>
                      <a:r>
                        <a:rPr lang="fa-IR" sz="1200" dirty="0">
                          <a:effectLst/>
                          <a:cs typeface="B Titr" panose="00000700000000000000" pitchFamily="2" charset="-78"/>
                        </a:rPr>
                        <a:t>95-80درصد </a:t>
                      </a:r>
                      <a:r>
                        <a:rPr lang="en-US" sz="1200" dirty="0">
                          <a:effectLst/>
                          <a:cs typeface="B Titr" panose="00000700000000000000" pitchFamily="2" charset="-78"/>
                        </a:rPr>
                        <a:t>=</a:t>
                      </a:r>
                      <a:r>
                        <a:rPr lang="fa-IR" sz="1200" dirty="0">
                          <a:effectLst/>
                          <a:cs typeface="B Titr" panose="00000700000000000000" pitchFamily="2" charset="-78"/>
                        </a:rPr>
                        <a:t> 70 درصد امتیاز</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tc>
                <a:extLst>
                  <a:ext uri="{0D108BD9-81ED-4DB2-BD59-A6C34878D82A}">
                    <a16:rowId xmlns:a16="http://schemas.microsoft.com/office/drawing/2014/main" val="2170137134"/>
                  </a:ext>
                </a:extLst>
              </a:tr>
              <a:tr h="0">
                <a:tc vMerge="1">
                  <a:txBody>
                    <a:bodyPr/>
                    <a:lstStyle/>
                    <a:p>
                      <a:endParaRPr lang="en-US"/>
                    </a:p>
                  </a:txBody>
                  <a:tcPr/>
                </a:tc>
                <a:tc>
                  <a:txBody>
                    <a:bodyPr/>
                    <a:lstStyle/>
                    <a:p>
                      <a:pPr marL="0" marR="0" algn="ctr" rtl="1">
                        <a:lnSpc>
                          <a:spcPct val="107000"/>
                        </a:lnSpc>
                        <a:spcBef>
                          <a:spcPts val="0"/>
                        </a:spcBef>
                        <a:spcAft>
                          <a:spcPts val="0"/>
                        </a:spcAft>
                      </a:pPr>
                      <a:r>
                        <a:rPr lang="fa-IR" sz="1200" dirty="0">
                          <a:effectLst/>
                          <a:cs typeface="B Titr" panose="00000700000000000000" pitchFamily="2" charset="-78"/>
                        </a:rPr>
                        <a:t>کمتراز80درصد </a:t>
                      </a:r>
                      <a:r>
                        <a:rPr lang="en-US" sz="1200" dirty="0">
                          <a:effectLst/>
                          <a:cs typeface="B Titr" panose="00000700000000000000" pitchFamily="2" charset="-78"/>
                        </a:rPr>
                        <a:t>=</a:t>
                      </a:r>
                      <a:r>
                        <a:rPr lang="fa-IR" sz="1200" dirty="0">
                          <a:effectLst/>
                          <a:cs typeface="B Titr" panose="00000700000000000000" pitchFamily="2" charset="-78"/>
                        </a:rPr>
                        <a:t> 30 درصد امتیاز</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tc>
                <a:extLst>
                  <a:ext uri="{0D108BD9-81ED-4DB2-BD59-A6C34878D82A}">
                    <a16:rowId xmlns:a16="http://schemas.microsoft.com/office/drawing/2014/main" val="926038591"/>
                  </a:ext>
                </a:extLst>
              </a:tr>
            </a:tbl>
          </a:graphicData>
        </a:graphic>
      </p:graphicFrame>
    </p:spTree>
    <p:extLst>
      <p:ext uri="{BB962C8B-B14F-4D97-AF65-F5344CB8AC3E}">
        <p14:creationId xmlns:p14="http://schemas.microsoft.com/office/powerpoint/2010/main" val="26945483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شفافیت:</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وزارت فرهنگ و ارشاد اسلامی</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مرکزفناوری و </a:t>
            </a:r>
            <a:r>
              <a:rPr lang="fa-IR" sz="2000" dirty="0" smtClean="0">
                <a:solidFill>
                  <a:srgbClr val="C00000"/>
                </a:solidFill>
                <a:latin typeface="B TitI"/>
                <a:cs typeface="B Titr" panose="00000700000000000000" pitchFamily="2" charset="-78"/>
              </a:rPr>
              <a:t>اطلاعات – روابط عمومی</a:t>
            </a:r>
            <a:endParaRPr lang="fa-IR" sz="2000" dirty="0">
              <a:solidFill>
                <a:srgbClr val="C00000"/>
              </a:solidFill>
              <a:latin typeface="B TitI"/>
              <a:cs typeface="B Titr" panose="00000700000000000000" pitchFamily="2" charset="-78"/>
            </a:endParaRPr>
          </a:p>
          <a:p>
            <a:pPr marL="0" indent="0" algn="r" rtl="1">
              <a:lnSpc>
                <a:spcPct val="107000"/>
              </a:lnSpc>
              <a:spcBef>
                <a:spcPts val="0"/>
              </a:spcBef>
              <a:buNone/>
            </a:pPr>
            <a:endParaRPr lang="fa-IR" sz="1700" b="1" dirty="0" smtClean="0">
              <a:cs typeface="B Titr" panose="00000700000000000000" pitchFamily="2" charset="-78"/>
            </a:endParaRPr>
          </a:p>
          <a:p>
            <a:pPr marL="0" indent="0" algn="r" rtl="1">
              <a:lnSpc>
                <a:spcPct val="107000"/>
              </a:lnSpc>
              <a:spcBef>
                <a:spcPts val="0"/>
              </a:spcBef>
              <a:buNone/>
            </a:pPr>
            <a:r>
              <a:rPr lang="fa-IR" sz="1700" b="1" dirty="0" smtClean="0">
                <a:cs typeface="B Titr" panose="00000700000000000000" pitchFamily="2" charset="-78"/>
              </a:rPr>
              <a:t>سنجه2</a:t>
            </a:r>
            <a:r>
              <a:rPr lang="fa-IR" sz="1700" b="1" dirty="0">
                <a:cs typeface="B Titr" panose="00000700000000000000" pitchFamily="2" charset="-78"/>
              </a:rPr>
              <a:t>: پاسخگویی در مهلت قانونی در سامانه</a:t>
            </a:r>
            <a:r>
              <a:rPr lang="en-US" sz="1700" b="1" dirty="0">
                <a:cs typeface="B Titr" panose="00000700000000000000" pitchFamily="2" charset="-78"/>
              </a:rPr>
              <a:t>iranfoia.ir</a:t>
            </a:r>
            <a:endParaRPr lang="en-US" sz="1700" dirty="0">
              <a:latin typeface="Calibri" panose="020F0502020204030204" pitchFamily="34" charset="0"/>
              <a:ea typeface="Calibri" panose="020F0502020204030204" pitchFamily="34" charset="0"/>
              <a:cs typeface="B Titr" panose="00000700000000000000" pitchFamily="2" charset="-78"/>
            </a:endParaRPr>
          </a:p>
          <a:p>
            <a:pPr algn="r" rtl="1"/>
            <a:r>
              <a:rPr lang="fa-IR" sz="1700" dirty="0">
                <a:cs typeface="B Titr" panose="00000700000000000000" pitchFamily="2" charset="-78"/>
              </a:rPr>
              <a:t>نحوه ارزیابی و فرمول سنجش: بر مبنای اطلاعات مندرج در پرتال دستگاه و به صورت زیر انجام می­شود:</a:t>
            </a:r>
            <a:endParaRPr lang="en-US" sz="1700" dirty="0">
              <a:cs typeface="B Titr" panose="00000700000000000000" pitchFamily="2" charset="-78"/>
            </a:endParaRPr>
          </a:p>
          <a:p>
            <a:pPr algn="r" rtl="1"/>
            <a:r>
              <a:rPr lang="fa-IR" sz="1700" dirty="0">
                <a:cs typeface="B Titr" panose="00000700000000000000" pitchFamily="2" charset="-78"/>
              </a:rPr>
              <a:t>پاسخ به درخواست­های دسترسی به اطلاعات باید براساس مهلت زمانی که در ماده 8 قانون پیش بینی شده است صورت گیرد. تسریع پاسخگویی شاخصی است که می­توان به میزان سرعت رسیدگی به تقاضا و آگاهی و دسترس پذیر بودن  اطلاعات موجود در سازمان پی برد. در واقع کم بودن میانگین زمان پاسخ به درخواست با رعایت الزامات قانون از شاخص‌های مهم ارزیابی عملکرد سازمان است. حتی اگر درخواست اطلاعات پیچیده یا شامل حجم زیادی از اطلاعات یا مستلزم جست و جو در میان شمار زیادی از سوابق و اطلاعات باشد باید پاسخ اولیه براساس مقررات قانون به متقاضی در مهلت 10 روزکاری ارایه گردد تا منجر به کسب رضایت شود. امتیاز به سازمان­هایی تعلق می­گیرد که کمترین زمان پاسخگویی را براساس نوع درخواست و تعداد آماری (کلی /سالانه)داشته باشند.</a:t>
            </a:r>
            <a:endParaRPr lang="en-US" sz="1700" dirty="0">
              <a:cs typeface="B Titr" panose="00000700000000000000" pitchFamily="2" charset="-78"/>
            </a:endParaRPr>
          </a:p>
          <a:p>
            <a:pPr algn="r" rtl="1"/>
            <a:r>
              <a:rPr lang="fa-IR" sz="1700" dirty="0">
                <a:cs typeface="B Titr" panose="00000700000000000000" pitchFamily="2" charset="-78"/>
              </a:rPr>
              <a:t>بررسی عملکرد دستگاه های در سامانه </a:t>
            </a:r>
            <a:r>
              <a:rPr lang="en-US" sz="1700" dirty="0">
                <a:cs typeface="B Titr" panose="00000700000000000000" pitchFamily="2" charset="-78"/>
              </a:rPr>
              <a:t>iranfoia.ir </a:t>
            </a:r>
            <a:r>
              <a:rPr lang="fa-IR" sz="1700" dirty="0">
                <a:cs typeface="B Titr" panose="00000700000000000000" pitchFamily="2" charset="-78"/>
              </a:rPr>
              <a:t>  و محاسبه امتیاز شاخص طبق روش زیر انجام می شود </a:t>
            </a:r>
            <a:r>
              <a:rPr lang="fa-IR" dirty="0"/>
              <a:t>: </a:t>
            </a:r>
            <a:endParaRPr lang="en-US" dirty="0"/>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687051207"/>
              </p:ext>
            </p:extLst>
          </p:nvPr>
        </p:nvGraphicFramePr>
        <p:xfrm>
          <a:off x="3419475" y="5057787"/>
          <a:ext cx="5353050" cy="587121"/>
        </p:xfrm>
        <a:graphic>
          <a:graphicData uri="http://schemas.openxmlformats.org/drawingml/2006/table">
            <a:tbl>
              <a:tblPr rtl="1" firstRow="1" firstCol="1" bandRow="1">
                <a:tableStyleId>{5C22544A-7EE6-4342-B048-85BDC9FD1C3A}</a:tableStyleId>
              </a:tblPr>
              <a:tblGrid>
                <a:gridCol w="2676525">
                  <a:extLst>
                    <a:ext uri="{9D8B030D-6E8A-4147-A177-3AD203B41FA5}">
                      <a16:colId xmlns:a16="http://schemas.microsoft.com/office/drawing/2014/main" val="86315220"/>
                    </a:ext>
                  </a:extLst>
                </a:gridCol>
                <a:gridCol w="2676525">
                  <a:extLst>
                    <a:ext uri="{9D8B030D-6E8A-4147-A177-3AD203B41FA5}">
                      <a16:colId xmlns:a16="http://schemas.microsoft.com/office/drawing/2014/main" val="988384658"/>
                    </a:ext>
                  </a:extLst>
                </a:gridCol>
              </a:tblGrid>
              <a:tr h="0">
                <a:tc rowSpan="3">
                  <a:txBody>
                    <a:bodyPr/>
                    <a:lstStyle/>
                    <a:p>
                      <a:pPr marL="0" marR="0" algn="ctr" rtl="1">
                        <a:lnSpc>
                          <a:spcPct val="107000"/>
                        </a:lnSpc>
                        <a:spcBef>
                          <a:spcPts val="0"/>
                        </a:spcBef>
                        <a:spcAft>
                          <a:spcPts val="0"/>
                        </a:spcAft>
                      </a:pPr>
                      <a:r>
                        <a:rPr lang="fa-IR" sz="1200" dirty="0">
                          <a:effectLst/>
                          <a:cs typeface="B Titr" panose="00000700000000000000" pitchFamily="2" charset="-78"/>
                        </a:rPr>
                        <a:t>میانگین زمان پاسخگویی به درخواست (روز)</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tc>
                <a:tc>
                  <a:txBody>
                    <a:bodyPr/>
                    <a:lstStyle/>
                    <a:p>
                      <a:pPr marL="0" marR="0" algn="ctr" rtl="1">
                        <a:lnSpc>
                          <a:spcPct val="107000"/>
                        </a:lnSpc>
                        <a:spcBef>
                          <a:spcPts val="0"/>
                        </a:spcBef>
                        <a:spcAft>
                          <a:spcPts val="0"/>
                        </a:spcAft>
                      </a:pPr>
                      <a:r>
                        <a:rPr lang="fa-IR" sz="1200" dirty="0">
                          <a:effectLst/>
                          <a:cs typeface="B Titr" panose="00000700000000000000" pitchFamily="2" charset="-78"/>
                        </a:rPr>
                        <a:t>کوچکتر یا مساوی 10 روز </a:t>
                      </a:r>
                      <a:r>
                        <a:rPr lang="en-US" sz="1200" dirty="0">
                          <a:effectLst/>
                          <a:cs typeface="B Titr" panose="00000700000000000000" pitchFamily="2" charset="-78"/>
                        </a:rPr>
                        <a:t>=</a:t>
                      </a:r>
                      <a:r>
                        <a:rPr lang="fa-IR" sz="1200" dirty="0">
                          <a:effectLst/>
                          <a:cs typeface="B Titr" panose="00000700000000000000" pitchFamily="2" charset="-78"/>
                        </a:rPr>
                        <a:t> امتیاز کامل</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tc>
                <a:extLst>
                  <a:ext uri="{0D108BD9-81ED-4DB2-BD59-A6C34878D82A}">
                    <a16:rowId xmlns:a16="http://schemas.microsoft.com/office/drawing/2014/main" val="1871110574"/>
                  </a:ext>
                </a:extLst>
              </a:tr>
              <a:tr h="0">
                <a:tc vMerge="1">
                  <a:txBody>
                    <a:bodyPr/>
                    <a:lstStyle/>
                    <a:p>
                      <a:endParaRPr lang="en-US"/>
                    </a:p>
                  </a:txBody>
                  <a:tcPr/>
                </a:tc>
                <a:tc>
                  <a:txBody>
                    <a:bodyPr/>
                    <a:lstStyle/>
                    <a:p>
                      <a:pPr marL="0" marR="0" algn="ctr" rtl="1">
                        <a:lnSpc>
                          <a:spcPct val="107000"/>
                        </a:lnSpc>
                        <a:spcBef>
                          <a:spcPts val="0"/>
                        </a:spcBef>
                        <a:spcAft>
                          <a:spcPts val="0"/>
                        </a:spcAft>
                      </a:pPr>
                      <a:r>
                        <a:rPr lang="fa-IR" sz="1200" dirty="0">
                          <a:effectLst/>
                          <a:cs typeface="B Titr" panose="00000700000000000000" pitchFamily="2" charset="-78"/>
                        </a:rPr>
                        <a:t>بین 10 تا 20 روز </a:t>
                      </a:r>
                      <a:r>
                        <a:rPr lang="en-US" sz="1200" dirty="0">
                          <a:effectLst/>
                          <a:cs typeface="B Titr" panose="00000700000000000000" pitchFamily="2" charset="-78"/>
                        </a:rPr>
                        <a:t>= </a:t>
                      </a:r>
                      <a:r>
                        <a:rPr lang="fa-IR" sz="1200" dirty="0">
                          <a:effectLst/>
                          <a:cs typeface="B Titr" panose="00000700000000000000" pitchFamily="2" charset="-78"/>
                        </a:rPr>
                        <a:t>70 درصد کامل   </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tc>
                <a:extLst>
                  <a:ext uri="{0D108BD9-81ED-4DB2-BD59-A6C34878D82A}">
                    <a16:rowId xmlns:a16="http://schemas.microsoft.com/office/drawing/2014/main" val="3940100767"/>
                  </a:ext>
                </a:extLst>
              </a:tr>
              <a:tr h="0">
                <a:tc vMerge="1">
                  <a:txBody>
                    <a:bodyPr/>
                    <a:lstStyle/>
                    <a:p>
                      <a:endParaRPr lang="en-US"/>
                    </a:p>
                  </a:txBody>
                  <a:tcPr/>
                </a:tc>
                <a:tc>
                  <a:txBody>
                    <a:bodyPr/>
                    <a:lstStyle/>
                    <a:p>
                      <a:pPr marL="0" marR="0" algn="ctr" rtl="1">
                        <a:lnSpc>
                          <a:spcPct val="107000"/>
                        </a:lnSpc>
                        <a:spcBef>
                          <a:spcPts val="0"/>
                        </a:spcBef>
                        <a:spcAft>
                          <a:spcPts val="0"/>
                        </a:spcAft>
                      </a:pPr>
                      <a:r>
                        <a:rPr lang="fa-IR" sz="1200" dirty="0">
                          <a:effectLst/>
                          <a:cs typeface="B Titr" panose="00000700000000000000" pitchFamily="2" charset="-78"/>
                        </a:rPr>
                        <a:t>بیشتر از 20روز </a:t>
                      </a:r>
                      <a:r>
                        <a:rPr lang="en-US" sz="1200" dirty="0">
                          <a:effectLst/>
                          <a:cs typeface="B Titr" panose="00000700000000000000" pitchFamily="2" charset="-78"/>
                        </a:rPr>
                        <a:t>=</a:t>
                      </a:r>
                      <a:r>
                        <a:rPr lang="fa-IR" sz="1200" dirty="0">
                          <a:effectLst/>
                          <a:cs typeface="B Titr" panose="00000700000000000000" pitchFamily="2" charset="-78"/>
                        </a:rPr>
                        <a:t> 30 درصد امتیاز</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tc>
                <a:extLst>
                  <a:ext uri="{0D108BD9-81ED-4DB2-BD59-A6C34878D82A}">
                    <a16:rowId xmlns:a16="http://schemas.microsoft.com/office/drawing/2014/main" val="3794883603"/>
                  </a:ext>
                </a:extLst>
              </a:tr>
            </a:tbl>
          </a:graphicData>
        </a:graphic>
      </p:graphicFrame>
    </p:spTree>
    <p:extLst>
      <p:ext uri="{BB962C8B-B14F-4D97-AF65-F5344CB8AC3E}">
        <p14:creationId xmlns:p14="http://schemas.microsoft.com/office/powerpoint/2010/main" val="71357373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fontScale="85000" lnSpcReduction="20000"/>
          </a:bodyPr>
          <a:lstStyle/>
          <a:p>
            <a:pPr marL="0" indent="0" algn="r" rtl="1">
              <a:lnSpc>
                <a:spcPct val="107000"/>
              </a:lnSpc>
              <a:spcBef>
                <a:spcPts val="0"/>
              </a:spcBef>
              <a:buNone/>
            </a:pPr>
            <a:r>
              <a:rPr lang="fa-IR" sz="2400" dirty="0">
                <a:solidFill>
                  <a:srgbClr val="C00000"/>
                </a:solidFill>
                <a:cs typeface="B Titr" panose="00000700000000000000" pitchFamily="2" charset="-78"/>
              </a:rPr>
              <a:t>راهکارهای پیشنهادی ارتقاء امتیاز حوزه محور عدالت، معیار  شفافیت:</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دیوان محاسبات کشور</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نهاد ارزیاب:  </a:t>
            </a:r>
            <a:r>
              <a:rPr lang="fa-IR" sz="2400" dirty="0" smtClean="0">
                <a:solidFill>
                  <a:srgbClr val="C00000"/>
                </a:solidFill>
                <a:latin typeface="B TitI"/>
                <a:cs typeface="B Titr" panose="00000700000000000000" pitchFamily="2" charset="-78"/>
              </a:rPr>
              <a:t>امور مالی – دفتر بودجه</a:t>
            </a:r>
            <a:endParaRPr lang="fa-IR" sz="2400" dirty="0">
              <a:solidFill>
                <a:srgbClr val="C00000"/>
              </a:solidFill>
              <a:latin typeface="B TitI"/>
              <a:cs typeface="B Titr" panose="00000700000000000000" pitchFamily="2" charset="-78"/>
            </a:endParaRPr>
          </a:p>
          <a:p>
            <a:pPr marL="0" indent="0" algn="r" rtl="1">
              <a:lnSpc>
                <a:spcPct val="107000"/>
              </a:lnSpc>
              <a:spcBef>
                <a:spcPts val="0"/>
              </a:spcBef>
              <a:buNone/>
            </a:pPr>
            <a:endParaRPr lang="fa-IR" sz="2100" b="1" dirty="0" smtClean="0">
              <a:cs typeface="B Titr" panose="00000700000000000000" pitchFamily="2" charset="-78"/>
            </a:endParaRPr>
          </a:p>
          <a:p>
            <a:pPr marL="0" indent="0" algn="r" rtl="1">
              <a:lnSpc>
                <a:spcPct val="107000"/>
              </a:lnSpc>
              <a:spcBef>
                <a:spcPts val="0"/>
              </a:spcBef>
              <a:buNone/>
            </a:pPr>
            <a:r>
              <a:rPr lang="fa-IR" sz="2100" b="1" dirty="0" smtClean="0">
                <a:cs typeface="B Titr" panose="00000700000000000000" pitchFamily="2" charset="-78"/>
              </a:rPr>
              <a:t>شاخص </a:t>
            </a:r>
            <a:r>
              <a:rPr lang="fa-IR" sz="2100" b="1" dirty="0">
                <a:cs typeface="B Titr" panose="00000700000000000000" pitchFamily="2" charset="-78"/>
              </a:rPr>
              <a:t>3: ثبت اطلاعات عملکردی بودجه دستگاه در سامانه </a:t>
            </a:r>
            <a:r>
              <a:rPr lang="fa-IR" sz="2100" b="1" dirty="0" smtClean="0">
                <a:cs typeface="B Titr" panose="00000700000000000000" pitchFamily="2" charset="-78"/>
              </a:rPr>
              <a:t>سنا</a:t>
            </a:r>
          </a:p>
          <a:p>
            <a:pPr marL="0" indent="0" algn="r" rtl="1">
              <a:lnSpc>
                <a:spcPct val="107000"/>
              </a:lnSpc>
              <a:spcBef>
                <a:spcPts val="0"/>
              </a:spcBef>
              <a:buNone/>
            </a:pPr>
            <a:r>
              <a:rPr lang="fa-IR" sz="2100" b="1" dirty="0">
                <a:cs typeface="B Titr" panose="00000700000000000000" pitchFamily="2" charset="-78"/>
              </a:rPr>
              <a:t>سنجه 1: ثبت عملکرد کلیه جداول، ردیف، اجزا، و تبصره­های قانون بودجه در  سامانه </a:t>
            </a:r>
            <a:r>
              <a:rPr lang="fa-IR" sz="2100" b="1" dirty="0" smtClean="0">
                <a:cs typeface="B Titr" panose="00000700000000000000" pitchFamily="2" charset="-78"/>
              </a:rPr>
              <a:t>سنا</a:t>
            </a:r>
          </a:p>
          <a:p>
            <a:pPr algn="r" rtl="1"/>
            <a:r>
              <a:rPr lang="fa-IR" sz="2100" dirty="0">
                <a:cs typeface="B Titr" panose="00000700000000000000" pitchFamily="2" charset="-78"/>
              </a:rPr>
              <a:t>نحوه ارزیابی: بر اساس اطلاعات ارائه شده در خصوص عملکرد بودجه دستگاه در مقاطع دوماهه</a:t>
            </a:r>
            <a:endParaRPr lang="en-US" sz="2100" dirty="0">
              <a:cs typeface="B Titr" panose="00000700000000000000" pitchFamily="2" charset="-78"/>
            </a:endParaRPr>
          </a:p>
          <a:p>
            <a:pPr algn="r" rtl="1"/>
            <a:r>
              <a:rPr lang="fa-IR" sz="2100" dirty="0">
                <a:cs typeface="B Titr" panose="00000700000000000000" pitchFamily="2" charset="-78"/>
              </a:rPr>
              <a:t>به ازای هر عدم ارائه گزارش 20 درصد امتیاز کسر </a:t>
            </a:r>
            <a:r>
              <a:rPr lang="fa-IR" sz="2100" dirty="0" smtClean="0">
                <a:cs typeface="B Titr" panose="00000700000000000000" pitchFamily="2" charset="-78"/>
              </a:rPr>
              <a:t>می­گردد</a:t>
            </a:r>
          </a:p>
          <a:p>
            <a:pPr algn="r" rtl="1"/>
            <a:r>
              <a:rPr lang="fa-IR" sz="2100" b="1" dirty="0">
                <a:cs typeface="B Titr" panose="00000700000000000000" pitchFamily="2" charset="-78"/>
              </a:rPr>
              <a:t>شاخص 4: ارائه به موقع و دقیق صورت­های </a:t>
            </a:r>
            <a:r>
              <a:rPr lang="fa-IR" sz="2100" b="1" dirty="0" smtClean="0">
                <a:cs typeface="B Titr" panose="00000700000000000000" pitchFamily="2" charset="-78"/>
              </a:rPr>
              <a:t>مالی</a:t>
            </a:r>
          </a:p>
          <a:p>
            <a:pPr algn="r" rtl="1"/>
            <a:r>
              <a:rPr lang="fa-IR" sz="2100" b="1" dirty="0">
                <a:cs typeface="B Titr" panose="00000700000000000000" pitchFamily="2" charset="-78"/>
              </a:rPr>
              <a:t>سنجه 1: ارائه به موقع صورت­های مالی، اسناد مثبته وفق زمانبندی تعیین شده </a:t>
            </a:r>
            <a:endParaRPr lang="fa-IR" sz="2100" b="1" dirty="0" smtClean="0">
              <a:cs typeface="B Titr" panose="00000700000000000000" pitchFamily="2" charset="-78"/>
            </a:endParaRPr>
          </a:p>
          <a:p>
            <a:pPr algn="r" rtl="1"/>
            <a:r>
              <a:rPr lang="fa-IR" sz="2100" dirty="0">
                <a:cs typeface="B Titr" panose="00000700000000000000" pitchFamily="2" charset="-78"/>
              </a:rPr>
              <a:t>"مستندات قانونی سنجه 1:</a:t>
            </a:r>
            <a:endParaRPr lang="en-US" sz="2100" dirty="0">
              <a:cs typeface="B Titr" panose="00000700000000000000" pitchFamily="2" charset="-78"/>
            </a:endParaRPr>
          </a:p>
          <a:p>
            <a:pPr algn="r" rtl="1"/>
            <a:r>
              <a:rPr lang="fa-IR" sz="2100" dirty="0">
                <a:cs typeface="B Titr" panose="00000700000000000000" pitchFamily="2" charset="-78"/>
              </a:rPr>
              <a:t>-  مواد 95، 99، 100 و 132 قانون محاسبات عمومی</a:t>
            </a:r>
            <a:endParaRPr lang="en-US" sz="2100" dirty="0">
              <a:cs typeface="B Titr" panose="00000700000000000000" pitchFamily="2" charset="-78"/>
            </a:endParaRPr>
          </a:p>
          <a:p>
            <a:pPr algn="r" rtl="1"/>
            <a:r>
              <a:rPr lang="fa-IR" sz="2100" dirty="0">
                <a:cs typeface="B Titr" panose="00000700000000000000" pitchFamily="2" charset="-78"/>
              </a:rPr>
              <a:t>- ماده 2 قانون تفریغ بودجه سال­های پس از انقلاب</a:t>
            </a:r>
            <a:endParaRPr lang="en-US" sz="2100" dirty="0">
              <a:cs typeface="B Titr" panose="00000700000000000000" pitchFamily="2" charset="-78"/>
            </a:endParaRPr>
          </a:p>
          <a:p>
            <a:pPr algn="r" rtl="1"/>
            <a:r>
              <a:rPr lang="fa-IR" sz="2100" dirty="0">
                <a:cs typeface="B Titr" panose="00000700000000000000" pitchFamily="2" charset="-78"/>
              </a:rPr>
              <a:t>- جزء 1 بند ج تبصره 19 قانون بودجه سال 1401</a:t>
            </a:r>
            <a:endParaRPr lang="en-US" sz="2100" dirty="0">
              <a:cs typeface="B Titr" panose="00000700000000000000" pitchFamily="2" charset="-78"/>
            </a:endParaRPr>
          </a:p>
          <a:p>
            <a:pPr algn="r" rtl="1"/>
            <a:r>
              <a:rPr lang="fa-IR" sz="2100" dirty="0">
                <a:cs typeface="B Titr" panose="00000700000000000000" pitchFamily="2" charset="-78"/>
              </a:rPr>
              <a:t>- بند د تبصره 19 قانون بودجه سال 1401</a:t>
            </a:r>
            <a:endParaRPr lang="en-US" sz="2100" dirty="0">
              <a:cs typeface="B Titr" panose="00000700000000000000" pitchFamily="2" charset="-78"/>
            </a:endParaRPr>
          </a:p>
          <a:p>
            <a:pPr algn="r" rtl="1"/>
            <a:r>
              <a:rPr lang="fa-IR" sz="2100" dirty="0">
                <a:cs typeface="B Titr" panose="00000700000000000000" pitchFamily="2" charset="-78"/>
              </a:rPr>
              <a:t>- جزء 1 بند م تبصره 2 قانون بودجه سال 1401 </a:t>
            </a:r>
            <a:endParaRPr lang="en-US" sz="2100" dirty="0">
              <a:cs typeface="B Titr" panose="00000700000000000000" pitchFamily="2" charset="-78"/>
            </a:endParaRPr>
          </a:p>
          <a:p>
            <a:pPr algn="r" rtl="1"/>
            <a:r>
              <a:rPr lang="fa-IR" sz="2100" dirty="0">
                <a:cs typeface="B Titr" panose="00000700000000000000" pitchFamily="2" charset="-78"/>
              </a:rPr>
              <a:t>- بند 1 ماده 26 قانون الحاق برخی مواد به قانون تنظیم بخشی مقررات دولت(2)</a:t>
            </a:r>
            <a:endParaRPr lang="en-US" sz="2100" dirty="0">
              <a:cs typeface="B Titr" panose="00000700000000000000" pitchFamily="2" charset="-78"/>
            </a:endParaRPr>
          </a:p>
          <a:p>
            <a:pPr algn="r" rtl="1"/>
            <a:r>
              <a:rPr lang="fa-IR" sz="2100" dirty="0">
                <a:cs typeface="B Titr" panose="00000700000000000000" pitchFamily="2" charset="-78"/>
              </a:rPr>
              <a:t>" ارزیابی بر اساس اطلاعات ارائه شده دستگاه در طول سال به نهاد ارزیاب انجام خواهد شد.</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18243044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شفافیت:</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دیوان محاسبات کشور</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امور </a:t>
            </a:r>
            <a:r>
              <a:rPr lang="fa-IR" sz="2000" dirty="0" smtClean="0">
                <a:solidFill>
                  <a:srgbClr val="C00000"/>
                </a:solidFill>
                <a:latin typeface="B TitI"/>
                <a:cs typeface="B Titr" panose="00000700000000000000" pitchFamily="2" charset="-78"/>
              </a:rPr>
              <a:t>مالی</a:t>
            </a:r>
            <a:endParaRPr lang="fa-IR" sz="2000" dirty="0">
              <a:solidFill>
                <a:srgbClr val="C00000"/>
              </a:solidFill>
              <a:latin typeface="B TitI"/>
              <a:cs typeface="B Titr" panose="00000700000000000000" pitchFamily="2" charset="-78"/>
            </a:endParaRPr>
          </a:p>
          <a:p>
            <a:pPr marL="0" indent="0" algn="r" rtl="1">
              <a:lnSpc>
                <a:spcPct val="107000"/>
              </a:lnSpc>
              <a:spcBef>
                <a:spcPts val="0"/>
              </a:spcBef>
              <a:buNone/>
            </a:pPr>
            <a:r>
              <a:rPr lang="fa-IR" sz="1700" b="1" dirty="0" smtClean="0">
                <a:cs typeface="B Titr" panose="00000700000000000000" pitchFamily="2" charset="-78"/>
              </a:rPr>
              <a:t>سنجه </a:t>
            </a:r>
            <a:r>
              <a:rPr lang="fa-IR" sz="1700" b="1" dirty="0">
                <a:cs typeface="B Titr" panose="00000700000000000000" pitchFamily="2" charset="-78"/>
              </a:rPr>
              <a:t>2: ثبت صحیح و کامل صورت­های مالی و اسناد مثبته مبتنی بر استانداردها و دستورالعمل­های </a:t>
            </a:r>
            <a:r>
              <a:rPr lang="fa-IR" sz="1700" b="1" dirty="0" smtClean="0">
                <a:cs typeface="B Titr" panose="00000700000000000000" pitchFamily="2" charset="-78"/>
              </a:rPr>
              <a:t>ذیربط</a:t>
            </a:r>
          </a:p>
          <a:p>
            <a:pPr algn="r" rtl="1"/>
            <a:r>
              <a:rPr lang="fa-IR" sz="1700" dirty="0">
                <a:cs typeface="B Titr" panose="00000700000000000000" pitchFamily="2" charset="-78"/>
              </a:rPr>
              <a:t>"مستندات قانونی سنجه 2:</a:t>
            </a:r>
            <a:endParaRPr lang="en-US" sz="1700" dirty="0">
              <a:cs typeface="B Titr" panose="00000700000000000000" pitchFamily="2" charset="-78"/>
            </a:endParaRPr>
          </a:p>
          <a:p>
            <a:pPr algn="r" rtl="1"/>
            <a:r>
              <a:rPr lang="fa-IR" sz="1700" dirty="0">
                <a:cs typeface="B Titr" panose="00000700000000000000" pitchFamily="2" charset="-78"/>
              </a:rPr>
              <a:t>- مواد 99 و 128 قانون محاسبات عمومی</a:t>
            </a:r>
            <a:endParaRPr lang="en-US" sz="1700" dirty="0">
              <a:cs typeface="B Titr" panose="00000700000000000000" pitchFamily="2" charset="-78"/>
            </a:endParaRPr>
          </a:p>
          <a:p>
            <a:pPr algn="r" rtl="1"/>
            <a:r>
              <a:rPr lang="fa-IR" sz="1700" dirty="0">
                <a:cs typeface="B Titr" panose="00000700000000000000" pitchFamily="2" charset="-78"/>
              </a:rPr>
              <a:t>- دستورالعمل­های حسابداری بخش عمومی</a:t>
            </a:r>
            <a:endParaRPr lang="en-US" sz="1700" dirty="0">
              <a:cs typeface="B Titr" panose="00000700000000000000" pitchFamily="2" charset="-78"/>
            </a:endParaRPr>
          </a:p>
          <a:p>
            <a:pPr algn="r" rtl="1"/>
            <a:r>
              <a:rPr lang="fa-IR" sz="1700" dirty="0">
                <a:cs typeface="B Titr" panose="00000700000000000000" pitchFamily="2" charset="-78"/>
              </a:rPr>
              <a:t>- استانداردهای حسابداری</a:t>
            </a:r>
            <a:endParaRPr lang="en-US" sz="1700" dirty="0">
              <a:cs typeface="B Titr" panose="00000700000000000000" pitchFamily="2" charset="-78"/>
            </a:endParaRPr>
          </a:p>
          <a:p>
            <a:pPr algn="r" rtl="1"/>
            <a:r>
              <a:rPr lang="fa-IR" sz="1700" dirty="0">
                <a:cs typeface="B Titr" panose="00000700000000000000" pitchFamily="2" charset="-78"/>
              </a:rPr>
              <a:t>- دستورالعمل­های ثبت حسابداری عملیاتی شرکت­های دولتی</a:t>
            </a:r>
            <a:endParaRPr lang="en-US" sz="1700" dirty="0">
              <a:cs typeface="B Titr" panose="00000700000000000000" pitchFamily="2" charset="-78"/>
            </a:endParaRPr>
          </a:p>
          <a:p>
            <a:pPr algn="r" rtl="1"/>
            <a:r>
              <a:rPr lang="fa-IR" sz="1700" dirty="0">
                <a:cs typeface="B Titr" panose="00000700000000000000" pitchFamily="2" charset="-78"/>
              </a:rPr>
              <a:t>- گزارش کنترل­های داخلی( بازرس قانونی، حسابرس داخلی و ...)</a:t>
            </a:r>
            <a:endParaRPr lang="en-US" sz="1700" dirty="0">
              <a:cs typeface="B Titr" panose="00000700000000000000" pitchFamily="2" charset="-78"/>
            </a:endParaRPr>
          </a:p>
          <a:p>
            <a:pPr algn="r"/>
            <a:r>
              <a:rPr lang="fa-IR" sz="1700" dirty="0">
                <a:cs typeface="B Titr" panose="00000700000000000000" pitchFamily="2" charset="-78"/>
              </a:rPr>
              <a:t>ارزیابی بر اساس اطلاعات ارائه شده دستگاه در طول سال به نهاد ارزیاب انجام خواهد </a:t>
            </a:r>
            <a:r>
              <a:rPr lang="fa-IR" sz="1700" dirty="0" smtClean="0">
                <a:cs typeface="B Titr" panose="00000700000000000000" pitchFamily="2" charset="-78"/>
              </a:rPr>
              <a:t>شد</a:t>
            </a:r>
          </a:p>
          <a:p>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3235770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4E817-5E84-40D4-84D2-CF914402C7FE}"/>
              </a:ext>
            </a:extLst>
          </p:cNvPr>
          <p:cNvSpPr>
            <a:spLocks noGrp="1"/>
          </p:cNvSpPr>
          <p:nvPr>
            <p:ph type="title"/>
          </p:nvPr>
        </p:nvSpPr>
        <p:spPr>
          <a:xfrm>
            <a:off x="8487705" y="305390"/>
            <a:ext cx="3195704" cy="751293"/>
          </a:xfrm>
          <a:prstGeom prst="roundRect">
            <a:avLst/>
          </a:prstGeom>
          <a:ln w="12700">
            <a:solidFill>
              <a:srgbClr val="37A3AD"/>
            </a:solidFill>
          </a:ln>
        </p:spPr>
        <p:txBody>
          <a:bodyPr>
            <a:normAutofit/>
          </a:bodyPr>
          <a:lstStyle/>
          <a:p>
            <a:pPr algn="r" rtl="1"/>
            <a:r>
              <a:rPr lang="fa-IR" sz="2800" b="1" dirty="0" smtClean="0">
                <a:cs typeface="B Titr" panose="00000700000000000000" pitchFamily="2" charset="-78"/>
              </a:rPr>
              <a:t>شاخص </a:t>
            </a:r>
            <a:r>
              <a:rPr lang="fa-IR" sz="2800" b="1" dirty="0">
                <a:cs typeface="B Titr" panose="00000700000000000000" pitchFamily="2" charset="-78"/>
              </a:rPr>
              <a:t>های </a:t>
            </a:r>
            <a:r>
              <a:rPr lang="fa-IR" sz="2800" b="1" dirty="0" smtClean="0">
                <a:cs typeface="B Titr" panose="00000700000000000000" pitchFamily="2" charset="-78"/>
              </a:rPr>
              <a:t>عمومی</a:t>
            </a:r>
            <a:endParaRPr lang="fa-IR" sz="2800" b="1" dirty="0">
              <a:cs typeface="B Titr" panose="00000700000000000000" pitchFamily="2" charset="-78"/>
            </a:endParaRPr>
          </a:p>
        </p:txBody>
      </p:sp>
      <p:sp>
        <p:nvSpPr>
          <p:cNvPr id="3" name="Oval 2">
            <a:extLst>
              <a:ext uri="{FF2B5EF4-FFF2-40B4-BE49-F238E27FC236}">
                <a16:creationId xmlns:a16="http://schemas.microsoft.com/office/drawing/2014/main" id="{9989A080-9840-46FC-B0F7-EB7103C68054}"/>
              </a:ext>
            </a:extLst>
          </p:cNvPr>
          <p:cNvSpPr/>
          <p:nvPr/>
        </p:nvSpPr>
        <p:spPr>
          <a:xfrm>
            <a:off x="1273643" y="2430378"/>
            <a:ext cx="1960405" cy="1925051"/>
          </a:xfrm>
          <a:prstGeom prst="ellipse">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4800" b="1" dirty="0" smtClean="0">
                <a:cs typeface="B Badr" panose="00000400000000000000" pitchFamily="2" charset="-78"/>
              </a:rPr>
              <a:t>98</a:t>
            </a:r>
            <a:endParaRPr lang="fa-IR" sz="4800" b="1" dirty="0">
              <a:cs typeface="B Badr" panose="00000400000000000000" pitchFamily="2" charset="-78"/>
            </a:endParaRPr>
          </a:p>
        </p:txBody>
      </p:sp>
      <p:sp>
        <p:nvSpPr>
          <p:cNvPr id="10" name="Oval 9">
            <a:extLst>
              <a:ext uri="{FF2B5EF4-FFF2-40B4-BE49-F238E27FC236}">
                <a16:creationId xmlns:a16="http://schemas.microsoft.com/office/drawing/2014/main" id="{375C5A5B-1CE7-4BD4-944E-D34BA8532595}"/>
              </a:ext>
            </a:extLst>
          </p:cNvPr>
          <p:cNvSpPr/>
          <p:nvPr/>
        </p:nvSpPr>
        <p:spPr>
          <a:xfrm>
            <a:off x="3701720" y="2430378"/>
            <a:ext cx="1960405" cy="1925051"/>
          </a:xfrm>
          <a:prstGeom prst="ellipse">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4800" b="1" dirty="0" smtClean="0">
                <a:cs typeface="B Badr" panose="00000400000000000000" pitchFamily="2" charset="-78"/>
              </a:rPr>
              <a:t>38</a:t>
            </a:r>
            <a:endParaRPr lang="fa-IR" sz="4800" b="1" dirty="0">
              <a:cs typeface="B Badr" panose="00000400000000000000" pitchFamily="2" charset="-78"/>
            </a:endParaRPr>
          </a:p>
        </p:txBody>
      </p:sp>
      <p:sp>
        <p:nvSpPr>
          <p:cNvPr id="11" name="Oval 10">
            <a:extLst>
              <a:ext uri="{FF2B5EF4-FFF2-40B4-BE49-F238E27FC236}">
                <a16:creationId xmlns:a16="http://schemas.microsoft.com/office/drawing/2014/main" id="{89567F46-ADF4-4C63-8B0B-19AD8D7E8657}"/>
              </a:ext>
            </a:extLst>
          </p:cNvPr>
          <p:cNvSpPr/>
          <p:nvPr/>
        </p:nvSpPr>
        <p:spPr>
          <a:xfrm>
            <a:off x="6275884" y="2430376"/>
            <a:ext cx="1960405" cy="1925051"/>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3">
            <a:schemeClr val="accent2"/>
          </a:fillRef>
          <a:effectRef idx="2">
            <a:schemeClr val="accent2"/>
          </a:effectRef>
          <a:fontRef idx="minor">
            <a:schemeClr val="lt1"/>
          </a:fontRef>
        </p:style>
        <p:txBody>
          <a:bodyPr rtlCol="1" anchor="ctr"/>
          <a:lstStyle/>
          <a:p>
            <a:pPr algn="ctr"/>
            <a:r>
              <a:rPr lang="fa-IR" sz="4800" b="1" dirty="0">
                <a:cs typeface="B Badr" panose="00000400000000000000" pitchFamily="2" charset="-78"/>
              </a:rPr>
              <a:t>11</a:t>
            </a:r>
          </a:p>
        </p:txBody>
      </p:sp>
      <p:sp>
        <p:nvSpPr>
          <p:cNvPr id="14" name="Rectangle: Rounded Corners 13">
            <a:extLst>
              <a:ext uri="{FF2B5EF4-FFF2-40B4-BE49-F238E27FC236}">
                <a16:creationId xmlns:a16="http://schemas.microsoft.com/office/drawing/2014/main" id="{A4714EAB-18D6-4ED2-992A-1603D2D93FF9}"/>
              </a:ext>
            </a:extLst>
          </p:cNvPr>
          <p:cNvSpPr/>
          <p:nvPr/>
        </p:nvSpPr>
        <p:spPr>
          <a:xfrm>
            <a:off x="8487705" y="4332818"/>
            <a:ext cx="1125223" cy="53472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lnSpc>
                <a:spcPct val="150000"/>
              </a:lnSpc>
            </a:pPr>
            <a:r>
              <a:rPr lang="fa-IR" sz="2400" dirty="0">
                <a:ln w="0"/>
                <a:solidFill>
                  <a:schemeClr val="tx1"/>
                </a:solidFill>
                <a:effectLst>
                  <a:outerShdw blurRad="38100" dist="19050" dir="2700000" algn="tl" rotWithShape="0">
                    <a:schemeClr val="dk1">
                      <a:alpha val="40000"/>
                    </a:schemeClr>
                  </a:outerShdw>
                </a:effectLst>
                <a:cs typeface="B Titr" panose="00000700000000000000" pitchFamily="2" charset="-78"/>
              </a:rPr>
              <a:t>محور</a:t>
            </a:r>
          </a:p>
        </p:txBody>
      </p:sp>
      <p:sp>
        <p:nvSpPr>
          <p:cNvPr id="17" name="Rectangle: Rounded Corners 16">
            <a:extLst>
              <a:ext uri="{FF2B5EF4-FFF2-40B4-BE49-F238E27FC236}">
                <a16:creationId xmlns:a16="http://schemas.microsoft.com/office/drawing/2014/main" id="{6A116D27-00DF-4517-935C-49913974FA9F}"/>
              </a:ext>
            </a:extLst>
          </p:cNvPr>
          <p:cNvSpPr/>
          <p:nvPr/>
        </p:nvSpPr>
        <p:spPr>
          <a:xfrm>
            <a:off x="5690628" y="4355427"/>
            <a:ext cx="1125223" cy="534720"/>
          </a:xfrm>
          <a:prstGeom prst="roundRect">
            <a:avLst/>
          </a:prstGeom>
        </p:spPr>
        <p:style>
          <a:lnRef idx="1">
            <a:schemeClr val="accent2"/>
          </a:lnRef>
          <a:fillRef idx="3">
            <a:schemeClr val="accent2"/>
          </a:fillRef>
          <a:effectRef idx="2">
            <a:schemeClr val="accent2"/>
          </a:effectRef>
          <a:fontRef idx="minor">
            <a:schemeClr val="lt1"/>
          </a:fontRef>
        </p:style>
        <p:txBody>
          <a:bodyPr rtlCol="1" anchor="ctr"/>
          <a:lstStyle/>
          <a:p>
            <a:pPr algn="ctr" rtl="1">
              <a:lnSpc>
                <a:spcPct val="150000"/>
              </a:lnSpc>
            </a:pPr>
            <a:r>
              <a:rPr lang="fa-IR" sz="2400" dirty="0">
                <a:ln w="0"/>
                <a:solidFill>
                  <a:schemeClr val="tx1"/>
                </a:solidFill>
                <a:effectLst>
                  <a:outerShdw blurRad="38100" dist="19050" dir="2700000" algn="tl" rotWithShape="0">
                    <a:schemeClr val="dk1">
                      <a:alpha val="40000"/>
                    </a:schemeClr>
                  </a:outerShdw>
                </a:effectLst>
                <a:cs typeface="B Titr" panose="00000700000000000000" pitchFamily="2" charset="-78"/>
              </a:rPr>
              <a:t>معیار</a:t>
            </a:r>
          </a:p>
        </p:txBody>
      </p:sp>
      <p:sp>
        <p:nvSpPr>
          <p:cNvPr id="19" name="Rectangle: Rounded Corners 18">
            <a:extLst>
              <a:ext uri="{FF2B5EF4-FFF2-40B4-BE49-F238E27FC236}">
                <a16:creationId xmlns:a16="http://schemas.microsoft.com/office/drawing/2014/main" id="{FC925BD1-C2E4-48C2-9C19-F9BAF2C74AF9}"/>
              </a:ext>
            </a:extLst>
          </p:cNvPr>
          <p:cNvSpPr/>
          <p:nvPr/>
        </p:nvSpPr>
        <p:spPr>
          <a:xfrm>
            <a:off x="3201002" y="4355427"/>
            <a:ext cx="1125223" cy="534720"/>
          </a:xfrm>
          <a:prstGeom prst="roundRect">
            <a:avLst/>
          </a:prstGeom>
        </p:spPr>
        <p:style>
          <a:lnRef idx="1">
            <a:schemeClr val="accent5"/>
          </a:lnRef>
          <a:fillRef idx="3">
            <a:schemeClr val="accent5"/>
          </a:fillRef>
          <a:effectRef idx="2">
            <a:schemeClr val="accent5"/>
          </a:effectRef>
          <a:fontRef idx="minor">
            <a:schemeClr val="lt1"/>
          </a:fontRef>
        </p:style>
        <p:txBody>
          <a:bodyPr rtlCol="1" anchor="ctr"/>
          <a:lstStyle/>
          <a:p>
            <a:pPr algn="ctr" rtl="1">
              <a:lnSpc>
                <a:spcPct val="150000"/>
              </a:lnSpc>
            </a:pPr>
            <a:r>
              <a:rPr lang="fa-IR" sz="2400" dirty="0">
                <a:ln w="0"/>
                <a:solidFill>
                  <a:schemeClr val="tx1"/>
                </a:solidFill>
                <a:effectLst>
                  <a:outerShdw blurRad="38100" dist="19050" dir="2700000" algn="tl" rotWithShape="0">
                    <a:schemeClr val="dk1">
                      <a:alpha val="40000"/>
                    </a:schemeClr>
                  </a:outerShdw>
                </a:effectLst>
                <a:cs typeface="B Titr" panose="00000700000000000000" pitchFamily="2" charset="-78"/>
              </a:rPr>
              <a:t>شاخص</a:t>
            </a:r>
          </a:p>
        </p:txBody>
      </p:sp>
      <p:sp>
        <p:nvSpPr>
          <p:cNvPr id="20" name="Rectangle: Rounded Corners 19">
            <a:extLst>
              <a:ext uri="{FF2B5EF4-FFF2-40B4-BE49-F238E27FC236}">
                <a16:creationId xmlns:a16="http://schemas.microsoft.com/office/drawing/2014/main" id="{FBB36875-E723-4601-AD61-A3BB65DC0F3B}"/>
              </a:ext>
            </a:extLst>
          </p:cNvPr>
          <p:cNvSpPr/>
          <p:nvPr/>
        </p:nvSpPr>
        <p:spPr>
          <a:xfrm>
            <a:off x="734936" y="4355430"/>
            <a:ext cx="1125223" cy="534720"/>
          </a:xfrm>
          <a:prstGeom prst="roundRect">
            <a:avLst/>
          </a:prstGeom>
        </p:spPr>
        <p:style>
          <a:lnRef idx="1">
            <a:schemeClr val="accent4"/>
          </a:lnRef>
          <a:fillRef idx="3">
            <a:schemeClr val="accent4"/>
          </a:fillRef>
          <a:effectRef idx="2">
            <a:schemeClr val="accent4"/>
          </a:effectRef>
          <a:fontRef idx="minor">
            <a:schemeClr val="lt1"/>
          </a:fontRef>
        </p:style>
        <p:txBody>
          <a:bodyPr rtlCol="1" anchor="ctr"/>
          <a:lstStyle/>
          <a:p>
            <a:pPr algn="ctr" rtl="1">
              <a:lnSpc>
                <a:spcPct val="150000"/>
              </a:lnSpc>
            </a:pPr>
            <a:r>
              <a:rPr lang="fa-IR" sz="2400" dirty="0" err="1">
                <a:ln w="0"/>
                <a:solidFill>
                  <a:schemeClr val="tx1"/>
                </a:solidFill>
                <a:effectLst>
                  <a:outerShdw blurRad="38100" dist="19050" dir="2700000" algn="tl" rotWithShape="0">
                    <a:schemeClr val="dk1">
                      <a:alpha val="40000"/>
                    </a:schemeClr>
                  </a:outerShdw>
                </a:effectLst>
                <a:cs typeface="B Titr" panose="00000700000000000000" pitchFamily="2" charset="-78"/>
              </a:rPr>
              <a:t>سنجه</a:t>
            </a:r>
            <a:endParaRPr lang="fa-IR" sz="2400" dirty="0">
              <a:ln w="0"/>
              <a:solidFill>
                <a:schemeClr val="tx1"/>
              </a:solidFill>
              <a:effectLst>
                <a:outerShdw blurRad="38100" dist="19050" dir="2700000" algn="tl" rotWithShape="0">
                  <a:schemeClr val="dk1">
                    <a:alpha val="40000"/>
                  </a:schemeClr>
                </a:outerShdw>
              </a:effectLst>
              <a:cs typeface="B Titr" panose="00000700000000000000" pitchFamily="2" charset="-78"/>
            </a:endParaRPr>
          </a:p>
        </p:txBody>
      </p:sp>
      <p:pic>
        <p:nvPicPr>
          <p:cNvPr id="22" name="Picture 4" descr="دولت قوی">
            <a:extLst>
              <a:ext uri="{FF2B5EF4-FFF2-40B4-BE49-F238E27FC236}">
                <a16:creationId xmlns:a16="http://schemas.microsoft.com/office/drawing/2014/main" id="{D62B0D51-555C-4F7A-815A-F6D595612EFA}"/>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614992" y="83129"/>
            <a:ext cx="2377030" cy="16965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2" name="Oval 11">
            <a:extLst>
              <a:ext uri="{FF2B5EF4-FFF2-40B4-BE49-F238E27FC236}">
                <a16:creationId xmlns:a16="http://schemas.microsoft.com/office/drawing/2014/main" id="{EA2D7784-B805-4AC9-853E-D310C92D1749}"/>
              </a:ext>
            </a:extLst>
          </p:cNvPr>
          <p:cNvSpPr/>
          <p:nvPr/>
        </p:nvSpPr>
        <p:spPr>
          <a:xfrm>
            <a:off x="8916141" y="2430379"/>
            <a:ext cx="1960405" cy="1925051"/>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1" anchor="ctr"/>
          <a:lstStyle/>
          <a:p>
            <a:pPr algn="ctr"/>
            <a:r>
              <a:rPr lang="fa-IR" sz="4800" b="1" dirty="0">
                <a:cs typeface="B Badr" panose="00000400000000000000" pitchFamily="2" charset="-78"/>
              </a:rPr>
              <a:t>3</a:t>
            </a:r>
          </a:p>
        </p:txBody>
      </p:sp>
    </p:spTree>
    <p:extLst>
      <p:ext uri="{BB962C8B-B14F-4D97-AF65-F5344CB8AC3E}">
        <p14:creationId xmlns:p14="http://schemas.microsoft.com/office/powerpoint/2010/main" val="13653733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1+#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1+#ppt_w/2"/>
                                          </p:val>
                                        </p:tav>
                                        <p:tav tm="100000">
                                          <p:val>
                                            <p:strVal val="#ppt_x"/>
                                          </p:val>
                                        </p:tav>
                                      </p:tavLst>
                                    </p:anim>
                                    <p:anim calcmode="lin" valueType="num">
                                      <p:cBhvr additive="base">
                                        <p:cTn id="28" dur="500" fill="hold"/>
                                        <p:tgtEl>
                                          <p:spTgt spid="19"/>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1+#ppt_w/2"/>
                                          </p:val>
                                        </p:tav>
                                        <p:tav tm="100000">
                                          <p:val>
                                            <p:strVal val="#ppt_x"/>
                                          </p:val>
                                        </p:tav>
                                      </p:tavLst>
                                    </p:anim>
                                    <p:anim calcmode="lin" valueType="num">
                                      <p:cBhvr additive="base">
                                        <p:cTn id="38" dur="500" fill="hold"/>
                                        <p:tgtEl>
                                          <p:spTgt spid="20"/>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4" grpId="0" animBg="1"/>
      <p:bldP spid="17" grpId="0" animBg="1"/>
      <p:bldP spid="19" grpId="0" animBg="1"/>
      <p:bldP spid="20" grpId="0" animBg="1"/>
      <p:bldP spid="12"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48887" y="590204"/>
                <a:ext cx="11062855" cy="5761327"/>
              </a:xfrm>
            </p:spPr>
            <p:txBody>
              <a:bodyPr>
                <a:normAutofit fontScale="77500" lnSpcReduction="20000"/>
              </a:bodyPr>
              <a:lstStyle/>
              <a:p>
                <a:pPr marL="0" indent="0" algn="r" rtl="1">
                  <a:lnSpc>
                    <a:spcPct val="107000"/>
                  </a:lnSpc>
                  <a:spcBef>
                    <a:spcPts val="0"/>
                  </a:spcBef>
                  <a:buNone/>
                </a:pPr>
                <a:r>
                  <a:rPr lang="fa-IR" dirty="0">
                    <a:solidFill>
                      <a:srgbClr val="C00000"/>
                    </a:solidFill>
                    <a:cs typeface="B Titr" panose="00000700000000000000" pitchFamily="2" charset="-78"/>
                  </a:rPr>
                  <a:t>راهکارهای پیشنهادی ارتقاء امتیاز حوزه محور عدالت، معیار  شفافیت:</a:t>
                </a:r>
              </a:p>
              <a:p>
                <a:pPr marL="0" indent="0" algn="r" rtl="1">
                  <a:buNone/>
                </a:pPr>
                <a:r>
                  <a:rPr lang="fa-IR" dirty="0">
                    <a:solidFill>
                      <a:srgbClr val="C00000"/>
                    </a:solidFill>
                    <a:latin typeface="B TitI"/>
                    <a:cs typeface="B Titr" panose="00000700000000000000" pitchFamily="2" charset="-78"/>
                  </a:rPr>
                  <a:t>واحدهای متولی:</a:t>
                </a:r>
                <a:r>
                  <a:rPr lang="ar-SA" dirty="0">
                    <a:solidFill>
                      <a:srgbClr val="C00000"/>
                    </a:solidFill>
                    <a:latin typeface="B TitI"/>
                    <a:cs typeface="B Titr" panose="00000700000000000000" pitchFamily="2" charset="-78"/>
                  </a:rPr>
                  <a:t>(</a:t>
                </a:r>
                <a:r>
                  <a:rPr lang="fa-IR" dirty="0">
                    <a:solidFill>
                      <a:srgbClr val="C00000"/>
                    </a:solidFill>
                    <a:latin typeface="B TitI"/>
                    <a:cs typeface="B Titr" panose="00000700000000000000" pitchFamily="2" charset="-78"/>
                  </a:rPr>
                  <a:t>دیوان محاسبات کشور</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marL="0" indent="0" algn="r" rtl="1">
                  <a:buNone/>
                </a:pPr>
                <a:r>
                  <a:rPr lang="fa-IR" dirty="0">
                    <a:solidFill>
                      <a:srgbClr val="C00000"/>
                    </a:solidFill>
                    <a:latin typeface="B TitI"/>
                    <a:cs typeface="B Titr" panose="00000700000000000000" pitchFamily="2" charset="-78"/>
                  </a:rPr>
                  <a:t>نهاد ارزیاب:  امور </a:t>
                </a:r>
                <a:r>
                  <a:rPr lang="fa-IR" dirty="0" smtClean="0">
                    <a:solidFill>
                      <a:srgbClr val="C00000"/>
                    </a:solidFill>
                    <a:latin typeface="B TitI"/>
                    <a:cs typeface="B Titr" panose="00000700000000000000" pitchFamily="2" charset="-78"/>
                  </a:rPr>
                  <a:t>مالی</a:t>
                </a:r>
              </a:p>
              <a:p>
                <a:pPr marL="0" indent="0" algn="r" rtl="1">
                  <a:buNone/>
                </a:pPr>
                <a:endParaRPr lang="fa-IR" dirty="0">
                  <a:solidFill>
                    <a:srgbClr val="C00000"/>
                  </a:solidFill>
                  <a:latin typeface="B TitI"/>
                  <a:cs typeface="B Titr" panose="00000700000000000000" pitchFamily="2" charset="-78"/>
                </a:endParaRPr>
              </a:p>
              <a:p>
                <a:pPr marL="0" indent="0" algn="r" rtl="1">
                  <a:lnSpc>
                    <a:spcPct val="107000"/>
                  </a:lnSpc>
                  <a:spcBef>
                    <a:spcPts val="0"/>
                  </a:spcBef>
                  <a:buNone/>
                </a:pPr>
                <a:r>
                  <a:rPr lang="fa-IR" sz="2300" b="1" dirty="0" smtClean="0">
                    <a:cs typeface="B Titr" panose="00000700000000000000" pitchFamily="2" charset="-78"/>
                  </a:rPr>
                  <a:t>شاخص5 </a:t>
                </a:r>
                <a:r>
                  <a:rPr lang="fa-IR" sz="2300" b="1" dirty="0">
                    <a:cs typeface="B Titr" panose="00000700000000000000" pitchFamily="2" charset="-78"/>
                  </a:rPr>
                  <a:t>: ایجاد انضباط مالی در پرداخت حقوق و مزایای </a:t>
                </a:r>
                <a:r>
                  <a:rPr lang="fa-IR" sz="2300" b="1" dirty="0" smtClean="0">
                    <a:cs typeface="B Titr" panose="00000700000000000000" pitchFamily="2" charset="-78"/>
                  </a:rPr>
                  <a:t>کارکنان</a:t>
                </a:r>
              </a:p>
              <a:p>
                <a:pPr marL="0" indent="0" algn="r" rtl="1">
                  <a:lnSpc>
                    <a:spcPct val="107000"/>
                  </a:lnSpc>
                  <a:spcBef>
                    <a:spcPts val="0"/>
                  </a:spcBef>
                  <a:buNone/>
                </a:pPr>
                <a:r>
                  <a:rPr lang="fa-IR" sz="2300" b="1" dirty="0">
                    <a:cs typeface="B Titr" panose="00000700000000000000" pitchFamily="2" charset="-78"/>
                  </a:rPr>
                  <a:t>سنجه 1: بارگذاری به موقع و کامل اطلاعات حقوق و مزایای کارکنان در سامانه ثبت حقوق و مزایای </a:t>
                </a:r>
                <a:r>
                  <a:rPr lang="fa-IR" sz="2300" b="1" dirty="0" smtClean="0">
                    <a:cs typeface="B Titr" panose="00000700000000000000" pitchFamily="2" charset="-78"/>
                  </a:rPr>
                  <a:t>کارکنان</a:t>
                </a:r>
              </a:p>
              <a:p>
                <a:pPr algn="r" rtl="1"/>
                <a:r>
                  <a:rPr lang="fa-IR" sz="2300" dirty="0">
                    <a:cs typeface="B Titr" panose="00000700000000000000" pitchFamily="2" charset="-78"/>
                  </a:rPr>
                  <a:t>نحوه ارزیابی و فرمول سنجش: ثبت و دقت اطلاعات پرداخت حقوق و مزایای مدیران و کارکنان در سامانه ثبت حقوق و مزایا</a:t>
                </a:r>
                <a:endParaRPr lang="en-US" sz="2300" dirty="0">
                  <a:effectLst/>
                  <a:cs typeface="B Titr" panose="00000700000000000000" pitchFamily="2" charset="-78"/>
                </a:endParaRPr>
              </a:p>
              <a:p>
                <a:pPr algn="r" rtl="1"/>
                <a14:m>
                  <m:oMath xmlns:m="http://schemas.openxmlformats.org/officeDocument/2006/math">
                    <m:f>
                      <m:fPr>
                        <m:ctrlPr>
                          <a:rPr lang="en-US" sz="2300" i="1">
                            <a:latin typeface="Cambria Math" panose="02040503050406030204" pitchFamily="18" charset="0"/>
                          </a:rPr>
                        </m:ctrlPr>
                      </m:fPr>
                      <m:num>
                        <m:r>
                          <a:rPr lang="fa-IR" sz="2300">
                            <a:latin typeface="Cambria Math" panose="02040503050406030204" pitchFamily="18" charset="0"/>
                          </a:rPr>
                          <m:t>شده</m:t>
                        </m:r>
                        <m:r>
                          <a:rPr lang="fa-IR" sz="2300" i="1">
                            <a:latin typeface="Cambria Math" panose="02040503050406030204" pitchFamily="18" charset="0"/>
                          </a:rPr>
                          <m:t> </m:t>
                        </m:r>
                        <m:r>
                          <a:rPr lang="fa-IR" sz="2300">
                            <a:latin typeface="Cambria Math" panose="02040503050406030204" pitchFamily="18" charset="0"/>
                          </a:rPr>
                          <m:t>بارگذاری</m:t>
                        </m:r>
                        <m:r>
                          <a:rPr lang="fa-IR" sz="2300" i="1">
                            <a:latin typeface="Cambria Math" panose="02040503050406030204" pitchFamily="18" charset="0"/>
                          </a:rPr>
                          <m:t> </m:t>
                        </m:r>
                        <m:r>
                          <a:rPr lang="fa-IR" sz="2300">
                            <a:latin typeface="Cambria Math" panose="02040503050406030204" pitchFamily="18" charset="0"/>
                          </a:rPr>
                          <m:t>لیست</m:t>
                        </m:r>
                        <m:r>
                          <a:rPr lang="fa-IR" sz="2300" i="1">
                            <a:latin typeface="Cambria Math" panose="02040503050406030204" pitchFamily="18" charset="0"/>
                          </a:rPr>
                          <m:t> </m:t>
                        </m:r>
                        <m:r>
                          <a:rPr lang="fa-IR" sz="2300">
                            <a:latin typeface="Cambria Math" panose="02040503050406030204" pitchFamily="18" charset="0"/>
                          </a:rPr>
                          <m:t>تعداد</m:t>
                        </m:r>
                      </m:num>
                      <m:den>
                        <m:r>
                          <a:rPr lang="en-US" sz="2300" i="1">
                            <a:latin typeface="Cambria Math" panose="02040503050406030204" pitchFamily="18" charset="0"/>
                          </a:rPr>
                          <m:t>12</m:t>
                        </m:r>
                      </m:den>
                    </m:f>
                    <m:r>
                      <a:rPr lang="en-US" sz="2300" i="1">
                        <a:latin typeface="Cambria Math" panose="02040503050406030204" pitchFamily="18" charset="0"/>
                      </a:rPr>
                      <m:t>×</m:t>
                    </m:r>
                    <m:r>
                      <a:rPr lang="en-US" sz="2300" i="1">
                        <a:latin typeface="Cambria Math" panose="02040503050406030204" pitchFamily="18" charset="0"/>
                      </a:rPr>
                      <m:t>100</m:t>
                    </m:r>
                    <m:r>
                      <a:rPr lang="en-US" sz="2300" i="1">
                        <a:latin typeface="Cambria Math" panose="02040503050406030204" pitchFamily="18" charset="0"/>
                      </a:rPr>
                      <m:t>−</m:t>
                    </m:r>
                    <m:r>
                      <a:rPr lang="fa-IR" sz="2300">
                        <a:latin typeface="Cambria Math" panose="02040503050406030204" pitchFamily="18" charset="0"/>
                      </a:rPr>
                      <m:t>مجدد</m:t>
                    </m:r>
                    <m:r>
                      <a:rPr lang="fa-IR" sz="2300">
                        <a:latin typeface="Cambria Math" panose="02040503050406030204" pitchFamily="18" charset="0"/>
                      </a:rPr>
                      <m:t> </m:t>
                    </m:r>
                    <m:r>
                      <a:rPr lang="fa-IR" sz="2300">
                        <a:latin typeface="Cambria Math" panose="02040503050406030204" pitchFamily="18" charset="0"/>
                      </a:rPr>
                      <m:t>بارگذاری</m:t>
                    </m:r>
                    <m:r>
                      <a:rPr lang="fa-IR" sz="2300">
                        <a:latin typeface="Cambria Math" panose="02040503050406030204" pitchFamily="18" charset="0"/>
                      </a:rPr>
                      <m:t> </m:t>
                    </m:r>
                    <m:r>
                      <a:rPr lang="fa-IR" sz="2300">
                        <a:latin typeface="Cambria Math" panose="02040503050406030204" pitchFamily="18" charset="0"/>
                      </a:rPr>
                      <m:t>تعداد</m:t>
                    </m:r>
                    <m:r>
                      <a:rPr lang="fa-IR" sz="2300">
                        <a:latin typeface="Cambria Math" panose="02040503050406030204" pitchFamily="18" charset="0"/>
                      </a:rPr>
                      <m:t> </m:t>
                    </m:r>
                    <m:d>
                      <m:dPr>
                        <m:ctrlPr>
                          <a:rPr lang="en-US" sz="2300" i="1">
                            <a:latin typeface="Cambria Math" panose="02040503050406030204" pitchFamily="18" charset="0"/>
                          </a:rPr>
                        </m:ctrlPr>
                      </m:dPr>
                      <m:e>
                        <m:r>
                          <a:rPr lang="en-US" sz="2300">
                            <a:latin typeface="Cambria Math" panose="02040503050406030204" pitchFamily="18" charset="0"/>
                          </a:rPr>
                          <m:t>5</m:t>
                        </m:r>
                        <m:r>
                          <a:rPr lang="en-US" sz="2300">
                            <a:latin typeface="Cambria Math" panose="02040503050406030204" pitchFamily="18" charset="0"/>
                          </a:rPr>
                          <m:t>% </m:t>
                        </m:r>
                        <m:r>
                          <a:rPr lang="fa-IR" sz="2300">
                            <a:latin typeface="Cambria Math" panose="02040503050406030204" pitchFamily="18" charset="0"/>
                          </a:rPr>
                          <m:t>درخواست</m:t>
                        </m:r>
                        <m:r>
                          <a:rPr lang="fa-IR" sz="2300">
                            <a:latin typeface="Cambria Math" panose="02040503050406030204" pitchFamily="18" charset="0"/>
                          </a:rPr>
                          <m:t> </m:t>
                        </m:r>
                        <m:r>
                          <a:rPr lang="fa-IR" sz="2300">
                            <a:latin typeface="Cambria Math" panose="02040503050406030204" pitchFamily="18" charset="0"/>
                          </a:rPr>
                          <m:t>هر</m:t>
                        </m:r>
                      </m:e>
                    </m:d>
                  </m:oMath>
                </a14:m>
                <a:endParaRPr lang="en-US" sz="2300" dirty="0">
                  <a:effectLst/>
                  <a:cs typeface="B Titr" panose="00000700000000000000" pitchFamily="2" charset="-78"/>
                </a:endParaRPr>
              </a:p>
              <a:p>
                <a:pPr marL="0" indent="0" algn="r" rtl="1">
                  <a:lnSpc>
                    <a:spcPct val="107000"/>
                  </a:lnSpc>
                  <a:spcBef>
                    <a:spcPts val="0"/>
                  </a:spcBef>
                  <a:buNone/>
                </a:pPr>
                <a:endParaRPr lang="en-US" altLang="en-US" sz="2300" dirty="0">
                  <a:latin typeface="Arial" panose="020B0604020202020204" pitchFamily="34" charset="0"/>
                  <a:cs typeface="B Titr" panose="00000700000000000000" pitchFamily="2" charset="-78"/>
                </a:endParaRPr>
              </a:p>
              <a:p>
                <a:pPr marL="0" marR="0" indent="0" algn="just" rtl="1">
                  <a:lnSpc>
                    <a:spcPct val="107000"/>
                  </a:lnSpc>
                  <a:spcBef>
                    <a:spcPts val="0"/>
                  </a:spcBef>
                  <a:spcAft>
                    <a:spcPts val="800"/>
                  </a:spcAft>
                  <a:buNone/>
                  <a:tabLst>
                    <a:tab pos="614680" algn="ctr"/>
                  </a:tabLst>
                </a:pPr>
                <a:r>
                  <a:rPr lang="fa-IR" sz="2300" b="1" dirty="0">
                    <a:cs typeface="B Titr" panose="00000700000000000000" pitchFamily="2" charset="-78"/>
                  </a:rPr>
                  <a:t>سنجه 2 : تحقق تکلیف مقرر در خصوص سامانه پرداخت موضوع بند (الف) تبصره (20) قانون بودجه سال </a:t>
                </a:r>
                <a:r>
                  <a:rPr lang="fa-IR" sz="2300" b="1" dirty="0" smtClean="0">
                    <a:cs typeface="B Titr" panose="00000700000000000000" pitchFamily="2" charset="-78"/>
                  </a:rPr>
                  <a:t>1401</a:t>
                </a:r>
              </a:p>
              <a:p>
                <a:pPr algn="r" rtl="1"/>
                <a:r>
                  <a:rPr lang="fa-IR" sz="2300" dirty="0">
                    <a:cs typeface="B Titr" panose="00000700000000000000" pitchFamily="2" charset="-78"/>
                  </a:rPr>
                  <a:t>نحوه ارزیابی و فرمول سنجش:  میزان اهتمام دستگاه اجرایی در رفع مغایرت­های احصا شده در سامانه مدیریت اطلاعات پرداخت کارکنان نظام اداری </a:t>
                </a:r>
                <a:endParaRPr lang="en-US" sz="2300" dirty="0">
                  <a:cs typeface="B Titr" panose="00000700000000000000" pitchFamily="2" charset="-78"/>
                </a:endParaRPr>
              </a:p>
              <a:p>
                <a:pPr algn="r" rtl="1"/>
                <a:r>
                  <a:rPr lang="fa-IR" sz="2300" dirty="0">
                    <a:cs typeface="B Titr" panose="00000700000000000000" pitchFamily="2" charset="-78"/>
                  </a:rPr>
                  <a:t> </a:t>
                </a:r>
                <a:endParaRPr lang="en-US" sz="2300" dirty="0">
                  <a:cs typeface="B Titr" panose="00000700000000000000" pitchFamily="2" charset="-78"/>
                </a:endParaRPr>
              </a:p>
              <a:p>
                <a:pPr algn="r" rtl="1"/>
                <a14:m>
                  <m:oMath xmlns:m="http://schemas.openxmlformats.org/officeDocument/2006/math">
                    <m:r>
                      <a:rPr lang="fa-IR" sz="2300">
                        <a:latin typeface="Cambria Math" panose="02040503050406030204" pitchFamily="18" charset="0"/>
                      </a:rPr>
                      <m:t>ماه</m:t>
                    </m:r>
                    <m:r>
                      <a:rPr lang="fa-IR" sz="2300">
                        <a:latin typeface="Cambria Math" panose="02040503050406030204" pitchFamily="18" charset="0"/>
                      </a:rPr>
                      <m:t> </m:t>
                    </m:r>
                    <m:r>
                      <a:rPr lang="fa-IR" sz="2300">
                        <a:latin typeface="Cambria Math" panose="02040503050406030204" pitchFamily="18" charset="0"/>
                      </a:rPr>
                      <m:t>هر</m:t>
                    </m:r>
                    <m:r>
                      <a:rPr lang="fa-IR" sz="2300">
                        <a:latin typeface="Cambria Math" panose="02040503050406030204" pitchFamily="18" charset="0"/>
                      </a:rPr>
                      <m:t> </m:t>
                    </m:r>
                    <m:r>
                      <a:rPr lang="fa-IR" sz="2300">
                        <a:latin typeface="Cambria Math" panose="02040503050406030204" pitchFamily="18" charset="0"/>
                      </a:rPr>
                      <m:t>درصد</m:t>
                    </m:r>
                    <m:r>
                      <a:rPr lang="en-US" sz="2300">
                        <a:latin typeface="Cambria Math" panose="02040503050406030204" pitchFamily="18" charset="0"/>
                      </a:rPr>
                      <m:t>=</m:t>
                    </m:r>
                    <m:f>
                      <m:fPr>
                        <m:ctrlPr>
                          <a:rPr lang="en-US" sz="2300" i="1">
                            <a:latin typeface="Cambria Math" panose="02040503050406030204" pitchFamily="18" charset="0"/>
                          </a:rPr>
                        </m:ctrlPr>
                      </m:fPr>
                      <m:num>
                        <m:d>
                          <m:dPr>
                            <m:ctrlPr>
                              <a:rPr lang="en-US" sz="2300" i="1">
                                <a:latin typeface="Cambria Math" panose="02040503050406030204" pitchFamily="18" charset="0"/>
                              </a:rPr>
                            </m:ctrlPr>
                          </m:dPr>
                          <m:e>
                            <m:r>
                              <a:rPr lang="fa-IR" sz="2300">
                                <a:latin typeface="Cambria Math" panose="02040503050406030204" pitchFamily="18" charset="0"/>
                              </a:rPr>
                              <m:t>پاکنا</m:t>
                            </m:r>
                            <m:r>
                              <a:rPr lang="fa-IR" sz="2300" i="1">
                                <a:latin typeface="Cambria Math" panose="02040503050406030204" pitchFamily="18" charset="0"/>
                              </a:rPr>
                              <m:t> </m:t>
                            </m:r>
                            <m:r>
                              <a:rPr lang="fa-IR" sz="2300">
                                <a:latin typeface="Cambria Math" panose="02040503050406030204" pitchFamily="18" charset="0"/>
                              </a:rPr>
                              <m:t>م</m:t>
                            </m:r>
                            <m:r>
                              <a:rPr lang="ar-SA" sz="2300">
                                <a:latin typeface="Cambria Math" panose="02040503050406030204" pitchFamily="18" charset="0"/>
                              </a:rPr>
                              <m:t>انند</m:t>
                            </m:r>
                          </m:e>
                        </m:d>
                        <m:r>
                          <a:rPr lang="fa-IR" sz="2300">
                            <a:latin typeface="Cambria Math" panose="02040503050406030204" pitchFamily="18" charset="0"/>
                          </a:rPr>
                          <m:t>پرداخت</m:t>
                        </m:r>
                        <m:r>
                          <a:rPr lang="fa-IR" sz="2300" i="1">
                            <a:latin typeface="Cambria Math" panose="02040503050406030204" pitchFamily="18" charset="0"/>
                          </a:rPr>
                          <m:t> </m:t>
                        </m:r>
                        <m:r>
                          <a:rPr lang="fa-IR" sz="2300">
                            <a:latin typeface="Cambria Math" panose="02040503050406030204" pitchFamily="18" charset="0"/>
                          </a:rPr>
                          <m:t>اطلاعات</m:t>
                        </m:r>
                        <m:r>
                          <a:rPr lang="fa-IR" sz="2300" i="1">
                            <a:latin typeface="Cambria Math" panose="02040503050406030204" pitchFamily="18" charset="0"/>
                          </a:rPr>
                          <m:t> </m:t>
                        </m:r>
                        <m:r>
                          <a:rPr lang="fa-IR" sz="2300">
                            <a:latin typeface="Cambria Math" panose="02040503050406030204" pitchFamily="18" charset="0"/>
                          </a:rPr>
                          <m:t>مدیریت</m:t>
                        </m:r>
                        <m:r>
                          <a:rPr lang="fa-IR" sz="2300" i="1">
                            <a:latin typeface="Cambria Math" panose="02040503050406030204" pitchFamily="18" charset="0"/>
                          </a:rPr>
                          <m:t> </m:t>
                        </m:r>
                        <m:r>
                          <a:rPr lang="fa-IR" sz="2300">
                            <a:latin typeface="Cambria Math" panose="02040503050406030204" pitchFamily="18" charset="0"/>
                          </a:rPr>
                          <m:t>سامانه</m:t>
                        </m:r>
                        <m:r>
                          <a:rPr lang="fa-IR" sz="2300" i="1">
                            <a:latin typeface="Cambria Math" panose="02040503050406030204" pitchFamily="18" charset="0"/>
                          </a:rPr>
                          <m:t> </m:t>
                        </m:r>
                        <m:r>
                          <a:rPr lang="fa-IR" sz="2300">
                            <a:latin typeface="Cambria Math" panose="02040503050406030204" pitchFamily="18" charset="0"/>
                          </a:rPr>
                          <m:t>گزارش</m:t>
                        </m:r>
                        <m:r>
                          <a:rPr lang="fa-IR" sz="2300" i="1">
                            <a:latin typeface="Cambria Math" panose="02040503050406030204" pitchFamily="18" charset="0"/>
                          </a:rPr>
                          <m:t> </m:t>
                        </m:r>
                        <m:r>
                          <a:rPr lang="fa-IR" sz="2300">
                            <a:latin typeface="Cambria Math" panose="02040503050406030204" pitchFamily="18" charset="0"/>
                          </a:rPr>
                          <m:t>اساس</m:t>
                        </m:r>
                        <m:r>
                          <a:rPr lang="fa-IR" sz="2300" i="1">
                            <a:latin typeface="Cambria Math" panose="02040503050406030204" pitchFamily="18" charset="0"/>
                          </a:rPr>
                          <m:t> </m:t>
                        </m:r>
                        <m:r>
                          <a:rPr lang="fa-IR" sz="2300">
                            <a:latin typeface="Cambria Math" panose="02040503050406030204" pitchFamily="18" charset="0"/>
                          </a:rPr>
                          <m:t>بر</m:t>
                        </m:r>
                        <m:r>
                          <a:rPr lang="fa-IR" sz="2300">
                            <a:latin typeface="Cambria Math" panose="02040503050406030204" pitchFamily="18" charset="0"/>
                          </a:rPr>
                          <m:t> </m:t>
                        </m:r>
                        <m:r>
                          <a:rPr lang="fa-IR" sz="2300">
                            <a:latin typeface="Cambria Math" panose="02040503050406030204" pitchFamily="18" charset="0"/>
                          </a:rPr>
                          <m:t>ها</m:t>
                        </m:r>
                        <m:r>
                          <a:rPr lang="fa-IR" sz="2300">
                            <a:latin typeface="Cambria Math" panose="02040503050406030204" pitchFamily="18" charset="0"/>
                          </a:rPr>
                          <m:t> </m:t>
                        </m:r>
                        <m:r>
                          <a:rPr lang="fa-IR" sz="2300">
                            <a:latin typeface="Cambria Math" panose="02040503050406030204" pitchFamily="18" charset="0"/>
                          </a:rPr>
                          <m:t>سامانه</m:t>
                        </m:r>
                        <m:r>
                          <a:rPr lang="fa-IR" sz="2300">
                            <a:latin typeface="Cambria Math" panose="02040503050406030204" pitchFamily="18" charset="0"/>
                          </a:rPr>
                          <m:t> </m:t>
                        </m:r>
                        <m:r>
                          <a:rPr lang="fa-IR" sz="2300">
                            <a:latin typeface="Cambria Math" panose="02040503050406030204" pitchFamily="18" charset="0"/>
                          </a:rPr>
                          <m:t>سایر</m:t>
                        </m:r>
                        <m:r>
                          <a:rPr lang="fa-IR" sz="2300">
                            <a:latin typeface="Cambria Math" panose="02040503050406030204" pitchFamily="18" charset="0"/>
                          </a:rPr>
                          <m:t> </m:t>
                        </m:r>
                        <m:r>
                          <a:rPr lang="fa-IR" sz="2300">
                            <a:latin typeface="Cambria Math" panose="02040503050406030204" pitchFamily="18" charset="0"/>
                          </a:rPr>
                          <m:t>با</m:t>
                        </m:r>
                        <m:r>
                          <a:rPr lang="fa-IR" sz="2300" i="1">
                            <a:latin typeface="Cambria Math" panose="02040503050406030204" pitchFamily="18" charset="0"/>
                          </a:rPr>
                          <m:t> </m:t>
                        </m:r>
                        <m:r>
                          <a:rPr lang="fa-IR" sz="2300">
                            <a:latin typeface="Cambria Math" panose="02040503050406030204" pitchFamily="18" charset="0"/>
                          </a:rPr>
                          <m:t>پرداخت</m:t>
                        </m:r>
                        <m:r>
                          <a:rPr lang="fa-IR" sz="2300" i="1">
                            <a:latin typeface="Cambria Math" panose="02040503050406030204" pitchFamily="18" charset="0"/>
                          </a:rPr>
                          <m:t> </m:t>
                        </m:r>
                        <m:r>
                          <a:rPr lang="fa-IR" sz="2300">
                            <a:latin typeface="Cambria Math" panose="02040503050406030204" pitchFamily="18" charset="0"/>
                          </a:rPr>
                          <m:t>سامانه</m:t>
                        </m:r>
                        <m:r>
                          <a:rPr lang="fa-IR" sz="2300">
                            <a:latin typeface="Cambria Math" panose="02040503050406030204" pitchFamily="18" charset="0"/>
                          </a:rPr>
                          <m:t> </m:t>
                        </m:r>
                        <m:r>
                          <a:rPr lang="fa-IR" sz="2300">
                            <a:latin typeface="Cambria Math" panose="02040503050406030204" pitchFamily="18" charset="0"/>
                          </a:rPr>
                          <m:t>در</m:t>
                        </m:r>
                        <m:r>
                          <a:rPr lang="fa-IR" sz="2300">
                            <a:latin typeface="Cambria Math" panose="02040503050406030204" pitchFamily="18" charset="0"/>
                          </a:rPr>
                          <m:t> </m:t>
                        </m:r>
                        <m:r>
                          <a:rPr lang="fa-IR" sz="2300">
                            <a:latin typeface="Cambria Math" panose="02040503050406030204" pitchFamily="18" charset="0"/>
                          </a:rPr>
                          <m:t>مغایرت</m:t>
                        </m:r>
                        <m:r>
                          <a:rPr lang="en-US" sz="2300">
                            <a:latin typeface="Cambria Math" panose="02040503050406030204" pitchFamily="18" charset="0"/>
                          </a:rPr>
                          <m:t>  </m:t>
                        </m:r>
                        <m:r>
                          <a:rPr lang="fa-IR" sz="2300">
                            <a:latin typeface="Cambria Math" panose="02040503050406030204" pitchFamily="18" charset="0"/>
                          </a:rPr>
                          <m:t>بدون</m:t>
                        </m:r>
                        <m:r>
                          <a:rPr lang="fa-IR" sz="2300">
                            <a:latin typeface="Cambria Math" panose="02040503050406030204" pitchFamily="18" charset="0"/>
                          </a:rPr>
                          <m:t> </m:t>
                        </m:r>
                        <m:r>
                          <a:rPr lang="fa-IR" sz="2300">
                            <a:latin typeface="Cambria Math" panose="02040503050406030204" pitchFamily="18" charset="0"/>
                          </a:rPr>
                          <m:t>کارکنان</m:t>
                        </m:r>
                        <m:r>
                          <a:rPr lang="fa-IR" sz="2300">
                            <a:latin typeface="Cambria Math" panose="02040503050406030204" pitchFamily="18" charset="0"/>
                          </a:rPr>
                          <m:t> </m:t>
                        </m:r>
                        <m:r>
                          <a:rPr lang="fa-IR" sz="2300">
                            <a:latin typeface="Cambria Math" panose="02040503050406030204" pitchFamily="18" charset="0"/>
                          </a:rPr>
                          <m:t>تعداد</m:t>
                        </m:r>
                      </m:num>
                      <m:den>
                        <m:r>
                          <a:rPr lang="fa-IR" sz="2300">
                            <a:latin typeface="Cambria Math" panose="02040503050406030204" pitchFamily="18" charset="0"/>
                          </a:rPr>
                          <m:t>شده</m:t>
                        </m:r>
                        <m:r>
                          <a:rPr lang="fa-IR" sz="2300">
                            <a:latin typeface="Cambria Math" panose="02040503050406030204" pitchFamily="18" charset="0"/>
                          </a:rPr>
                          <m:t> </m:t>
                        </m:r>
                        <m:r>
                          <a:rPr lang="fa-IR" sz="2300">
                            <a:latin typeface="Cambria Math" panose="02040503050406030204" pitchFamily="18" charset="0"/>
                          </a:rPr>
                          <m:t>انجام</m:t>
                        </m:r>
                        <m:r>
                          <a:rPr lang="fa-IR" sz="2300">
                            <a:latin typeface="Cambria Math" panose="02040503050406030204" pitchFamily="18" charset="0"/>
                          </a:rPr>
                          <m:t> </m:t>
                        </m:r>
                        <m:r>
                          <a:rPr lang="fa-IR" sz="2300">
                            <a:latin typeface="Cambria Math" panose="02040503050406030204" pitchFamily="18" charset="0"/>
                          </a:rPr>
                          <m:t>پرداخت</m:t>
                        </m:r>
                        <m:r>
                          <a:rPr lang="fa-IR" sz="2300">
                            <a:latin typeface="Cambria Math" panose="02040503050406030204" pitchFamily="18" charset="0"/>
                          </a:rPr>
                          <m:t> </m:t>
                        </m:r>
                        <m:r>
                          <a:rPr lang="fa-IR" sz="2300">
                            <a:latin typeface="Cambria Math" panose="02040503050406030204" pitchFamily="18" charset="0"/>
                          </a:rPr>
                          <m:t>برایشان</m:t>
                        </m:r>
                        <m:r>
                          <a:rPr lang="fa-IR" sz="2300">
                            <a:latin typeface="Cambria Math" panose="02040503050406030204" pitchFamily="18" charset="0"/>
                          </a:rPr>
                          <m:t> </m:t>
                        </m:r>
                        <m:r>
                          <a:rPr lang="fa-IR" sz="2300">
                            <a:latin typeface="Cambria Math" panose="02040503050406030204" pitchFamily="18" charset="0"/>
                          </a:rPr>
                          <m:t>ماه</m:t>
                        </m:r>
                        <m:r>
                          <a:rPr lang="fa-IR" sz="2300">
                            <a:latin typeface="Cambria Math" panose="02040503050406030204" pitchFamily="18" charset="0"/>
                          </a:rPr>
                          <m:t> </m:t>
                        </m:r>
                        <m:r>
                          <a:rPr lang="fa-IR" sz="2300">
                            <a:latin typeface="Cambria Math" panose="02040503050406030204" pitchFamily="18" charset="0"/>
                          </a:rPr>
                          <m:t>آن</m:t>
                        </m:r>
                        <m:r>
                          <a:rPr lang="fa-IR" sz="2300">
                            <a:latin typeface="Cambria Math" panose="02040503050406030204" pitchFamily="18" charset="0"/>
                          </a:rPr>
                          <m:t> </m:t>
                        </m:r>
                        <m:r>
                          <a:rPr lang="fa-IR" sz="2300">
                            <a:latin typeface="Cambria Math" panose="02040503050406030204" pitchFamily="18" charset="0"/>
                          </a:rPr>
                          <m:t>در</m:t>
                        </m:r>
                        <m:r>
                          <a:rPr lang="fa-IR" sz="2300">
                            <a:latin typeface="Cambria Math" panose="02040503050406030204" pitchFamily="18" charset="0"/>
                          </a:rPr>
                          <m:t> </m:t>
                        </m:r>
                        <m:r>
                          <a:rPr lang="fa-IR" sz="2300">
                            <a:latin typeface="Cambria Math" panose="02040503050406030204" pitchFamily="18" charset="0"/>
                          </a:rPr>
                          <m:t>که</m:t>
                        </m:r>
                        <m:r>
                          <a:rPr lang="fa-IR" sz="2300">
                            <a:latin typeface="Cambria Math" panose="02040503050406030204" pitchFamily="18" charset="0"/>
                          </a:rPr>
                          <m:t> </m:t>
                        </m:r>
                        <m:r>
                          <a:rPr lang="fa-IR" sz="2300">
                            <a:latin typeface="Cambria Math" panose="02040503050406030204" pitchFamily="18" charset="0"/>
                          </a:rPr>
                          <m:t>کارکنانی</m:t>
                        </m:r>
                        <m:r>
                          <a:rPr lang="fa-IR" sz="2300">
                            <a:latin typeface="Cambria Math" panose="02040503050406030204" pitchFamily="18" charset="0"/>
                          </a:rPr>
                          <m:t> </m:t>
                        </m:r>
                        <m:r>
                          <a:rPr lang="fa-IR" sz="2300">
                            <a:latin typeface="Cambria Math" panose="02040503050406030204" pitchFamily="18" charset="0"/>
                          </a:rPr>
                          <m:t>تعداد</m:t>
                        </m:r>
                      </m:den>
                    </m:f>
                    <m:r>
                      <a:rPr lang="en-US" sz="2300" i="1">
                        <a:latin typeface="Cambria Math" panose="02040503050406030204" pitchFamily="18" charset="0"/>
                      </a:rPr>
                      <m:t> ×</m:t>
                    </m:r>
                    <m:r>
                      <a:rPr lang="en-US" sz="2300" i="1">
                        <a:latin typeface="Cambria Math" panose="02040503050406030204" pitchFamily="18" charset="0"/>
                      </a:rPr>
                      <m:t>100</m:t>
                    </m:r>
                  </m:oMath>
                </a14:m>
                <a:endParaRPr lang="en-US" sz="2300" dirty="0">
                  <a:cs typeface="B Titr" panose="00000700000000000000" pitchFamily="2" charset="-78"/>
                </a:endParaRPr>
              </a:p>
              <a:p>
                <a:pPr algn="r" rtl="1"/>
                <a14:m>
                  <m:oMath xmlns:m="http://schemas.openxmlformats.org/officeDocument/2006/math">
                    <m:r>
                      <a:rPr lang="fa-IR" sz="2300">
                        <a:latin typeface="Cambria Math" panose="02040503050406030204" pitchFamily="18" charset="0"/>
                      </a:rPr>
                      <m:t>امتیاز</m:t>
                    </m:r>
                    <m:r>
                      <a:rPr lang="fa-IR" sz="2300">
                        <a:latin typeface="Cambria Math" panose="02040503050406030204" pitchFamily="18" charset="0"/>
                      </a:rPr>
                      <m:t> </m:t>
                    </m:r>
                    <m:r>
                      <a:rPr lang="fa-IR" sz="2300">
                        <a:latin typeface="Cambria Math" panose="02040503050406030204" pitchFamily="18" charset="0"/>
                      </a:rPr>
                      <m:t>محاسبه</m:t>
                    </m:r>
                    <m:r>
                      <a:rPr lang="en-US" sz="2300" i="1">
                        <a:latin typeface="Cambria Math" panose="02040503050406030204" pitchFamily="18" charset="0"/>
                      </a:rPr>
                      <m:t>=</m:t>
                    </m:r>
                    <m:d>
                      <m:dPr>
                        <m:ctrlPr>
                          <a:rPr lang="en-US" sz="2300" i="1">
                            <a:latin typeface="Cambria Math" panose="02040503050406030204" pitchFamily="18" charset="0"/>
                          </a:rPr>
                        </m:ctrlPr>
                      </m:dPr>
                      <m:e>
                        <m:r>
                          <a:rPr lang="fa-IR" sz="2300">
                            <a:latin typeface="Cambria Math" panose="02040503050406030204" pitchFamily="18" charset="0"/>
                          </a:rPr>
                          <m:t>س</m:t>
                        </m:r>
                        <m:r>
                          <a:rPr lang="ar-SA" sz="2300">
                            <a:latin typeface="Cambria Math" panose="02040503050406030204" pitchFamily="18" charset="0"/>
                          </a:rPr>
                          <m:t>الانه</m:t>
                        </m:r>
                        <m:r>
                          <a:rPr lang="ar-SA" sz="2300">
                            <a:latin typeface="Cambria Math" panose="02040503050406030204" pitchFamily="18" charset="0"/>
                          </a:rPr>
                          <m:t> </m:t>
                        </m:r>
                        <m:r>
                          <a:rPr lang="ar-SA" sz="2300">
                            <a:latin typeface="Cambria Math" panose="02040503050406030204" pitchFamily="18" charset="0"/>
                          </a:rPr>
                          <m:t>عدد</m:t>
                        </m:r>
                      </m:e>
                    </m:d>
                    <m:r>
                      <a:rPr lang="en-US" sz="2300" i="1">
                        <a:latin typeface="Cambria Math" panose="02040503050406030204" pitchFamily="18" charset="0"/>
                      </a:rPr>
                      <m:t>×</m:t>
                    </m:r>
                    <m:r>
                      <a:rPr lang="en-US" sz="2300" i="1">
                        <a:latin typeface="Cambria Math" panose="02040503050406030204" pitchFamily="18" charset="0"/>
                      </a:rPr>
                      <m:t>0</m:t>
                    </m:r>
                    <m:r>
                      <a:rPr lang="en-US" sz="2300" i="1">
                        <a:latin typeface="Cambria Math" panose="02040503050406030204" pitchFamily="18" charset="0"/>
                      </a:rPr>
                      <m:t>.</m:t>
                    </m:r>
                    <m:r>
                      <a:rPr lang="en-US" sz="2300" i="1">
                        <a:latin typeface="Cambria Math" panose="02040503050406030204" pitchFamily="18" charset="0"/>
                      </a:rPr>
                      <m:t>5</m:t>
                    </m:r>
                  </m:oMath>
                </a14:m>
                <a:endParaRPr lang="en-US" sz="2300" dirty="0">
                  <a:cs typeface="B Titr" panose="00000700000000000000" pitchFamily="2" charset="-78"/>
                </a:endParaRPr>
              </a:p>
              <a:p>
                <a:pPr algn="r" rtl="1"/>
                <a:r>
                  <a:rPr lang="fa-IR" sz="2300" dirty="0">
                    <a:cs typeface="B Titr" panose="00000700000000000000" pitchFamily="2" charset="-78"/>
                  </a:rPr>
                  <a:t>در صورتی که دستگاه اجرایی ارزیابی شونده هیچ اطلاعاتی ثبت نکرده باشد، امتیاز بصورت پیش فرض </a:t>
                </a:r>
                <a:r>
                  <a:rPr lang="fa-IR" sz="2300" u="sng" dirty="0">
                    <a:cs typeface="B Titr" panose="00000700000000000000" pitchFamily="2" charset="-78"/>
                  </a:rPr>
                  <a:t>صفر</a:t>
                </a:r>
                <a:r>
                  <a:rPr lang="fa-IR" sz="2300" dirty="0">
                    <a:cs typeface="B Titr" panose="00000700000000000000" pitchFamily="2" charset="-78"/>
                  </a:rPr>
                  <a:t> منظور خواهد شد</a:t>
                </a:r>
                <a:endParaRPr lang="en-US" sz="2300" b="1" dirty="0" smtClean="0">
                  <a:cs typeface="B Titr" panose="00000700000000000000" pitchFamily="2" charset="-78"/>
                </a:endParaRPr>
              </a:p>
              <a:p>
                <a:pPr marL="0" marR="0" indent="0" algn="just" rtl="1">
                  <a:lnSpc>
                    <a:spcPct val="107000"/>
                  </a:lnSpc>
                  <a:spcBef>
                    <a:spcPts val="0"/>
                  </a:spcBef>
                  <a:spcAft>
                    <a:spcPts val="800"/>
                  </a:spcAft>
                  <a:buNone/>
                  <a:tabLst>
                    <a:tab pos="614680" algn="ctr"/>
                  </a:tabLst>
                </a:pPr>
                <a:endParaRPr lang="en-US" altLang="en-US" sz="2300" dirty="0">
                  <a:latin typeface="Arial" panose="020B0604020202020204" pitchFamily="34" charset="0"/>
                  <a:cs typeface="B Titr" panose="00000700000000000000" pitchFamily="2" charset="-78"/>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48887" y="590204"/>
                <a:ext cx="11062855" cy="5761327"/>
              </a:xfrm>
              <a:blipFill>
                <a:blip r:embed="rId2"/>
                <a:stretch>
                  <a:fillRect t="-1376" r="-772" b="-2222"/>
                </a:stretch>
              </a:blipFill>
            </p:spPr>
            <p:txBody>
              <a:bodyPr/>
              <a:lstStyle/>
              <a:p>
                <a:r>
                  <a:rPr lang="en-US">
                    <a:noFill/>
                  </a:rPr>
                  <a:t> </a:t>
                </a:r>
              </a:p>
            </p:txBody>
          </p:sp>
        </mc:Fallback>
      </mc:AlternateContent>
    </p:spTree>
    <p:extLst>
      <p:ext uri="{BB962C8B-B14F-4D97-AF65-F5344CB8AC3E}">
        <p14:creationId xmlns:p14="http://schemas.microsoft.com/office/powerpoint/2010/main" val="264071277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شفافیت:</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smtClean="0">
                <a:solidFill>
                  <a:srgbClr val="C00000"/>
                </a:solidFill>
                <a:latin typeface="B TitI"/>
                <a:cs typeface="B Titr" panose="00000700000000000000" pitchFamily="2" charset="-78"/>
              </a:rPr>
              <a:t>(</a:t>
            </a:r>
            <a:r>
              <a:rPr lang="fa-IR" sz="2000" dirty="0" smtClean="0">
                <a:solidFill>
                  <a:srgbClr val="C00000"/>
                </a:solidFill>
                <a:latin typeface="B TitI"/>
                <a:cs typeface="B Titr" panose="00000700000000000000" pitchFamily="2" charset="-78"/>
              </a:rPr>
              <a:t>وزارت امور اقتصاد و دارایی</a:t>
            </a:r>
            <a:r>
              <a:rPr lang="ar-SA" sz="2000" dirty="0" smtClean="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امور مالی – دفتر بودجه</a:t>
            </a:r>
          </a:p>
          <a:p>
            <a:pPr marL="0" indent="0" algn="r" rtl="1">
              <a:buNone/>
            </a:pPr>
            <a:endParaRPr lang="fa-IR" sz="1600" b="1" dirty="0" smtClean="0">
              <a:cs typeface="B Titr" panose="00000700000000000000" pitchFamily="2" charset="-78"/>
            </a:endParaRPr>
          </a:p>
          <a:p>
            <a:pPr marL="0" indent="0" algn="r" rtl="1">
              <a:buNone/>
            </a:pPr>
            <a:r>
              <a:rPr lang="fa-IR" sz="1600" b="1" dirty="0" smtClean="0">
                <a:cs typeface="B Titr" panose="00000700000000000000" pitchFamily="2" charset="-78"/>
              </a:rPr>
              <a:t>شاخص6</a:t>
            </a:r>
            <a:r>
              <a:rPr lang="fa-IR" sz="1600" b="1" dirty="0">
                <a:cs typeface="B Titr" panose="00000700000000000000" pitchFamily="2" charset="-78"/>
              </a:rPr>
              <a:t>: شناسه دار کردن درآمدهای </a:t>
            </a:r>
            <a:r>
              <a:rPr lang="fa-IR" sz="1600" b="1" dirty="0" smtClean="0">
                <a:cs typeface="B Titr" panose="00000700000000000000" pitchFamily="2" charset="-78"/>
              </a:rPr>
              <a:t>دولت</a:t>
            </a:r>
          </a:p>
          <a:p>
            <a:pPr marL="0" indent="0" algn="r" rtl="1">
              <a:buNone/>
            </a:pPr>
            <a:r>
              <a:rPr lang="fa-IR" sz="1600" b="1" dirty="0">
                <a:cs typeface="B Titr" panose="00000700000000000000" pitchFamily="2" charset="-78"/>
              </a:rPr>
              <a:t>سنجه1: میزان درآمدهای شناسه دار شده </a:t>
            </a:r>
            <a:r>
              <a:rPr lang="fa-IR" sz="1600" b="1" dirty="0" smtClean="0">
                <a:cs typeface="B Titr" panose="00000700000000000000" pitchFamily="2" charset="-78"/>
              </a:rPr>
              <a:t>دستگاه</a:t>
            </a:r>
          </a:p>
          <a:p>
            <a:pPr marL="0" indent="0" algn="r" rtl="1">
              <a:buNone/>
            </a:pPr>
            <a:r>
              <a:rPr lang="fa-IR" sz="1600" dirty="0">
                <a:cs typeface="B Titr" panose="00000700000000000000" pitchFamily="2" charset="-78"/>
              </a:rPr>
              <a:t>نحوه ارزیابی و فرمول سنجش: تعداد حساب­های درآمدی دارای شناسه واریز نزد بانک مرکزی به تعداد کل حساب­های درآمدی نزد بانک مرکزی </a:t>
            </a:r>
            <a:endParaRPr lang="fa-IR" sz="1600" dirty="0" smtClean="0">
              <a:cs typeface="B Titr" panose="00000700000000000000" pitchFamily="2" charset="-78"/>
            </a:endParaRPr>
          </a:p>
          <a:p>
            <a:pPr marL="0" indent="0" algn="r" rtl="1">
              <a:buNone/>
            </a:pPr>
            <a:endParaRPr lang="fa-IR" sz="1600" b="1" dirty="0" smtClean="0">
              <a:cs typeface="B Titr" panose="00000700000000000000" pitchFamily="2" charset="-78"/>
            </a:endParaRPr>
          </a:p>
          <a:p>
            <a:pPr marL="0" indent="0" algn="r" rtl="1">
              <a:buNone/>
            </a:pPr>
            <a:r>
              <a:rPr lang="fa-IR" sz="1600" b="1" dirty="0" smtClean="0">
                <a:cs typeface="B Titr" panose="00000700000000000000" pitchFamily="2" charset="-78"/>
              </a:rPr>
              <a:t>شاخص7</a:t>
            </a:r>
            <a:r>
              <a:rPr lang="fa-IR" sz="1600" b="1" dirty="0">
                <a:cs typeface="B Titr" panose="00000700000000000000" pitchFamily="2" charset="-78"/>
              </a:rPr>
              <a:t>: شفاف سازی حساب‌های شرکت‌های </a:t>
            </a:r>
            <a:r>
              <a:rPr lang="fa-IR" sz="1600" b="1" dirty="0" smtClean="0">
                <a:cs typeface="B Titr" panose="00000700000000000000" pitchFamily="2" charset="-78"/>
              </a:rPr>
              <a:t>دولتی</a:t>
            </a:r>
          </a:p>
          <a:p>
            <a:pPr marL="0" indent="0" algn="r" rtl="1">
              <a:buNone/>
            </a:pPr>
            <a:r>
              <a:rPr lang="fa-IR" sz="1600" b="1" dirty="0">
                <a:cs typeface="B Titr" panose="00000700000000000000" pitchFamily="2" charset="-78"/>
              </a:rPr>
              <a:t>سنجه 1: انحصار افتتاح حساب­های شرکت­های دولتی نزد بانک </a:t>
            </a:r>
            <a:r>
              <a:rPr lang="fa-IR" sz="1600" b="1" dirty="0" smtClean="0">
                <a:cs typeface="B Titr" panose="00000700000000000000" pitchFamily="2" charset="-78"/>
              </a:rPr>
              <a:t>مرکزی</a:t>
            </a:r>
          </a:p>
          <a:p>
            <a:pPr algn="r" rtl="1"/>
            <a:r>
              <a:rPr lang="fa-IR" sz="1600" dirty="0">
                <a:cs typeface="B Titr" panose="00000700000000000000" pitchFamily="2" charset="-78"/>
              </a:rPr>
              <a:t>مستندات قابل قبول(قابل ارائه از سوی دستگاه):  </a:t>
            </a:r>
            <a:endParaRPr lang="en-US" sz="1600" dirty="0">
              <a:cs typeface="B Titr" panose="00000700000000000000" pitchFamily="2" charset="-78"/>
            </a:endParaRPr>
          </a:p>
          <a:p>
            <a:pPr algn="r" rtl="1"/>
            <a:r>
              <a:rPr lang="fa-IR" sz="1600" dirty="0">
                <a:cs typeface="B Titr" panose="00000700000000000000" pitchFamily="2" charset="-78"/>
              </a:rPr>
              <a:t>نیازی به بارگذاری مستندات در سامانه مدیریت عملکرد ندارد و عملکرد شاخص بر اساس خروجی سامانه‌های بانک مرکزی و خزانه‌داری کل کشور ارزیابی می­گردد.</a:t>
            </a:r>
            <a:endParaRPr lang="en-US" sz="1600" dirty="0">
              <a:latin typeface="Calibri" panose="020F0502020204030204" pitchFamily="34" charset="0"/>
              <a:ea typeface="Calibri" panose="020F0502020204030204" pitchFamily="34" charset="0"/>
              <a:cs typeface="B Titr" panose="00000700000000000000" pitchFamily="2" charset="-78"/>
            </a:endParaRPr>
          </a:p>
          <a:p>
            <a:pPr marL="0" indent="0" algn="r" rtl="1">
              <a:lnSpc>
                <a:spcPct val="107000"/>
              </a:lnSpc>
              <a:spcBef>
                <a:spcPts val="0"/>
              </a:spcBef>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128182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0921" y="480036"/>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شفافیت:</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smtClean="0">
                <a:solidFill>
                  <a:srgbClr val="C00000"/>
                </a:solidFill>
                <a:latin typeface="B TitI"/>
                <a:cs typeface="B Titr" panose="00000700000000000000" pitchFamily="2" charset="-78"/>
              </a:rPr>
              <a:t>(</a:t>
            </a:r>
            <a:r>
              <a:rPr lang="fa-IR" sz="2000" dirty="0" smtClean="0">
                <a:solidFill>
                  <a:srgbClr val="C00000"/>
                </a:solidFill>
                <a:latin typeface="B TitI"/>
                <a:cs typeface="B Titr" panose="00000700000000000000" pitchFamily="2" charset="-78"/>
              </a:rPr>
              <a:t>وزارت امور اقتصاد و دارایی</a:t>
            </a:r>
            <a:r>
              <a:rPr lang="ar-SA" sz="2000" dirty="0" smtClean="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امور مالی – دفتر بودجه</a:t>
            </a:r>
          </a:p>
          <a:p>
            <a:pPr marL="0" indent="0" algn="r" rtl="1">
              <a:buNone/>
            </a:pPr>
            <a:r>
              <a:rPr lang="fa-IR" sz="1800" b="1" dirty="0">
                <a:cs typeface="B Titr" panose="00000700000000000000" pitchFamily="2" charset="-78"/>
              </a:rPr>
              <a:t>شاخص7: ارتقا شفافیت و ساماندهی منابع بودجه عمومی </a:t>
            </a:r>
            <a:r>
              <a:rPr lang="fa-IR" sz="1800" b="1" dirty="0" smtClean="0">
                <a:cs typeface="B Titr" panose="00000700000000000000" pitchFamily="2" charset="-78"/>
              </a:rPr>
              <a:t>دولت</a:t>
            </a:r>
          </a:p>
          <a:p>
            <a:pPr marL="0" indent="0" algn="r" rtl="1">
              <a:buNone/>
            </a:pPr>
            <a:r>
              <a:rPr lang="fa-IR" sz="1800" b="1" dirty="0">
                <a:cs typeface="B Titr" panose="00000700000000000000" pitchFamily="2" charset="-78"/>
              </a:rPr>
              <a:t>سنجه 1: ارسال گزارش عملکرد منابع عمومی </a:t>
            </a:r>
            <a:endParaRPr lang="fa-IR" sz="1800" b="1" dirty="0" smtClean="0">
              <a:cs typeface="B Titr" panose="00000700000000000000" pitchFamily="2" charset="-78"/>
            </a:endParaRPr>
          </a:p>
          <a:p>
            <a:pPr marL="0" indent="0" algn="r" rtl="1">
              <a:buNone/>
            </a:pPr>
            <a:r>
              <a:rPr lang="fa-IR" sz="1800" dirty="0">
                <a:cs typeface="B Titr" panose="00000700000000000000" pitchFamily="2" charset="-78"/>
              </a:rPr>
              <a:t>نحوه ارزیابی و فرمول سنجش:   بر اساس ارسال 12 گزارش از دستگاه­های وصول کننده منابع ارزیابی می­گردد</a:t>
            </a:r>
            <a:r>
              <a:rPr lang="fa-IR" sz="1800" dirty="0" smtClean="0">
                <a:cs typeface="B Titr" panose="00000700000000000000" pitchFamily="2" charset="-78"/>
              </a:rPr>
              <a:t>.</a:t>
            </a:r>
          </a:p>
          <a:p>
            <a:pPr algn="r" rtl="1"/>
            <a:r>
              <a:rPr lang="fa-IR" sz="1800" dirty="0">
                <a:cs typeface="B Titr" panose="00000700000000000000" pitchFamily="2" charset="-78"/>
              </a:rPr>
              <a:t>مستندات قابل قبول(قابل ارائه از سوی دستگاه):  </a:t>
            </a:r>
            <a:endParaRPr lang="en-US" sz="1800" dirty="0">
              <a:cs typeface="B Titr" panose="00000700000000000000" pitchFamily="2" charset="-78"/>
            </a:endParaRPr>
          </a:p>
          <a:p>
            <a:pPr algn="r"/>
            <a:r>
              <a:rPr lang="fa-IR" sz="1800" dirty="0">
                <a:cs typeface="B Titr" panose="00000700000000000000" pitchFamily="2" charset="-78"/>
              </a:rPr>
              <a:t>ارائه فرم­های تکمیل شده همراه با ارسال دلایل عدم تحقق منابع عمومی</a:t>
            </a:r>
            <a:endParaRPr lang="fa-IR" sz="1800" b="1" dirty="0" smtClean="0">
              <a:cs typeface="B Titr" panose="00000700000000000000" pitchFamily="2" charset="-78"/>
            </a:endParaRPr>
          </a:p>
          <a:p>
            <a:pPr marL="0" indent="0" algn="r" rtl="1">
              <a:buNone/>
            </a:pPr>
            <a:endParaRPr lang="fa-IR" sz="1800" b="1" dirty="0">
              <a:cs typeface="B Titr" panose="00000700000000000000" pitchFamily="2" charset="-78"/>
            </a:endParaRPr>
          </a:p>
          <a:p>
            <a:pPr marL="0" indent="0" algn="r" rtl="1">
              <a:buNone/>
            </a:pPr>
            <a:r>
              <a:rPr lang="fa-IR" sz="1800" b="1" dirty="0" smtClean="0">
                <a:cs typeface="B Titr" panose="00000700000000000000" pitchFamily="2" charset="-78"/>
              </a:rPr>
              <a:t> </a:t>
            </a:r>
            <a:r>
              <a:rPr lang="fa-IR" sz="1800" b="1" dirty="0">
                <a:cs typeface="B Titr" panose="00000700000000000000" pitchFamily="2" charset="-78"/>
              </a:rPr>
              <a:t>سنجه 2: ارائه دلائل عدم تحقق ردیف های </a:t>
            </a:r>
            <a:r>
              <a:rPr lang="fa-IR" sz="1800" b="1" dirty="0" smtClean="0">
                <a:cs typeface="B Titr" panose="00000700000000000000" pitchFamily="2" charset="-78"/>
              </a:rPr>
              <a:t>درآمدی</a:t>
            </a:r>
          </a:p>
          <a:p>
            <a:pPr marL="0" indent="0" algn="r" rtl="1">
              <a:buNone/>
            </a:pPr>
            <a:r>
              <a:rPr lang="fa-IR" sz="1800" dirty="0">
                <a:cs typeface="B Titr" panose="00000700000000000000" pitchFamily="2" charset="-78"/>
              </a:rPr>
              <a:t>نحوه ارزیابی و فرمول سنجش:  تکمیل اقلام اطلاعاتی در گزارشات ارسالی</a:t>
            </a:r>
            <a:r>
              <a:rPr lang="fa-IR" sz="1800" dirty="0" smtClean="0">
                <a:cs typeface="B Titr" panose="00000700000000000000" pitchFamily="2" charset="-78"/>
              </a:rPr>
              <a:t>.</a:t>
            </a:r>
          </a:p>
          <a:p>
            <a:pPr algn="r" rtl="1"/>
            <a:r>
              <a:rPr lang="fa-IR" sz="1800" dirty="0">
                <a:cs typeface="B Titr" panose="00000700000000000000" pitchFamily="2" charset="-78"/>
              </a:rPr>
              <a:t>مستندات قابل قبول(قابل ارائه از سوی دستگاه):  </a:t>
            </a:r>
            <a:endParaRPr lang="en-US" sz="1800" dirty="0">
              <a:cs typeface="B Titr" panose="00000700000000000000" pitchFamily="2" charset="-78"/>
            </a:endParaRPr>
          </a:p>
          <a:p>
            <a:pPr algn="r"/>
            <a:r>
              <a:rPr lang="fa-IR" sz="1800" dirty="0">
                <a:cs typeface="B Titr" panose="00000700000000000000" pitchFamily="2" charset="-78"/>
              </a:rPr>
              <a:t>ارائه فرم­های تکمیل شده همراه با ارسال دلایل عدم تحقق منابع عمومی</a:t>
            </a:r>
            <a:endParaRPr lang="en-US" sz="1800" dirty="0">
              <a:latin typeface="Calibri" panose="020F0502020204030204" pitchFamily="34" charset="0"/>
              <a:ea typeface="Calibri" panose="020F0502020204030204" pitchFamily="34" charset="0"/>
              <a:cs typeface="B Titr" panose="00000700000000000000" pitchFamily="2" charset="-78"/>
            </a:endParaRPr>
          </a:p>
          <a:p>
            <a:pPr marL="0" indent="0" algn="r" rtl="1">
              <a:lnSpc>
                <a:spcPct val="107000"/>
              </a:lnSpc>
              <a:spcBef>
                <a:spcPts val="0"/>
              </a:spcBef>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172850977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789213458"/>
              </p:ext>
            </p:extLst>
          </p:nvPr>
        </p:nvGraphicFramePr>
        <p:xfrm>
          <a:off x="385011" y="220718"/>
          <a:ext cx="11586410" cy="34053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5"/>
          <p:cNvGraphicFramePr>
            <a:graphicFrameLocks/>
          </p:cNvGraphicFramePr>
          <p:nvPr>
            <p:extLst>
              <p:ext uri="{D42A27DB-BD31-4B8C-83A1-F6EECF244321}">
                <p14:modId xmlns:p14="http://schemas.microsoft.com/office/powerpoint/2010/main" val="27453629"/>
              </p:ext>
            </p:extLst>
          </p:nvPr>
        </p:nvGraphicFramePr>
        <p:xfrm>
          <a:off x="252663" y="3862137"/>
          <a:ext cx="11718758" cy="3067356"/>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3638097" y="3547194"/>
            <a:ext cx="5080238" cy="338554"/>
          </a:xfrm>
          <a:prstGeom prst="rect">
            <a:avLst/>
          </a:prstGeom>
        </p:spPr>
        <p:txBody>
          <a:bodyPr wrap="none">
            <a:spAutoFit/>
          </a:bodyPr>
          <a:lstStyle/>
          <a:p>
            <a:pPr algn="ctr" rtl="1">
              <a:defRPr sz="1862" b="0" i="0" u="none" strike="noStrike" kern="1200" spc="0" baseline="0">
                <a:solidFill>
                  <a:prstClr val="black">
                    <a:lumMod val="65000"/>
                    <a:lumOff val="35000"/>
                  </a:prstClr>
                </a:solidFill>
                <a:latin typeface="+mn-lt"/>
                <a:ea typeface="+mn-ea"/>
                <a:cs typeface="+mn-cs"/>
              </a:defRPr>
            </a:pPr>
            <a:r>
              <a:rPr lang="fa-IR" sz="1600" b="1" dirty="0" smtClean="0">
                <a:cs typeface="B Zar" panose="00000400000000000000" pitchFamily="2" charset="-78"/>
              </a:rPr>
              <a:t>درصد تحقق </a:t>
            </a:r>
            <a:r>
              <a:rPr lang="fa-IR" sz="1600" b="1" dirty="0">
                <a:cs typeface="B Zar" panose="00000400000000000000" pitchFamily="2" charset="-78"/>
              </a:rPr>
              <a:t>شاخص های عمومی ارزیابی عملکرد </a:t>
            </a:r>
            <a:r>
              <a:rPr lang="fa-IR" sz="1600" b="1" dirty="0" smtClean="0">
                <a:cs typeface="B Zar" panose="00000400000000000000" pitchFamily="2" charset="-78"/>
              </a:rPr>
              <a:t>ستاد در </a:t>
            </a:r>
            <a:r>
              <a:rPr lang="fa-IR" sz="1600" b="1" dirty="0">
                <a:cs typeface="B Zar" panose="00000400000000000000" pitchFamily="2" charset="-78"/>
              </a:rPr>
              <a:t>سال 1400</a:t>
            </a:r>
            <a:endParaRPr lang="en-US" sz="1600" b="1" dirty="0">
              <a:cs typeface="B Zar" panose="00000400000000000000" pitchFamily="2" charset="-78"/>
            </a:endParaRPr>
          </a:p>
        </p:txBody>
      </p:sp>
    </p:spTree>
    <p:extLst>
      <p:ext uri="{BB962C8B-B14F-4D97-AF65-F5344CB8AC3E}">
        <p14:creationId xmlns:p14="http://schemas.microsoft.com/office/powerpoint/2010/main" val="170661560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559034126"/>
              </p:ext>
            </p:extLst>
          </p:nvPr>
        </p:nvGraphicFramePr>
        <p:xfrm>
          <a:off x="0" y="152401"/>
          <a:ext cx="12192000" cy="37147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1836781558"/>
              </p:ext>
            </p:extLst>
          </p:nvPr>
        </p:nvGraphicFramePr>
        <p:xfrm>
          <a:off x="203596" y="3867150"/>
          <a:ext cx="11784807" cy="29908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1679370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8"/>
          <p:cNvSpPr>
            <a:spLocks noGrp="1"/>
          </p:cNvSpPr>
          <p:nvPr>
            <p:ph idx="1"/>
          </p:nvPr>
        </p:nvSpPr>
        <p:spPr>
          <a:xfrm>
            <a:off x="370115" y="1163824"/>
            <a:ext cx="11366960" cy="5151251"/>
          </a:xfrm>
          <a:prstGeom prst="roundRect">
            <a:avLst/>
          </a:prstGeom>
          <a:solidFill>
            <a:schemeClr val="accent1">
              <a:lumMod val="20000"/>
              <a:lumOff val="8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algn="justLow" rtl="1">
              <a:lnSpc>
                <a:spcPct val="160000"/>
              </a:lnSpc>
            </a:pPr>
            <a:r>
              <a:rPr lang="fa-IR" sz="2800" b="1" dirty="0" smtClean="0">
                <a:solidFill>
                  <a:schemeClr val="tx1"/>
                </a:solidFill>
                <a:cs typeface="B Zar" panose="00000400000000000000" pitchFamily="2" charset="-78"/>
              </a:rPr>
              <a:t>برگزاری گردهمایی  توسط معاونت توسعه مدیریت و منابع با مشارکت فعال کلیه واحدهای ذیربط</a:t>
            </a:r>
          </a:p>
          <a:p>
            <a:pPr algn="justLow" rtl="1">
              <a:lnSpc>
                <a:spcPct val="160000"/>
              </a:lnSpc>
            </a:pPr>
            <a:r>
              <a:rPr lang="fa-IR" sz="2800" b="1" dirty="0" smtClean="0">
                <a:solidFill>
                  <a:schemeClr val="tx1"/>
                </a:solidFill>
                <a:cs typeface="B Zar" panose="00000400000000000000" pitchFamily="2" charset="-78"/>
              </a:rPr>
              <a:t>پیگیری ویژه امور در سطح ستاد وزارتخانه و سازمان های ملی توسط مرکز نوسازی و تحول اداری و دفتر بازرسی، ارزیابی عملکرد و پاسخگویی به شکایات</a:t>
            </a:r>
          </a:p>
          <a:p>
            <a:pPr algn="justLow" rtl="1">
              <a:lnSpc>
                <a:spcPct val="160000"/>
              </a:lnSpc>
            </a:pPr>
            <a:r>
              <a:rPr lang="fa-IR" sz="2800" b="1" dirty="0" smtClean="0">
                <a:solidFill>
                  <a:schemeClr val="tx1"/>
                </a:solidFill>
                <a:cs typeface="B Zar" panose="00000400000000000000" pitchFamily="2" charset="-78"/>
              </a:rPr>
              <a:t>برگزاری وبینارهای آموزشی مشترک با امور مدیریت عملکرد سازمان اداری واستخدامی کشور</a:t>
            </a:r>
          </a:p>
          <a:p>
            <a:pPr algn="justLow" rtl="1">
              <a:lnSpc>
                <a:spcPct val="160000"/>
              </a:lnSpc>
            </a:pPr>
            <a:r>
              <a:rPr lang="fa-IR" sz="2800" b="1" dirty="0" smtClean="0">
                <a:solidFill>
                  <a:schemeClr val="tx1"/>
                </a:solidFill>
                <a:cs typeface="B Zar" panose="00000400000000000000" pitchFamily="2" charset="-78"/>
              </a:rPr>
              <a:t>برگزاری جلسات توجیهی متعدد با واحدها</a:t>
            </a:r>
          </a:p>
          <a:p>
            <a:pPr algn="justLow" rtl="1">
              <a:lnSpc>
                <a:spcPct val="160000"/>
              </a:lnSpc>
            </a:pPr>
            <a:r>
              <a:rPr lang="fa-IR" sz="2800" b="1" dirty="0" smtClean="0">
                <a:solidFill>
                  <a:schemeClr val="tx1"/>
                </a:solidFill>
                <a:cs typeface="B Zar" panose="00000400000000000000" pitchFamily="2" charset="-78"/>
              </a:rPr>
              <a:t>افزایش تعامل دوسویه با سازمان اداری و استخدامی کشور</a:t>
            </a:r>
          </a:p>
          <a:p>
            <a:pPr algn="justLow" rtl="1">
              <a:lnSpc>
                <a:spcPct val="160000"/>
              </a:lnSpc>
            </a:pPr>
            <a:r>
              <a:rPr lang="fa-IR" sz="2800" b="1" dirty="0" smtClean="0">
                <a:solidFill>
                  <a:schemeClr val="tx1"/>
                </a:solidFill>
                <a:cs typeface="B Zar" panose="00000400000000000000" pitchFamily="2" charset="-78"/>
              </a:rPr>
              <a:t>راهبری موثر و اثربخش فرایند ارزیابی عملکرد شاخصهای عمومی در سطوح سه گانه استانی، ملی و ستادی</a:t>
            </a:r>
          </a:p>
          <a:p>
            <a:pPr algn="justLow" rtl="1">
              <a:lnSpc>
                <a:spcPct val="160000"/>
              </a:lnSpc>
            </a:pPr>
            <a:r>
              <a:rPr lang="fa-IR" sz="2800" b="1" dirty="0" smtClean="0">
                <a:solidFill>
                  <a:schemeClr val="tx1"/>
                </a:solidFill>
                <a:cs typeface="B Zar" panose="00000400000000000000" pitchFamily="2" charset="-78"/>
              </a:rPr>
              <a:t>تدقیق در مستندسازی و بارگذاری درست ، صحیح و جامع اطلاعات</a:t>
            </a:r>
          </a:p>
          <a:p>
            <a:pPr algn="justLow" rtl="1">
              <a:lnSpc>
                <a:spcPct val="160000"/>
              </a:lnSpc>
            </a:pPr>
            <a:r>
              <a:rPr lang="fa-IR" sz="2800" b="1" dirty="0" smtClean="0">
                <a:solidFill>
                  <a:schemeClr val="tx1"/>
                </a:solidFill>
                <a:cs typeface="B Zar" panose="00000400000000000000" pitchFamily="2" charset="-78"/>
              </a:rPr>
              <a:t>پیگیری و ارایه اطلاعات تکمیلی در فرصت اعلام اعتراض</a:t>
            </a:r>
            <a:endParaRPr lang="en-US" sz="2800" b="1" dirty="0">
              <a:solidFill>
                <a:schemeClr val="tx1"/>
              </a:solidFill>
              <a:cs typeface="B Zar" panose="00000400000000000000" pitchFamily="2" charset="-78"/>
            </a:endParaRPr>
          </a:p>
        </p:txBody>
      </p:sp>
      <p:sp>
        <p:nvSpPr>
          <p:cNvPr id="3" name="TextBox 2"/>
          <p:cNvSpPr txBox="1"/>
          <p:nvPr/>
        </p:nvSpPr>
        <p:spPr>
          <a:xfrm>
            <a:off x="1824833" y="339512"/>
            <a:ext cx="9672841" cy="584775"/>
          </a:xfrm>
          <a:prstGeom prst="rect">
            <a:avLst/>
          </a:prstGeom>
          <a:noFill/>
        </p:spPr>
        <p:txBody>
          <a:bodyPr wrap="none" rtlCol="0">
            <a:spAutoFit/>
          </a:bodyPr>
          <a:lstStyle/>
          <a:p>
            <a:r>
              <a:rPr lang="fa-IR" sz="3200" dirty="0" smtClean="0">
                <a:ln w="18415" cmpd="sng">
                  <a:solidFill>
                    <a:srgbClr val="FFFFFF"/>
                  </a:solidFill>
                  <a:prstDash val="solid"/>
                </a:ln>
                <a:solidFill>
                  <a:srgbClr val="FFFFFF"/>
                </a:solidFill>
                <a:effectLst>
                  <a:glow rad="228600">
                    <a:schemeClr val="accent6">
                      <a:satMod val="175000"/>
                      <a:alpha val="40000"/>
                    </a:schemeClr>
                  </a:glow>
                  <a:outerShdw blurRad="63500" dir="3600000" algn="tl" rotWithShape="0">
                    <a:srgbClr val="000000">
                      <a:alpha val="70000"/>
                    </a:srgbClr>
                  </a:outerShdw>
                </a:effectLst>
                <a:cs typeface="B Titr" panose="00000700000000000000" pitchFamily="2" charset="-78"/>
                <a:hlinkClick r:id="rId2" action="ppaction://hlinkfile"/>
              </a:rPr>
              <a:t>اقدامات ویژه منتج به ارتقاء امتیازات در حوزه شاخص های عمومی</a:t>
            </a:r>
            <a:r>
              <a:rPr lang="fa-IR" sz="3200" dirty="0" smtClean="0">
                <a:ln w="18415" cmpd="sng">
                  <a:solidFill>
                    <a:srgbClr val="FFFFFF"/>
                  </a:solidFill>
                  <a:prstDash val="solid"/>
                </a:ln>
                <a:solidFill>
                  <a:srgbClr val="FFFFFF"/>
                </a:solidFill>
                <a:effectLst>
                  <a:glow rad="228600">
                    <a:schemeClr val="accent6">
                      <a:satMod val="175000"/>
                      <a:alpha val="40000"/>
                    </a:schemeClr>
                  </a:glow>
                  <a:outerShdw blurRad="63500" dir="3600000" algn="tl" rotWithShape="0">
                    <a:srgbClr val="000000">
                      <a:alpha val="70000"/>
                    </a:srgbClr>
                  </a:outerShdw>
                </a:effectLst>
                <a:cs typeface="B Titr" panose="00000700000000000000" pitchFamily="2" charset="-78"/>
              </a:rPr>
              <a:t> </a:t>
            </a:r>
            <a:endParaRPr lang="en-US" sz="3200" dirty="0">
              <a:ln w="18415" cmpd="sng">
                <a:solidFill>
                  <a:srgbClr val="FFFFFF"/>
                </a:solidFill>
                <a:prstDash val="solid"/>
              </a:ln>
              <a:solidFill>
                <a:srgbClr val="FFFFFF"/>
              </a:solidFill>
              <a:effectLst>
                <a:glow rad="228600">
                  <a:schemeClr val="accent6">
                    <a:satMod val="175000"/>
                    <a:alpha val="40000"/>
                  </a:schemeClr>
                </a:glow>
                <a:outerShdw blurRad="63500" dir="3600000" algn="tl" rotWithShape="0">
                  <a:srgbClr val="000000">
                    <a:alpha val="70000"/>
                  </a:srgbClr>
                </a:outerShdw>
              </a:effectLst>
              <a:cs typeface="B Titr" panose="00000700000000000000" pitchFamily="2" charset="-78"/>
            </a:endParaRPr>
          </a:p>
        </p:txBody>
      </p:sp>
    </p:spTree>
    <p:extLst>
      <p:ext uri="{BB962C8B-B14F-4D97-AF65-F5344CB8AC3E}">
        <p14:creationId xmlns:p14="http://schemas.microsoft.com/office/powerpoint/2010/main" val="202056104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064471711"/>
              </p:ext>
            </p:extLst>
          </p:nvPr>
        </p:nvGraphicFramePr>
        <p:xfrm>
          <a:off x="1443790" y="1491915"/>
          <a:ext cx="9324473" cy="4371340"/>
        </p:xfrm>
        <a:graphic>
          <a:graphicData uri="http://schemas.openxmlformats.org/drawingml/2006/table">
            <a:tbl>
              <a:tblPr firstRow="1" firstCol="1" bandRow="1">
                <a:tableStyleId>{FABFCF23-3B69-468F-B69F-88F6DE6A72F2}</a:tableStyleId>
              </a:tblPr>
              <a:tblGrid>
                <a:gridCol w="2151802">
                  <a:extLst>
                    <a:ext uri="{9D8B030D-6E8A-4147-A177-3AD203B41FA5}">
                      <a16:colId xmlns:a16="http://schemas.microsoft.com/office/drawing/2014/main" val="63676646"/>
                    </a:ext>
                  </a:extLst>
                </a:gridCol>
                <a:gridCol w="1914040">
                  <a:extLst>
                    <a:ext uri="{9D8B030D-6E8A-4147-A177-3AD203B41FA5}">
                      <a16:colId xmlns:a16="http://schemas.microsoft.com/office/drawing/2014/main" val="4231333074"/>
                    </a:ext>
                  </a:extLst>
                </a:gridCol>
                <a:gridCol w="5258631">
                  <a:extLst>
                    <a:ext uri="{9D8B030D-6E8A-4147-A177-3AD203B41FA5}">
                      <a16:colId xmlns:a16="http://schemas.microsoft.com/office/drawing/2014/main" val="4279727606"/>
                    </a:ext>
                  </a:extLst>
                </a:gridCol>
              </a:tblGrid>
              <a:tr h="349853">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سال 1400</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سال 1401</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عنوان سازمان/شرکت</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tc>
                <a:extLst>
                  <a:ext uri="{0D108BD9-81ED-4DB2-BD59-A6C34878D82A}">
                    <a16:rowId xmlns:a16="http://schemas.microsoft.com/office/drawing/2014/main" val="2818215260"/>
                  </a:ext>
                </a:extLst>
              </a:tr>
              <a:tr h="400558">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684</a:t>
                      </a:r>
                    </a:p>
                  </a:txBody>
                  <a:tcPr marL="9525" marR="9525" marT="9525" marB="0" anchor="b"/>
                </a:tc>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716</a:t>
                      </a:r>
                    </a:p>
                  </a:txBody>
                  <a:tcPr marL="9525" marR="9525" marT="9525"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سازمان دامپزشکی کشور</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2932326520"/>
                  </a:ext>
                </a:extLst>
              </a:tr>
              <a:tr h="400558">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628</a:t>
                      </a:r>
                    </a:p>
                  </a:txBody>
                  <a:tcPr marL="9525" marR="9525" marT="9525" marB="0" anchor="b"/>
                </a:tc>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692</a:t>
                      </a:r>
                    </a:p>
                  </a:txBody>
                  <a:tcPr marL="9525" marR="9525" marT="9525"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سازمان امور اراضی کشور</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1557545612"/>
                  </a:ext>
                </a:extLst>
              </a:tr>
              <a:tr h="400558">
                <a:tc>
                  <a:txBody>
                    <a:bodyPr/>
                    <a:lstStyle/>
                    <a:p>
                      <a:pPr algn="ctr" fontAlgn="b"/>
                      <a:r>
                        <a:rPr lang="en-US" sz="1800" b="1" i="0" u="none" strike="noStrike">
                          <a:solidFill>
                            <a:srgbClr val="000000"/>
                          </a:solidFill>
                          <a:effectLst/>
                          <a:latin typeface="B Koodak" panose="00000700000000000000" pitchFamily="2" charset="-78"/>
                          <a:cs typeface="B Zar" panose="00000400000000000000" pitchFamily="2" charset="-78"/>
                        </a:rPr>
                        <a:t>539</a:t>
                      </a:r>
                    </a:p>
                  </a:txBody>
                  <a:tcPr marL="9525" marR="9525" marT="9525" marB="0" anchor="b"/>
                </a:tc>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537</a:t>
                      </a:r>
                    </a:p>
                  </a:txBody>
                  <a:tcPr marL="9525" marR="9525" marT="9525" marB="0" anchor="b"/>
                </a:tc>
                <a:tc>
                  <a:txBody>
                    <a:bodyPr/>
                    <a:lstStyle/>
                    <a:p>
                      <a:pPr marL="0" marR="0" algn="ctr" rtl="1">
                        <a:lnSpc>
                          <a:spcPct val="150000"/>
                        </a:lnSpc>
                        <a:spcBef>
                          <a:spcPts val="0"/>
                        </a:spcBef>
                        <a:spcAft>
                          <a:spcPts val="0"/>
                        </a:spcAft>
                      </a:pPr>
                      <a:r>
                        <a:rPr lang="ar-SA" sz="1600" b="1">
                          <a:effectLst/>
                          <a:cs typeface="B Zar" panose="00000400000000000000" pitchFamily="2" charset="-78"/>
                        </a:rPr>
                        <a:t>شرکت بازرگانی دولتی ایران</a:t>
                      </a:r>
                      <a:endParaRPr lang="en-US" sz="1600" b="1">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1192091381"/>
                  </a:ext>
                </a:extLst>
              </a:tr>
              <a:tr h="400558">
                <a:tc>
                  <a:txBody>
                    <a:bodyPr/>
                    <a:lstStyle/>
                    <a:p>
                      <a:pPr algn="ctr" fontAlgn="b"/>
                      <a:r>
                        <a:rPr lang="en-US" sz="1800" b="1" i="0" u="none" strike="noStrike">
                          <a:solidFill>
                            <a:srgbClr val="000000"/>
                          </a:solidFill>
                          <a:effectLst/>
                          <a:latin typeface="B Koodak" panose="00000700000000000000" pitchFamily="2" charset="-78"/>
                          <a:cs typeface="B Zar" panose="00000400000000000000" pitchFamily="2" charset="-78"/>
                        </a:rPr>
                        <a:t>507</a:t>
                      </a:r>
                    </a:p>
                  </a:txBody>
                  <a:tcPr marL="9525" marR="9525" marT="9525" marB="0" anchor="b"/>
                </a:tc>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644</a:t>
                      </a:r>
                    </a:p>
                  </a:txBody>
                  <a:tcPr marL="9525" marR="9525" marT="9525"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سازمان منابع طبیعی و آبخیزداری</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527852734"/>
                  </a:ext>
                </a:extLst>
              </a:tr>
              <a:tr h="400558">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473</a:t>
                      </a:r>
                    </a:p>
                  </a:txBody>
                  <a:tcPr marL="9525" marR="9525" marT="9525" marB="0" anchor="b"/>
                </a:tc>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596</a:t>
                      </a:r>
                    </a:p>
                  </a:txBody>
                  <a:tcPr marL="9525" marR="9525" marT="9525"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سازمان شیلات ایران</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3123838650"/>
                  </a:ext>
                </a:extLst>
              </a:tr>
              <a:tr h="400558">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430</a:t>
                      </a:r>
                    </a:p>
                  </a:txBody>
                  <a:tcPr marL="9525" marR="9525" marT="9525" marB="0" anchor="b"/>
                </a:tc>
                <a:tc>
                  <a:txBody>
                    <a:bodyPr/>
                    <a:lstStyle/>
                    <a:p>
                      <a:pPr algn="ctr" fontAlgn="b"/>
                      <a:r>
                        <a:rPr lang="en-US" sz="1800" b="1" i="0" u="none" strike="noStrike">
                          <a:solidFill>
                            <a:srgbClr val="000000"/>
                          </a:solidFill>
                          <a:effectLst/>
                          <a:latin typeface="B Koodak" panose="00000700000000000000" pitchFamily="2" charset="-78"/>
                          <a:cs typeface="B Zar" panose="00000400000000000000" pitchFamily="2" charset="-78"/>
                        </a:rPr>
                        <a:t>407</a:t>
                      </a:r>
                    </a:p>
                  </a:txBody>
                  <a:tcPr marL="9525" marR="9525" marT="9525"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سازمان امور عشایر ایران</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1728273273"/>
                  </a:ext>
                </a:extLst>
              </a:tr>
              <a:tr h="400558">
                <a:tc>
                  <a:txBody>
                    <a:bodyPr/>
                    <a:lstStyle/>
                    <a:p>
                      <a:pPr algn="ctr" fontAlgn="b"/>
                      <a:r>
                        <a:rPr lang="en-US" sz="1800" b="1" i="0" u="none" strike="noStrike">
                          <a:solidFill>
                            <a:srgbClr val="000000"/>
                          </a:solidFill>
                          <a:effectLst/>
                          <a:latin typeface="B Koodak" panose="00000700000000000000" pitchFamily="2" charset="-78"/>
                          <a:cs typeface="B Zar" panose="00000400000000000000" pitchFamily="2" charset="-78"/>
                        </a:rPr>
                        <a:t>406</a:t>
                      </a:r>
                    </a:p>
                  </a:txBody>
                  <a:tcPr marL="9525" marR="9525" marT="9525" marB="0" anchor="b"/>
                </a:tc>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406</a:t>
                      </a:r>
                    </a:p>
                  </a:txBody>
                  <a:tcPr marL="9525" marR="9525" marT="9525"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سازمان حفظ نباتات</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1132288700"/>
                  </a:ext>
                </a:extLst>
              </a:tr>
              <a:tr h="400558">
                <a:tc>
                  <a:txBody>
                    <a:bodyPr/>
                    <a:lstStyle/>
                    <a:p>
                      <a:pPr algn="ctr" fontAlgn="b"/>
                      <a:r>
                        <a:rPr lang="en-US" sz="1800" b="1" i="0" u="none" strike="noStrike">
                          <a:solidFill>
                            <a:srgbClr val="000000"/>
                          </a:solidFill>
                          <a:effectLst/>
                          <a:latin typeface="B Koodak" panose="00000700000000000000" pitchFamily="2" charset="-78"/>
                          <a:cs typeface="B Zar" panose="00000400000000000000" pitchFamily="2" charset="-78"/>
                        </a:rPr>
                        <a:t>388</a:t>
                      </a:r>
                    </a:p>
                  </a:txBody>
                  <a:tcPr marL="9525" marR="9525" marT="9525" marB="0" anchor="b"/>
                </a:tc>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475</a:t>
                      </a:r>
                    </a:p>
                  </a:txBody>
                  <a:tcPr marL="9525" marR="9525" marT="9525"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سازمان تحقیقات، آموزش و ترویج کشاورزی</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1899087043"/>
                  </a:ext>
                </a:extLst>
              </a:tr>
              <a:tr h="400558">
                <a:tc>
                  <a:txBody>
                    <a:bodyPr/>
                    <a:lstStyle/>
                    <a:p>
                      <a:pPr algn="ctr" fontAlgn="b"/>
                      <a:r>
                        <a:rPr lang="en-US" sz="1800" b="1" i="0" u="none" strike="noStrike">
                          <a:solidFill>
                            <a:srgbClr val="000000"/>
                          </a:solidFill>
                          <a:effectLst/>
                          <a:latin typeface="B Koodak" panose="00000700000000000000" pitchFamily="2" charset="-78"/>
                          <a:cs typeface="B Zar" panose="00000400000000000000" pitchFamily="2" charset="-78"/>
                        </a:rPr>
                        <a:t>332</a:t>
                      </a:r>
                    </a:p>
                  </a:txBody>
                  <a:tcPr marL="9525" marR="9525" marT="9525" marB="0" anchor="b"/>
                </a:tc>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481</a:t>
                      </a:r>
                    </a:p>
                  </a:txBody>
                  <a:tcPr marL="9525" marR="9525" marT="9525"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سازمان مرکزی تعاون روستایی</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2623413605"/>
                  </a:ext>
                </a:extLst>
              </a:tr>
              <a:tr h="400558">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0</a:t>
                      </a:r>
                    </a:p>
                  </a:txBody>
                  <a:tcPr marL="9525" marR="9525" marT="9525" marB="0" anchor="b"/>
                </a:tc>
                <a:tc>
                  <a:txBody>
                    <a:bodyPr/>
                    <a:lstStyle/>
                    <a:p>
                      <a:pPr algn="ctr" fontAlgn="b"/>
                      <a:r>
                        <a:rPr lang="en-US" sz="1800" b="1" i="0" u="none" strike="noStrike" dirty="0">
                          <a:solidFill>
                            <a:srgbClr val="000000"/>
                          </a:solidFill>
                          <a:effectLst/>
                          <a:latin typeface="B Koodak" panose="00000700000000000000" pitchFamily="2" charset="-78"/>
                          <a:cs typeface="B Zar" panose="00000400000000000000" pitchFamily="2" charset="-78"/>
                        </a:rPr>
                        <a:t>409</a:t>
                      </a:r>
                    </a:p>
                  </a:txBody>
                  <a:tcPr marL="9525" marR="9525" marT="9525" marB="0" anchor="b"/>
                </a:tc>
                <a:tc>
                  <a:txBody>
                    <a:bodyPr/>
                    <a:lstStyle/>
                    <a:p>
                      <a:pPr marL="0" marR="0" algn="ctr" rtl="1">
                        <a:lnSpc>
                          <a:spcPct val="150000"/>
                        </a:lnSpc>
                        <a:spcBef>
                          <a:spcPts val="0"/>
                        </a:spcBef>
                        <a:spcAft>
                          <a:spcPts val="0"/>
                        </a:spcAft>
                      </a:pPr>
                      <a:r>
                        <a:rPr lang="ar-SA" sz="1600" b="1" dirty="0">
                          <a:effectLst/>
                          <a:cs typeface="B Zar" panose="00000400000000000000" pitchFamily="2" charset="-78"/>
                        </a:rPr>
                        <a:t>شرکت خدمات حمایتی کشاورزی</a:t>
                      </a:r>
                      <a:endParaRPr lang="en-US" sz="1600" b="1"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b"/>
                </a:tc>
                <a:extLst>
                  <a:ext uri="{0D108BD9-81ED-4DB2-BD59-A6C34878D82A}">
                    <a16:rowId xmlns:a16="http://schemas.microsoft.com/office/drawing/2014/main" val="2206386871"/>
                  </a:ext>
                </a:extLst>
              </a:tr>
            </a:tbl>
          </a:graphicData>
        </a:graphic>
      </p:graphicFrame>
      <p:sp>
        <p:nvSpPr>
          <p:cNvPr id="7" name="Rectangle 6"/>
          <p:cNvSpPr/>
          <p:nvPr/>
        </p:nvSpPr>
        <p:spPr>
          <a:xfrm>
            <a:off x="1609859" y="562211"/>
            <a:ext cx="8615966" cy="355803"/>
          </a:xfrm>
          <a:prstGeom prst="rect">
            <a:avLst/>
          </a:prstGeom>
        </p:spPr>
        <p:txBody>
          <a:bodyPr wrap="square">
            <a:spAutoFit/>
          </a:bodyPr>
          <a:lstStyle/>
          <a:p>
            <a:pPr algn="ctr" rtl="1">
              <a:lnSpc>
                <a:spcPct val="107000"/>
              </a:lnSpc>
              <a:spcAft>
                <a:spcPts val="800"/>
              </a:spcAft>
            </a:pPr>
            <a:r>
              <a:rPr lang="fa-IR" sz="1600" dirty="0" smtClean="0">
                <a:latin typeface="Calibri" panose="020F0502020204030204" pitchFamily="34" charset="0"/>
                <a:ea typeface="Calibri" panose="020F0502020204030204" pitchFamily="34" charset="0"/>
                <a:cs typeface="B Titr" panose="00000700000000000000" pitchFamily="2" charset="-78"/>
              </a:rPr>
              <a:t>مقایسه شاخصهای </a:t>
            </a:r>
            <a:r>
              <a:rPr lang="fa-IR" sz="1600" dirty="0">
                <a:latin typeface="Calibri" panose="020F0502020204030204" pitchFamily="34" charset="0"/>
                <a:ea typeface="Calibri" panose="020F0502020204030204" pitchFamily="34" charset="0"/>
                <a:cs typeface="B Titr" panose="00000700000000000000" pitchFamily="2" charset="-78"/>
              </a:rPr>
              <a:t>عمومی </a:t>
            </a:r>
            <a:r>
              <a:rPr lang="fa-IR" sz="1600" dirty="0" smtClean="0">
                <a:latin typeface="Calibri" panose="020F0502020204030204" pitchFamily="34" charset="0"/>
                <a:ea typeface="Calibri" panose="020F0502020204030204" pitchFamily="34" charset="0"/>
                <a:cs typeface="B Titr" panose="00000700000000000000" pitchFamily="2" charset="-78"/>
              </a:rPr>
              <a:t>سازمانها </a:t>
            </a:r>
            <a:r>
              <a:rPr lang="fa-IR" sz="1600" dirty="0">
                <a:latin typeface="Calibri" panose="020F0502020204030204" pitchFamily="34" charset="0"/>
                <a:ea typeface="Calibri" panose="020F0502020204030204" pitchFamily="34" charset="0"/>
                <a:cs typeface="B Titr" panose="00000700000000000000" pitchFamily="2" charset="-78"/>
              </a:rPr>
              <a:t>و </a:t>
            </a:r>
            <a:r>
              <a:rPr lang="fa-IR" sz="1600" dirty="0" smtClean="0">
                <a:latin typeface="Calibri" panose="020F0502020204030204" pitchFamily="34" charset="0"/>
                <a:ea typeface="Calibri" panose="020F0502020204030204" pitchFamily="34" charset="0"/>
                <a:cs typeface="B Titr" panose="00000700000000000000" pitchFamily="2" charset="-78"/>
              </a:rPr>
              <a:t>شرکتهای </a:t>
            </a:r>
            <a:r>
              <a:rPr lang="fa-IR" sz="1600" dirty="0">
                <a:latin typeface="Calibri" panose="020F0502020204030204" pitchFamily="34" charset="0"/>
                <a:ea typeface="Calibri" panose="020F0502020204030204" pitchFamily="34" charset="0"/>
                <a:cs typeface="B Titr" panose="00000700000000000000" pitchFamily="2" charset="-78"/>
              </a:rPr>
              <a:t>وابسته سطح ملی درسال 1400 و 1401</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cxnSp>
        <p:nvCxnSpPr>
          <p:cNvPr id="3" name="Straight Arrow Connector 2"/>
          <p:cNvCxnSpPr/>
          <p:nvPr/>
        </p:nvCxnSpPr>
        <p:spPr>
          <a:xfrm>
            <a:off x="3099459" y="2018805"/>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099459" y="2503714"/>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099459" y="2895600"/>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099459" y="3287485"/>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099459" y="3655621"/>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065812" y="4095007"/>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065812" y="4498769"/>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030186" y="4878779"/>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030186" y="5270665"/>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022269" y="5686301"/>
            <a:ext cx="11044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897706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3103750593"/>
              </p:ext>
            </p:extLst>
          </p:nvPr>
        </p:nvGraphicFramePr>
        <p:xfrm>
          <a:off x="708338" y="1166812"/>
          <a:ext cx="10766738" cy="527262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609859" y="562211"/>
            <a:ext cx="8615966" cy="355803"/>
          </a:xfrm>
          <a:prstGeom prst="rect">
            <a:avLst/>
          </a:prstGeom>
        </p:spPr>
        <p:txBody>
          <a:bodyPr wrap="square">
            <a:spAutoFit/>
          </a:bodyPr>
          <a:lstStyle/>
          <a:p>
            <a:pPr algn="ctr" rtl="1">
              <a:lnSpc>
                <a:spcPct val="107000"/>
              </a:lnSpc>
              <a:spcAft>
                <a:spcPts val="800"/>
              </a:spcAft>
            </a:pPr>
            <a:r>
              <a:rPr lang="fa-IR" sz="1600" dirty="0">
                <a:latin typeface="Calibri" panose="020F0502020204030204" pitchFamily="34" charset="0"/>
                <a:ea typeface="Calibri" panose="020F0502020204030204" pitchFamily="34" charset="0"/>
                <a:cs typeface="B Titr" panose="00000700000000000000" pitchFamily="2" charset="-78"/>
              </a:rPr>
              <a:t>نمودار مقایسه ای ارزیابی عملکرد شاخصهای عمومی سازمان ها و شرکت های وابسته سطح ملی درسال 1400 و 1401</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5885162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632740" y="4235365"/>
            <a:ext cx="2913397" cy="2003256"/>
          </a:xfrm>
          <a:prstGeom prst="rect">
            <a:avLst/>
          </a:prstGeom>
        </p:spPr>
      </p:pic>
      <p:pic>
        <p:nvPicPr>
          <p:cNvPr id="7" name="Picture 6"/>
          <p:cNvPicPr>
            <a:picLocks noChangeAspect="1"/>
          </p:cNvPicPr>
          <p:nvPr/>
        </p:nvPicPr>
        <p:blipFill>
          <a:blip r:embed="rId3"/>
          <a:stretch>
            <a:fillRect/>
          </a:stretch>
        </p:blipFill>
        <p:spPr>
          <a:xfrm>
            <a:off x="1381833" y="676864"/>
            <a:ext cx="3164304" cy="2742352"/>
          </a:xfrm>
          <a:prstGeom prst="rect">
            <a:avLst/>
          </a:prstGeom>
        </p:spPr>
      </p:pic>
      <p:sp>
        <p:nvSpPr>
          <p:cNvPr id="9" name="TextBox 8"/>
          <p:cNvSpPr txBox="1"/>
          <p:nvPr/>
        </p:nvSpPr>
        <p:spPr>
          <a:xfrm>
            <a:off x="533966" y="371878"/>
            <a:ext cx="4676281" cy="369332"/>
          </a:xfrm>
          <a:prstGeom prst="rect">
            <a:avLst/>
          </a:prstGeom>
          <a:noFill/>
        </p:spPr>
        <p:txBody>
          <a:bodyPr wrap="none" rtlCol="0">
            <a:spAutoFit/>
          </a:bodyPr>
          <a:lstStyle/>
          <a:p>
            <a:pPr algn="r" rtl="1"/>
            <a:r>
              <a:rPr lang="fa-IR" dirty="0" smtClean="0">
                <a:cs typeface="B Titr" panose="00000700000000000000" pitchFamily="2" charset="-78"/>
              </a:rPr>
              <a:t>امتیازشاخص های عمومی سال 1400   ستاد وزارت متبوع</a:t>
            </a:r>
            <a:endParaRPr lang="en-US" dirty="0">
              <a:cs typeface="B Titr" panose="00000700000000000000" pitchFamily="2" charset="-78"/>
            </a:endParaRPr>
          </a:p>
        </p:txBody>
      </p:sp>
      <p:sp>
        <p:nvSpPr>
          <p:cNvPr id="10" name="TextBox 9"/>
          <p:cNvSpPr txBox="1"/>
          <p:nvPr/>
        </p:nvSpPr>
        <p:spPr>
          <a:xfrm>
            <a:off x="1122776" y="3845064"/>
            <a:ext cx="4179349" cy="369332"/>
          </a:xfrm>
          <a:prstGeom prst="rect">
            <a:avLst/>
          </a:prstGeom>
          <a:noFill/>
        </p:spPr>
        <p:txBody>
          <a:bodyPr wrap="none" rtlCol="0">
            <a:spAutoFit/>
          </a:bodyPr>
          <a:lstStyle/>
          <a:p>
            <a:pPr algn="r" rtl="1"/>
            <a:r>
              <a:rPr lang="fa-IR" dirty="0" smtClean="0">
                <a:cs typeface="B Titr" panose="00000700000000000000" pitchFamily="2" charset="-78"/>
              </a:rPr>
              <a:t>امتیازشاخص های عمومی سال 1400 وزارت متبوع</a:t>
            </a:r>
            <a:endParaRPr lang="en-US" dirty="0">
              <a:cs typeface="B Titr" panose="00000700000000000000" pitchFamily="2" charset="-78"/>
            </a:endParaRPr>
          </a:p>
        </p:txBody>
      </p:sp>
      <p:cxnSp>
        <p:nvCxnSpPr>
          <p:cNvPr id="12" name="Straight Arrow Connector 11"/>
          <p:cNvCxnSpPr/>
          <p:nvPr/>
        </p:nvCxnSpPr>
        <p:spPr>
          <a:xfrm flipV="1">
            <a:off x="4780498" y="5492913"/>
            <a:ext cx="2350468" cy="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5013445" y="4832749"/>
            <a:ext cx="1868746" cy="47317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a-IR" b="1" dirty="0" smtClean="0">
                <a:cs typeface="B Zar" panose="00000400000000000000" pitchFamily="2" charset="-78"/>
              </a:rPr>
              <a:t>رشد 10.78 درصدی</a:t>
            </a:r>
            <a:endParaRPr lang="en-US" b="1" dirty="0">
              <a:cs typeface="B Zar" panose="00000400000000000000" pitchFamily="2" charset="-78"/>
            </a:endParaRPr>
          </a:p>
        </p:txBody>
      </p:sp>
      <p:pic>
        <p:nvPicPr>
          <p:cNvPr id="19" name="Picture 18"/>
          <p:cNvPicPr/>
          <p:nvPr/>
        </p:nvPicPr>
        <p:blipFill rotWithShape="1">
          <a:blip r:embed="rId4">
            <a:extLst>
              <a:ext uri="{28A0092B-C50C-407E-A947-70E740481C1C}">
                <a14:useLocalDpi xmlns:a14="http://schemas.microsoft.com/office/drawing/2010/main" val="0"/>
              </a:ext>
            </a:extLst>
          </a:blip>
          <a:srcRect l="71075" t="40559" r="4646" b="8255"/>
          <a:stretch/>
        </p:blipFill>
        <p:spPr bwMode="auto">
          <a:xfrm>
            <a:off x="6954263" y="404399"/>
            <a:ext cx="4029413" cy="3188368"/>
          </a:xfrm>
          <a:prstGeom prst="rect">
            <a:avLst/>
          </a:prstGeom>
          <a:ln>
            <a:noFill/>
          </a:ln>
          <a:effectLst>
            <a:softEdge rad="112500"/>
          </a:effectLst>
        </p:spPr>
      </p:pic>
      <p:pic>
        <p:nvPicPr>
          <p:cNvPr id="20" name="Picture 19"/>
          <p:cNvPicPr>
            <a:picLocks noChangeAspect="1"/>
          </p:cNvPicPr>
          <p:nvPr/>
        </p:nvPicPr>
        <p:blipFill>
          <a:blip r:embed="rId5"/>
          <a:stretch>
            <a:fillRect/>
          </a:stretch>
        </p:blipFill>
        <p:spPr>
          <a:xfrm>
            <a:off x="7326909" y="4235364"/>
            <a:ext cx="3284120" cy="2130089"/>
          </a:xfrm>
          <a:prstGeom prst="rect">
            <a:avLst/>
          </a:prstGeom>
        </p:spPr>
      </p:pic>
      <p:sp>
        <p:nvSpPr>
          <p:cNvPr id="21" name="TextBox 20"/>
          <p:cNvSpPr txBox="1"/>
          <p:nvPr/>
        </p:nvSpPr>
        <p:spPr>
          <a:xfrm>
            <a:off x="6634035" y="371878"/>
            <a:ext cx="4669868" cy="369332"/>
          </a:xfrm>
          <a:prstGeom prst="rect">
            <a:avLst/>
          </a:prstGeom>
          <a:noFill/>
        </p:spPr>
        <p:txBody>
          <a:bodyPr wrap="none" rtlCol="0">
            <a:spAutoFit/>
          </a:bodyPr>
          <a:lstStyle/>
          <a:p>
            <a:pPr algn="r" rtl="1"/>
            <a:r>
              <a:rPr lang="fa-IR" dirty="0" smtClean="0">
                <a:cs typeface="B Titr" panose="00000700000000000000" pitchFamily="2" charset="-78"/>
              </a:rPr>
              <a:t>امتیازشاخص های عمومی سال 1401   ستاد وزارت متبوع</a:t>
            </a:r>
            <a:endParaRPr lang="en-US" dirty="0">
              <a:cs typeface="B Titr" panose="00000700000000000000" pitchFamily="2" charset="-78"/>
            </a:endParaRPr>
          </a:p>
        </p:txBody>
      </p:sp>
      <p:sp>
        <p:nvSpPr>
          <p:cNvPr id="22" name="TextBox 21"/>
          <p:cNvSpPr txBox="1"/>
          <p:nvPr/>
        </p:nvSpPr>
        <p:spPr>
          <a:xfrm>
            <a:off x="7130966" y="3729399"/>
            <a:ext cx="4172937" cy="369332"/>
          </a:xfrm>
          <a:prstGeom prst="rect">
            <a:avLst/>
          </a:prstGeom>
          <a:noFill/>
        </p:spPr>
        <p:txBody>
          <a:bodyPr wrap="none" rtlCol="0">
            <a:spAutoFit/>
          </a:bodyPr>
          <a:lstStyle/>
          <a:p>
            <a:pPr algn="r" rtl="1"/>
            <a:r>
              <a:rPr lang="fa-IR" dirty="0" smtClean="0">
                <a:cs typeface="B Titr" panose="00000700000000000000" pitchFamily="2" charset="-78"/>
              </a:rPr>
              <a:t>امتیازشاخص های عمومی سال 1401 وزارت متبوع</a:t>
            </a:r>
            <a:endParaRPr lang="en-US" dirty="0">
              <a:cs typeface="B Titr" panose="00000700000000000000" pitchFamily="2" charset="-78"/>
            </a:endParaRPr>
          </a:p>
        </p:txBody>
      </p:sp>
      <p:cxnSp>
        <p:nvCxnSpPr>
          <p:cNvPr id="23" name="Straight Arrow Connector 22"/>
          <p:cNvCxnSpPr/>
          <p:nvPr/>
        </p:nvCxnSpPr>
        <p:spPr>
          <a:xfrm flipV="1">
            <a:off x="4603795" y="2564908"/>
            <a:ext cx="2350468" cy="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4836742" y="1904744"/>
            <a:ext cx="1868746" cy="47317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a-IR" b="1" dirty="0" smtClean="0">
                <a:cs typeface="B Zar" panose="00000400000000000000" pitchFamily="2" charset="-78"/>
              </a:rPr>
              <a:t>رشد 29.54 درصدی</a:t>
            </a:r>
            <a:endParaRPr lang="en-US" b="1" dirty="0">
              <a:cs typeface="B Zar" panose="00000400000000000000" pitchFamily="2" charset="-78"/>
            </a:endParaRPr>
          </a:p>
        </p:txBody>
      </p:sp>
      <p:sp>
        <p:nvSpPr>
          <p:cNvPr id="2" name="Title 1"/>
          <p:cNvSpPr>
            <a:spLocks noGrp="1"/>
          </p:cNvSpPr>
          <p:nvPr>
            <p:ph type="title"/>
          </p:nvPr>
        </p:nvSpPr>
        <p:spPr>
          <a:xfrm>
            <a:off x="4580872" y="2909403"/>
            <a:ext cx="2983728" cy="819996"/>
          </a:xfrm>
        </p:spPr>
        <p:txBody>
          <a:bodyPr>
            <a:noAutofit/>
          </a:bodyPr>
          <a:lstStyle/>
          <a:p>
            <a:pPr algn="ctr" rtl="1"/>
            <a:r>
              <a:rPr lang="fa-IR" sz="2000" b="1" dirty="0" smtClean="0">
                <a:solidFill>
                  <a:srgbClr val="FF0000"/>
                </a:solidFill>
                <a:cs typeface="B Zar" panose="00000400000000000000" pitchFamily="2" charset="-78"/>
              </a:rPr>
              <a:t>کسب رتبه نخست در امتیاز </a:t>
            </a:r>
            <a:r>
              <a:rPr lang="fa-IR" sz="2000" b="1" dirty="0" smtClean="0">
                <a:solidFill>
                  <a:srgbClr val="FF0000"/>
                </a:solidFill>
                <a:cs typeface="B Zar" panose="00000400000000000000" pitchFamily="2" charset="-78"/>
                <a:hlinkClick r:id="rId6" action="ppaction://hlinkfile"/>
              </a:rPr>
              <a:t>شاخص های عمومی ستاد </a:t>
            </a:r>
            <a:r>
              <a:rPr lang="fa-IR" sz="2000" b="1" dirty="0" smtClean="0">
                <a:solidFill>
                  <a:srgbClr val="FF0000"/>
                </a:solidFill>
                <a:cs typeface="B Zar" panose="00000400000000000000" pitchFamily="2" charset="-78"/>
              </a:rPr>
              <a:t>وزارت جهادکشاورزی</a:t>
            </a:r>
            <a:endParaRPr lang="en-US" sz="2000" b="1" dirty="0">
              <a:solidFill>
                <a:srgbClr val="FF0000"/>
              </a:solidFill>
              <a:cs typeface="B Zar" panose="00000400000000000000" pitchFamily="2" charset="-78"/>
            </a:endParaRPr>
          </a:p>
        </p:txBody>
      </p:sp>
    </p:spTree>
    <p:extLst>
      <p:ext uri="{BB962C8B-B14F-4D97-AF65-F5344CB8AC3E}">
        <p14:creationId xmlns:p14="http://schemas.microsoft.com/office/powerpoint/2010/main" val="212737230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2055803300"/>
              </p:ext>
            </p:extLst>
          </p:nvPr>
        </p:nvGraphicFramePr>
        <p:xfrm>
          <a:off x="609601" y="762000"/>
          <a:ext cx="10972793" cy="5471160"/>
        </p:xfrm>
        <a:graphic>
          <a:graphicData uri="http://schemas.openxmlformats.org/drawingml/2006/table">
            <a:tbl>
              <a:tblPr firstRow="1" bandRow="1">
                <a:tableStyleId>{5C22544A-7EE6-4342-B048-85BDC9FD1C3A}</a:tableStyleId>
              </a:tblPr>
              <a:tblGrid>
                <a:gridCol w="997527">
                  <a:extLst>
                    <a:ext uri="{9D8B030D-6E8A-4147-A177-3AD203B41FA5}">
                      <a16:colId xmlns:a16="http://schemas.microsoft.com/office/drawing/2014/main" val="757230205"/>
                    </a:ext>
                  </a:extLst>
                </a:gridCol>
                <a:gridCol w="831273">
                  <a:extLst>
                    <a:ext uri="{9D8B030D-6E8A-4147-A177-3AD203B41FA5}">
                      <a16:colId xmlns:a16="http://schemas.microsoft.com/office/drawing/2014/main" val="4134418126"/>
                    </a:ext>
                  </a:extLst>
                </a:gridCol>
                <a:gridCol w="812800">
                  <a:extLst>
                    <a:ext uri="{9D8B030D-6E8A-4147-A177-3AD203B41FA5}">
                      <a16:colId xmlns:a16="http://schemas.microsoft.com/office/drawing/2014/main" val="2837608457"/>
                    </a:ext>
                  </a:extLst>
                </a:gridCol>
                <a:gridCol w="711200">
                  <a:extLst>
                    <a:ext uri="{9D8B030D-6E8A-4147-A177-3AD203B41FA5}">
                      <a16:colId xmlns:a16="http://schemas.microsoft.com/office/drawing/2014/main" val="3960682930"/>
                    </a:ext>
                  </a:extLst>
                </a:gridCol>
                <a:gridCol w="914400">
                  <a:extLst>
                    <a:ext uri="{9D8B030D-6E8A-4147-A177-3AD203B41FA5}">
                      <a16:colId xmlns:a16="http://schemas.microsoft.com/office/drawing/2014/main" val="1927029918"/>
                    </a:ext>
                  </a:extLst>
                </a:gridCol>
                <a:gridCol w="711200">
                  <a:extLst>
                    <a:ext uri="{9D8B030D-6E8A-4147-A177-3AD203B41FA5}">
                      <a16:colId xmlns:a16="http://schemas.microsoft.com/office/drawing/2014/main" val="1750127093"/>
                    </a:ext>
                  </a:extLst>
                </a:gridCol>
                <a:gridCol w="711200">
                  <a:extLst>
                    <a:ext uri="{9D8B030D-6E8A-4147-A177-3AD203B41FA5}">
                      <a16:colId xmlns:a16="http://schemas.microsoft.com/office/drawing/2014/main" val="582514678"/>
                    </a:ext>
                  </a:extLst>
                </a:gridCol>
                <a:gridCol w="812800">
                  <a:extLst>
                    <a:ext uri="{9D8B030D-6E8A-4147-A177-3AD203B41FA5}">
                      <a16:colId xmlns:a16="http://schemas.microsoft.com/office/drawing/2014/main" val="1214371092"/>
                    </a:ext>
                  </a:extLst>
                </a:gridCol>
                <a:gridCol w="812800">
                  <a:extLst>
                    <a:ext uri="{9D8B030D-6E8A-4147-A177-3AD203B41FA5}">
                      <a16:colId xmlns:a16="http://schemas.microsoft.com/office/drawing/2014/main" val="932404549"/>
                    </a:ext>
                  </a:extLst>
                </a:gridCol>
                <a:gridCol w="711200">
                  <a:extLst>
                    <a:ext uri="{9D8B030D-6E8A-4147-A177-3AD203B41FA5}">
                      <a16:colId xmlns:a16="http://schemas.microsoft.com/office/drawing/2014/main" val="27685116"/>
                    </a:ext>
                  </a:extLst>
                </a:gridCol>
                <a:gridCol w="2946393">
                  <a:extLst>
                    <a:ext uri="{9D8B030D-6E8A-4147-A177-3AD203B41FA5}">
                      <a16:colId xmlns:a16="http://schemas.microsoft.com/office/drawing/2014/main" val="1994398948"/>
                    </a:ext>
                  </a:extLst>
                </a:gridCol>
              </a:tblGrid>
              <a:tr h="370840">
                <a:tc rowSpan="2">
                  <a:txBody>
                    <a:bodyPr/>
                    <a:lstStyle/>
                    <a:p>
                      <a:pPr algn="ctr" rtl="1"/>
                      <a:r>
                        <a:rPr lang="fa-IR" sz="1100" dirty="0" smtClean="0">
                          <a:solidFill>
                            <a:schemeClr val="tx1">
                              <a:lumMod val="95000"/>
                              <a:lumOff val="5000"/>
                            </a:schemeClr>
                          </a:solidFill>
                          <a:cs typeface="B Titr" panose="00000700000000000000" pitchFamily="2" charset="-78"/>
                        </a:rPr>
                        <a:t>سطح دستگاه</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gridSpan="3">
                  <a:txBody>
                    <a:bodyPr/>
                    <a:lstStyle/>
                    <a:p>
                      <a:pPr algn="ctr" rtl="1"/>
                      <a:r>
                        <a:rPr lang="fa-IR" sz="1100" dirty="0" smtClean="0">
                          <a:solidFill>
                            <a:schemeClr val="tx1">
                              <a:lumMod val="95000"/>
                              <a:lumOff val="5000"/>
                            </a:schemeClr>
                          </a:solidFill>
                          <a:cs typeface="B Titr" panose="00000700000000000000" pitchFamily="2" charset="-78"/>
                        </a:rPr>
                        <a:t>جمع کل</a:t>
                      </a:r>
                    </a:p>
                    <a:p>
                      <a:pPr algn="ctr" rtl="1"/>
                      <a:r>
                        <a:rPr lang="fa-IR" sz="1100" dirty="0" smtClean="0">
                          <a:solidFill>
                            <a:schemeClr val="tx1">
                              <a:lumMod val="95000"/>
                              <a:lumOff val="5000"/>
                            </a:schemeClr>
                          </a:solidFill>
                          <a:cs typeface="B Titr" panose="00000700000000000000" pitchFamily="2" charset="-78"/>
                        </a:rPr>
                        <a:t>(2000 امتیاز)</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hMerge="1">
                  <a:txBody>
                    <a:bodyPr/>
                    <a:lstStyle/>
                    <a:p>
                      <a:pPr algn="r" rtl="1"/>
                      <a:endParaRPr lang="en-US" dirty="0"/>
                    </a:p>
                  </a:txBody>
                  <a:tcPr/>
                </a:tc>
                <a:tc hMerge="1">
                  <a:txBody>
                    <a:bodyPr/>
                    <a:lstStyle/>
                    <a:p>
                      <a:pPr algn="r" rtl="1"/>
                      <a:endParaRPr lang="en-US" dirty="0"/>
                    </a:p>
                  </a:txBody>
                  <a:tcPr/>
                </a:tc>
                <a:tc gridSpan="3">
                  <a:txBody>
                    <a:bodyPr/>
                    <a:lstStyle/>
                    <a:p>
                      <a:pPr algn="ctr" rtl="1"/>
                      <a:r>
                        <a:rPr lang="fa-IR" sz="1100" dirty="0" smtClean="0">
                          <a:solidFill>
                            <a:schemeClr val="tx1">
                              <a:lumMod val="95000"/>
                              <a:lumOff val="5000"/>
                            </a:schemeClr>
                          </a:solidFill>
                          <a:cs typeface="B Titr" panose="00000700000000000000" pitchFamily="2" charset="-78"/>
                        </a:rPr>
                        <a:t>امتیاز شاخص های اختصاصی </a:t>
                      </a:r>
                    </a:p>
                    <a:p>
                      <a:pPr algn="ctr" rtl="1"/>
                      <a:r>
                        <a:rPr lang="fa-IR" sz="1100" dirty="0" smtClean="0">
                          <a:solidFill>
                            <a:schemeClr val="tx1">
                              <a:lumMod val="95000"/>
                              <a:lumOff val="5000"/>
                            </a:schemeClr>
                          </a:solidFill>
                          <a:cs typeface="B Titr" panose="00000700000000000000" pitchFamily="2" charset="-78"/>
                        </a:rPr>
                        <a:t>(1000 امتیاز)</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hMerge="1">
                  <a:txBody>
                    <a:bodyPr/>
                    <a:lstStyle/>
                    <a:p>
                      <a:pPr algn="r" rtl="1"/>
                      <a:endParaRPr lang="en-US"/>
                    </a:p>
                  </a:txBody>
                  <a:tcPr/>
                </a:tc>
                <a:tc hMerge="1">
                  <a:txBody>
                    <a:bodyPr/>
                    <a:lstStyle/>
                    <a:p>
                      <a:pPr algn="r" rtl="1"/>
                      <a:endParaRPr lang="en-US" dirty="0"/>
                    </a:p>
                  </a:txBody>
                  <a:tcPr/>
                </a:tc>
                <a:tc gridSpan="3">
                  <a:txBody>
                    <a:bodyPr/>
                    <a:lstStyle/>
                    <a:p>
                      <a:pPr algn="ctr" rtl="1"/>
                      <a:r>
                        <a:rPr lang="fa-IR" sz="1100" dirty="0" smtClean="0">
                          <a:solidFill>
                            <a:schemeClr val="tx1">
                              <a:lumMod val="95000"/>
                              <a:lumOff val="5000"/>
                            </a:schemeClr>
                          </a:solidFill>
                          <a:cs typeface="B Titr" panose="00000700000000000000" pitchFamily="2" charset="-78"/>
                        </a:rPr>
                        <a:t>امتیاز شاخص های عمومی </a:t>
                      </a:r>
                    </a:p>
                    <a:p>
                      <a:pPr algn="ctr" rtl="1"/>
                      <a:r>
                        <a:rPr lang="fa-IR" sz="1100" dirty="0" smtClean="0">
                          <a:solidFill>
                            <a:schemeClr val="tx1">
                              <a:lumMod val="95000"/>
                              <a:lumOff val="5000"/>
                            </a:schemeClr>
                          </a:solidFill>
                          <a:cs typeface="B Titr" panose="00000700000000000000" pitchFamily="2" charset="-78"/>
                        </a:rPr>
                        <a:t>(1000 امتیاز)</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hMerge="1">
                  <a:txBody>
                    <a:bodyPr/>
                    <a:lstStyle/>
                    <a:p>
                      <a:pPr algn="r" rtl="1"/>
                      <a:endParaRPr lang="en-US"/>
                    </a:p>
                  </a:txBody>
                  <a:tcPr/>
                </a:tc>
                <a:tc hMerge="1">
                  <a:txBody>
                    <a:bodyPr/>
                    <a:lstStyle/>
                    <a:p>
                      <a:pPr algn="r" rtl="1"/>
                      <a:endParaRPr lang="en-US" dirty="0"/>
                    </a:p>
                  </a:txBody>
                  <a:tcPr/>
                </a:tc>
                <a:tc rowSpan="2">
                  <a:txBody>
                    <a:bodyPr/>
                    <a:lstStyle/>
                    <a:p>
                      <a:pPr algn="ctr" rtl="1"/>
                      <a:r>
                        <a:rPr lang="fa-IR" sz="1100" dirty="0" smtClean="0">
                          <a:solidFill>
                            <a:schemeClr val="tx1">
                              <a:lumMod val="95000"/>
                              <a:lumOff val="5000"/>
                            </a:schemeClr>
                          </a:solidFill>
                          <a:cs typeface="B Titr" panose="00000700000000000000" pitchFamily="2" charset="-78"/>
                        </a:rPr>
                        <a:t>نام</a:t>
                      </a:r>
                      <a:r>
                        <a:rPr lang="fa-IR" sz="1100" baseline="0" dirty="0" smtClean="0">
                          <a:solidFill>
                            <a:schemeClr val="tx1">
                              <a:lumMod val="95000"/>
                              <a:lumOff val="5000"/>
                            </a:schemeClr>
                          </a:solidFill>
                          <a:cs typeface="B Titr" panose="00000700000000000000" pitchFamily="2" charset="-78"/>
                        </a:rPr>
                        <a:t> دستگاه</a:t>
                      </a:r>
                      <a:endParaRPr lang="fa-IR" sz="1100" dirty="0" smtClean="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extLst>
                  <a:ext uri="{0D108BD9-81ED-4DB2-BD59-A6C34878D82A}">
                    <a16:rowId xmlns:a16="http://schemas.microsoft.com/office/drawing/2014/main" val="341403155"/>
                  </a:ext>
                </a:extLst>
              </a:tr>
              <a:tr h="370840">
                <a:tc vMerge="1">
                  <a:txBody>
                    <a:bodyPr/>
                    <a:lstStyle/>
                    <a:p>
                      <a:pPr algn="r" rtl="1"/>
                      <a:endParaRPr lang="en-US" dirty="0"/>
                    </a:p>
                  </a:txBody>
                  <a:tcPr/>
                </a:tc>
                <a:tc>
                  <a:txBody>
                    <a:bodyPr/>
                    <a:lstStyle/>
                    <a:p>
                      <a:pPr algn="ctr" rtl="1"/>
                      <a:r>
                        <a:rPr lang="fa-IR" sz="1100" dirty="0" smtClean="0">
                          <a:solidFill>
                            <a:schemeClr val="tx1">
                              <a:lumMod val="95000"/>
                              <a:lumOff val="5000"/>
                            </a:schemeClr>
                          </a:solidFill>
                          <a:cs typeface="B Titr" panose="00000700000000000000" pitchFamily="2" charset="-78"/>
                        </a:rPr>
                        <a:t>میزان درصد تغییرات</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1100" dirty="0" smtClean="0">
                          <a:solidFill>
                            <a:schemeClr val="tx1">
                              <a:lumMod val="95000"/>
                              <a:lumOff val="5000"/>
                            </a:schemeClr>
                          </a:solidFill>
                          <a:cs typeface="B Titr" panose="00000700000000000000" pitchFamily="2" charset="-78"/>
                        </a:rPr>
                        <a:t>1401</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1100" dirty="0" smtClean="0">
                          <a:solidFill>
                            <a:schemeClr val="tx1">
                              <a:lumMod val="95000"/>
                              <a:lumOff val="5000"/>
                            </a:schemeClr>
                          </a:solidFill>
                          <a:cs typeface="B Titr" panose="00000700000000000000" pitchFamily="2" charset="-78"/>
                        </a:rPr>
                        <a:t>1400</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1100" dirty="0" smtClean="0">
                          <a:solidFill>
                            <a:schemeClr val="tx1">
                              <a:lumMod val="95000"/>
                              <a:lumOff val="5000"/>
                            </a:schemeClr>
                          </a:solidFill>
                          <a:cs typeface="B Titr" panose="00000700000000000000" pitchFamily="2" charset="-78"/>
                        </a:rPr>
                        <a:t>میزان درصد تغییرات</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1100" dirty="0" smtClean="0">
                          <a:solidFill>
                            <a:schemeClr val="tx1">
                              <a:lumMod val="95000"/>
                              <a:lumOff val="5000"/>
                            </a:schemeClr>
                          </a:solidFill>
                          <a:cs typeface="B Titr" panose="00000700000000000000" pitchFamily="2" charset="-78"/>
                        </a:rPr>
                        <a:t>1401</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1100" dirty="0" smtClean="0">
                          <a:solidFill>
                            <a:schemeClr val="tx1">
                              <a:lumMod val="95000"/>
                              <a:lumOff val="5000"/>
                            </a:schemeClr>
                          </a:solidFill>
                          <a:cs typeface="B Titr" panose="00000700000000000000" pitchFamily="2" charset="-78"/>
                        </a:rPr>
                        <a:t>1400</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1100" dirty="0" smtClean="0">
                          <a:solidFill>
                            <a:schemeClr val="tx1">
                              <a:lumMod val="95000"/>
                              <a:lumOff val="5000"/>
                            </a:schemeClr>
                          </a:solidFill>
                          <a:cs typeface="B Titr" panose="00000700000000000000" pitchFamily="2" charset="-78"/>
                        </a:rPr>
                        <a:t>میزان درصد تغییرات</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1100" dirty="0" smtClean="0">
                          <a:solidFill>
                            <a:schemeClr val="tx1">
                              <a:lumMod val="95000"/>
                              <a:lumOff val="5000"/>
                            </a:schemeClr>
                          </a:solidFill>
                          <a:cs typeface="B Titr" panose="00000700000000000000" pitchFamily="2" charset="-78"/>
                        </a:rPr>
                        <a:t>1401</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1100" dirty="0" smtClean="0">
                          <a:solidFill>
                            <a:schemeClr val="tx1">
                              <a:lumMod val="95000"/>
                              <a:lumOff val="5000"/>
                            </a:schemeClr>
                          </a:solidFill>
                          <a:cs typeface="B Titr" panose="00000700000000000000" pitchFamily="2" charset="-78"/>
                        </a:rPr>
                        <a:t>1400</a:t>
                      </a:r>
                      <a:endParaRPr lang="en-US" sz="1100" dirty="0">
                        <a:solidFill>
                          <a:schemeClr val="tx1">
                            <a:lumMod val="95000"/>
                            <a:lumOff val="5000"/>
                          </a:schemeClr>
                        </a:solidFill>
                        <a:cs typeface="B Titr" panose="00000700000000000000" pitchFamily="2" charset="-78"/>
                      </a:endParaRPr>
                    </a:p>
                  </a:txBody>
                  <a:tcPr marL="121920" marR="121920" anchor="ctr">
                    <a:solidFill>
                      <a:schemeClr val="accent2">
                        <a:lumMod val="75000"/>
                      </a:schemeClr>
                    </a:solidFill>
                  </a:tcPr>
                </a:tc>
                <a:tc vMerge="1">
                  <a:txBody>
                    <a:bodyPr/>
                    <a:lstStyle/>
                    <a:p>
                      <a:pPr algn="ctr" rtl="1"/>
                      <a:endParaRPr lang="en-US" sz="1100" dirty="0">
                        <a:cs typeface="B Titr" panose="00000700000000000000" pitchFamily="2" charset="-78"/>
                      </a:endParaRPr>
                    </a:p>
                  </a:txBody>
                  <a:tcPr anchor="ctr"/>
                </a:tc>
                <a:extLst>
                  <a:ext uri="{0D108BD9-81ED-4DB2-BD59-A6C34878D82A}">
                    <a16:rowId xmlns:a16="http://schemas.microsoft.com/office/drawing/2014/main" val="3749827951"/>
                  </a:ext>
                </a:extLst>
              </a:tr>
              <a:tr h="370840">
                <a:tc>
                  <a:txBody>
                    <a:bodyPr/>
                    <a:lstStyle/>
                    <a:p>
                      <a:pPr algn="ctr" rtl="1"/>
                      <a:r>
                        <a:rPr lang="fa-IR" sz="1100" dirty="0" smtClean="0">
                          <a:cs typeface="B Titr" panose="00000700000000000000" pitchFamily="2" charset="-78"/>
                        </a:rPr>
                        <a:t>متوسط</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0.6-</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1311</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1320</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15/8-</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751</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815</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10/67</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560</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506</a:t>
                      </a:r>
                      <a:endParaRPr lang="en-US" sz="1100" dirty="0">
                        <a:cs typeface="B Titr" panose="00000700000000000000" pitchFamily="2" charset="-78"/>
                      </a:endParaRPr>
                    </a:p>
                  </a:txBody>
                  <a:tcPr marL="121920" marR="121920" anchor="ctr">
                    <a:solidFill>
                      <a:srgbClr val="FFC000"/>
                    </a:solidFill>
                  </a:tcPr>
                </a:tc>
                <a:tc>
                  <a:txBody>
                    <a:bodyPr/>
                    <a:lstStyle/>
                    <a:p>
                      <a:pPr algn="ctr" rtl="1"/>
                      <a:r>
                        <a:rPr lang="fa-IR" sz="1100" dirty="0" smtClean="0">
                          <a:cs typeface="B Titr" panose="00000700000000000000" pitchFamily="2" charset="-78"/>
                        </a:rPr>
                        <a:t>تجمیعی وزارت جهادکشاورزی</a:t>
                      </a:r>
                      <a:endParaRPr lang="en-US" sz="1100" dirty="0">
                        <a:cs typeface="B Titr" panose="00000700000000000000" pitchFamily="2" charset="-78"/>
                      </a:endParaRPr>
                    </a:p>
                  </a:txBody>
                  <a:tcPr marL="121920" marR="121920" anchor="ctr">
                    <a:solidFill>
                      <a:srgbClr val="FFC000"/>
                    </a:solidFill>
                  </a:tcPr>
                </a:tc>
                <a:extLst>
                  <a:ext uri="{0D108BD9-81ED-4DB2-BD59-A6C34878D82A}">
                    <a16:rowId xmlns:a16="http://schemas.microsoft.com/office/drawing/2014/main" val="2152454713"/>
                  </a:ext>
                </a:extLst>
              </a:tr>
              <a:tr h="370840">
                <a:tc>
                  <a:txBody>
                    <a:bodyPr/>
                    <a:lstStyle/>
                    <a:p>
                      <a:pPr algn="ctr" rtl="1"/>
                      <a:r>
                        <a:rPr lang="fa-IR" sz="1100" dirty="0" smtClean="0">
                          <a:cs typeface="B Titr" panose="00000700000000000000" pitchFamily="2" charset="-78"/>
                        </a:rPr>
                        <a:t>خوب</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10/3</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1676</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1519</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4-</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832</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867</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29/44</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844</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652</a:t>
                      </a:r>
                      <a:endParaRPr lang="en-US" sz="1100" dirty="0">
                        <a:cs typeface="B Titr" panose="00000700000000000000" pitchFamily="2" charset="-78"/>
                      </a:endParaRPr>
                    </a:p>
                  </a:txBody>
                  <a:tcPr marL="121920" marR="121920" anchor="ctr">
                    <a:solidFill>
                      <a:srgbClr val="92D050"/>
                    </a:solidFill>
                  </a:tcPr>
                </a:tc>
                <a:tc>
                  <a:txBody>
                    <a:bodyPr/>
                    <a:lstStyle/>
                    <a:p>
                      <a:pPr algn="ctr" rtl="1"/>
                      <a:r>
                        <a:rPr lang="fa-IR" sz="1100" dirty="0" smtClean="0">
                          <a:cs typeface="B Titr" panose="00000700000000000000" pitchFamily="2" charset="-78"/>
                        </a:rPr>
                        <a:t>ستاد</a:t>
                      </a:r>
                      <a:r>
                        <a:rPr lang="fa-IR" sz="1100" baseline="0" dirty="0" smtClean="0">
                          <a:cs typeface="B Titr" panose="00000700000000000000" pitchFamily="2" charset="-78"/>
                        </a:rPr>
                        <a:t> وزارت جهاد کشاورزی</a:t>
                      </a:r>
                      <a:endParaRPr lang="en-US" sz="1100" dirty="0">
                        <a:cs typeface="B Titr" panose="00000700000000000000" pitchFamily="2" charset="-78"/>
                      </a:endParaRPr>
                    </a:p>
                  </a:txBody>
                  <a:tcPr marL="121920" marR="121920" anchor="ctr">
                    <a:solidFill>
                      <a:srgbClr val="92D050"/>
                    </a:solidFill>
                  </a:tcPr>
                </a:tc>
                <a:extLst>
                  <a:ext uri="{0D108BD9-81ED-4DB2-BD59-A6C34878D82A}">
                    <a16:rowId xmlns:a16="http://schemas.microsoft.com/office/drawing/2014/main" val="96499932"/>
                  </a:ext>
                </a:extLst>
              </a:tr>
              <a:tr h="370840">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متوسط</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4/6-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1466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1538</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12/2-</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750</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854</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467</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716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684</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سازمان دامپزشکی کشور</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extLst>
                  <a:ext uri="{0D108BD9-81ED-4DB2-BD59-A6C34878D82A}">
                    <a16:rowId xmlns:a16="http://schemas.microsoft.com/office/drawing/2014/main" val="809864491"/>
                  </a:ext>
                </a:extLst>
              </a:tr>
              <a:tr h="370840">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متوسط</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2/3</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1450</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1418</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4/1-</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758</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790</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10/2</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692</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628</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سازمان امور اراضی کشور</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extLst>
                  <a:ext uri="{0D108BD9-81ED-4DB2-BD59-A6C34878D82A}">
                    <a16:rowId xmlns:a16="http://schemas.microsoft.com/office/drawing/2014/main" val="2300220591"/>
                  </a:ext>
                </a:extLst>
              </a:tr>
              <a:tr h="370840">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متوسط</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5/5</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1429</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1355</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7/4-</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785</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848</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27</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644</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507</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سازمان منابع طبیعی و آبخیزداری</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extLst>
                  <a:ext uri="{0D108BD9-81ED-4DB2-BD59-A6C34878D82A}">
                    <a16:rowId xmlns:a16="http://schemas.microsoft.com/office/drawing/2014/main" val="4117381589"/>
                  </a:ext>
                </a:extLst>
              </a:tr>
              <a:tr h="370840">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متوسط</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32/8</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1393</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1049</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38/6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797</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575</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26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596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473</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سازمان شیلات ایران</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extLst>
                  <a:ext uri="{0D108BD9-81ED-4DB2-BD59-A6C34878D82A}">
                    <a16:rowId xmlns:a16="http://schemas.microsoft.com/office/drawing/2014/main" val="1256832055"/>
                  </a:ext>
                </a:extLst>
              </a:tr>
              <a:tr h="370840">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متوسط</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0/001</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1293</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1286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1/3</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756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746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1/7</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537</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539</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شرکت بازرگانی دولتی ایران</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extLst>
                  <a:ext uri="{0D108BD9-81ED-4DB2-BD59-A6C34878D82A}">
                    <a16:rowId xmlns:a16="http://schemas.microsoft.com/office/drawing/2014/main" val="3666699112"/>
                  </a:ext>
                </a:extLst>
              </a:tr>
              <a:tr h="370840">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متوسط</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26/3</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1266</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1002</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28/8</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791</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614</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0/3-</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475</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388</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سازمان تحقیقات، آموزش و ترویج کشاورزی</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extLst>
                  <a:ext uri="{0D108BD9-81ED-4DB2-BD59-A6C34878D82A}">
                    <a16:rowId xmlns:a16="http://schemas.microsoft.com/office/drawing/2014/main" val="2951597015"/>
                  </a:ext>
                </a:extLst>
              </a:tr>
              <a:tr h="370840">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متوسط</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1218</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770</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5/1</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809</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770</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409</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tc>
                  <a:txBody>
                    <a:bodyPr/>
                    <a:lstStyle/>
                    <a:p>
                      <a:pPr marL="0" algn="ctr" defTabSz="914400" rtl="1" eaLnBrk="1" latinLnBrk="0" hangingPunct="1"/>
                      <a:r>
                        <a:rPr lang="fa-IR" sz="1100" kern="1200" dirty="0" smtClean="0">
                          <a:solidFill>
                            <a:schemeClr val="dk1"/>
                          </a:solidFill>
                          <a:latin typeface="+mn-lt"/>
                          <a:ea typeface="+mn-ea"/>
                          <a:cs typeface="B Titr" panose="00000700000000000000" pitchFamily="2" charset="-78"/>
                        </a:rPr>
                        <a:t>شرکت خدمات حمایتی کشاورزی</a:t>
                      </a:r>
                      <a:endParaRPr lang="en-US" sz="1100" kern="1200" dirty="0">
                        <a:solidFill>
                          <a:schemeClr val="dk1"/>
                        </a:solidFill>
                        <a:latin typeface="+mn-lt"/>
                        <a:ea typeface="+mn-ea"/>
                        <a:cs typeface="B Titr" panose="00000700000000000000" pitchFamily="2" charset="-78"/>
                      </a:endParaRPr>
                    </a:p>
                  </a:txBody>
                  <a:tcPr marL="121920" marR="121920" anchor="ctr">
                    <a:solidFill>
                      <a:srgbClr val="FFC000"/>
                    </a:solidFill>
                  </a:tcPr>
                </a:tc>
                <a:extLst>
                  <a:ext uri="{0D108BD9-81ED-4DB2-BD59-A6C34878D82A}">
                    <a16:rowId xmlns:a16="http://schemas.microsoft.com/office/drawing/2014/main" val="1597218622"/>
                  </a:ext>
                </a:extLst>
              </a:tr>
              <a:tr h="370840">
                <a:tc>
                  <a:txBody>
                    <a:bodyPr/>
                    <a:lstStyle/>
                    <a:p>
                      <a:pPr algn="ctr" rtl="1"/>
                      <a:r>
                        <a:rPr lang="fa-IR" sz="1100" dirty="0" smtClean="0">
                          <a:cs typeface="B Titr" panose="00000700000000000000" pitchFamily="2" charset="-78"/>
                        </a:rPr>
                        <a:t>ضعیف</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45</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1172</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809</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45/2</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691</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476</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44/87</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481</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332</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سازمان مرکزی تعاون روستایی</a:t>
                      </a:r>
                      <a:endParaRPr lang="en-US" sz="1100" dirty="0">
                        <a:cs typeface="B Titr" panose="00000700000000000000" pitchFamily="2" charset="-78"/>
                      </a:endParaRPr>
                    </a:p>
                  </a:txBody>
                  <a:tcPr marL="121920" marR="121920" anchor="ctr">
                    <a:solidFill>
                      <a:srgbClr val="FF0000"/>
                    </a:solidFill>
                  </a:tcPr>
                </a:tc>
                <a:extLst>
                  <a:ext uri="{0D108BD9-81ED-4DB2-BD59-A6C34878D82A}">
                    <a16:rowId xmlns:a16="http://schemas.microsoft.com/office/drawing/2014/main" val="1772112641"/>
                  </a:ext>
                </a:extLst>
              </a:tr>
              <a:tr h="370840">
                <a:tc>
                  <a:txBody>
                    <a:bodyPr/>
                    <a:lstStyle/>
                    <a:p>
                      <a:pPr algn="ctr" rtl="1"/>
                      <a:r>
                        <a:rPr lang="fa-IR" sz="1100" dirty="0" smtClean="0">
                          <a:cs typeface="B Titr" panose="00000700000000000000" pitchFamily="2" charset="-78"/>
                        </a:rPr>
                        <a:t>ضعیف</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5/4-</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1027</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1086</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8/7-</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621</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680</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0</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406</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406</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سازمان حفظ نباتات</a:t>
                      </a:r>
                      <a:endParaRPr lang="en-US" sz="1100" dirty="0">
                        <a:cs typeface="B Titr" panose="00000700000000000000" pitchFamily="2" charset="-78"/>
                      </a:endParaRPr>
                    </a:p>
                  </a:txBody>
                  <a:tcPr marL="121920" marR="121920" anchor="ctr">
                    <a:solidFill>
                      <a:srgbClr val="FF0000"/>
                    </a:solidFill>
                  </a:tcPr>
                </a:tc>
                <a:extLst>
                  <a:ext uri="{0D108BD9-81ED-4DB2-BD59-A6C34878D82A}">
                    <a16:rowId xmlns:a16="http://schemas.microsoft.com/office/drawing/2014/main" val="3854985929"/>
                  </a:ext>
                </a:extLst>
              </a:tr>
              <a:tr h="370840">
                <a:tc>
                  <a:txBody>
                    <a:bodyPr/>
                    <a:lstStyle/>
                    <a:p>
                      <a:pPr algn="ctr" rtl="1"/>
                      <a:r>
                        <a:rPr lang="fa-IR" sz="1100" dirty="0" smtClean="0">
                          <a:cs typeface="B Titr" panose="00000700000000000000" pitchFamily="2" charset="-78"/>
                        </a:rPr>
                        <a:t>ضعیف</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39/3-</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713</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1175</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59-</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305</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744</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5/3-</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407</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430</a:t>
                      </a:r>
                      <a:endParaRPr lang="en-US" sz="1100" dirty="0">
                        <a:cs typeface="B Titr" panose="00000700000000000000" pitchFamily="2" charset="-78"/>
                      </a:endParaRPr>
                    </a:p>
                  </a:txBody>
                  <a:tcPr marL="121920" marR="121920" anchor="ctr">
                    <a:solidFill>
                      <a:srgbClr val="FF0000"/>
                    </a:solidFill>
                  </a:tcPr>
                </a:tc>
                <a:tc>
                  <a:txBody>
                    <a:bodyPr/>
                    <a:lstStyle/>
                    <a:p>
                      <a:pPr algn="ctr" rtl="1"/>
                      <a:r>
                        <a:rPr lang="fa-IR" sz="1100" dirty="0" smtClean="0">
                          <a:cs typeface="B Titr" panose="00000700000000000000" pitchFamily="2" charset="-78"/>
                        </a:rPr>
                        <a:t>سازمان امور عشایر ایران</a:t>
                      </a:r>
                      <a:endParaRPr lang="en-US" sz="1100" dirty="0">
                        <a:cs typeface="B Titr" panose="00000700000000000000" pitchFamily="2" charset="-78"/>
                      </a:endParaRPr>
                    </a:p>
                  </a:txBody>
                  <a:tcPr marL="121920" marR="121920" anchor="ctr">
                    <a:solidFill>
                      <a:srgbClr val="FF0000"/>
                    </a:solidFill>
                  </a:tcPr>
                </a:tc>
                <a:extLst>
                  <a:ext uri="{0D108BD9-81ED-4DB2-BD59-A6C34878D82A}">
                    <a16:rowId xmlns:a16="http://schemas.microsoft.com/office/drawing/2014/main" val="1240460327"/>
                  </a:ext>
                </a:extLst>
              </a:tr>
            </a:tbl>
          </a:graphicData>
        </a:graphic>
      </p:graphicFrame>
      <p:sp>
        <p:nvSpPr>
          <p:cNvPr id="2" name="Rectangle 1"/>
          <p:cNvSpPr/>
          <p:nvPr/>
        </p:nvSpPr>
        <p:spPr>
          <a:xfrm>
            <a:off x="2760792" y="343489"/>
            <a:ext cx="6670417" cy="369332"/>
          </a:xfrm>
          <a:prstGeom prst="rect">
            <a:avLst/>
          </a:prstGeom>
        </p:spPr>
        <p:txBody>
          <a:bodyPr wrap="none">
            <a:spAutoFit/>
          </a:bodyPr>
          <a:lstStyle/>
          <a:p>
            <a:pPr algn="ctr"/>
            <a:r>
              <a:rPr lang="fa-IR" dirty="0">
                <a:solidFill>
                  <a:schemeClr val="accent2">
                    <a:lumMod val="50000"/>
                  </a:schemeClr>
                </a:solidFill>
                <a:cs typeface="B Titr" panose="00000700000000000000" pitchFamily="2" charset="-78"/>
              </a:rPr>
              <a:t>جدول امتیازات شاخص های </a:t>
            </a:r>
            <a:r>
              <a:rPr lang="fa-IR" dirty="0" smtClean="0">
                <a:solidFill>
                  <a:schemeClr val="accent2">
                    <a:lumMod val="50000"/>
                  </a:schemeClr>
                </a:solidFill>
                <a:cs typeface="B Titr" panose="00000700000000000000" pitchFamily="2" charset="-78"/>
              </a:rPr>
              <a:t>عمومی و اختصاصی </a:t>
            </a:r>
            <a:r>
              <a:rPr lang="fa-IR" dirty="0">
                <a:solidFill>
                  <a:schemeClr val="accent2">
                    <a:lumMod val="50000"/>
                  </a:schemeClr>
                </a:solidFill>
                <a:cs typeface="B Titr" panose="00000700000000000000" pitchFamily="2" charset="-78"/>
              </a:rPr>
              <a:t>سطح ملی درسال  1400 و 1401 </a:t>
            </a:r>
            <a:endParaRPr lang="en-US" dirty="0">
              <a:solidFill>
                <a:schemeClr val="accent2">
                  <a:lumMod val="50000"/>
                </a:schemeClr>
              </a:solidFill>
              <a:cs typeface="B Titr" panose="00000700000000000000" pitchFamily="2" charset="-78"/>
            </a:endParaRPr>
          </a:p>
        </p:txBody>
      </p:sp>
    </p:spTree>
    <p:extLst>
      <p:ext uri="{BB962C8B-B14F-4D97-AF65-F5344CB8AC3E}">
        <p14:creationId xmlns:p14="http://schemas.microsoft.com/office/powerpoint/2010/main" val="34341508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2072" y="148265"/>
            <a:ext cx="10592416" cy="5561214"/>
          </a:xfrm>
        </p:spPr>
        <p:txBody>
          <a:bodyPr>
            <a:normAutofit/>
          </a:bodyPr>
          <a:lstStyle/>
          <a:p>
            <a:pPr algn="r" rtl="1"/>
            <a:r>
              <a:rPr lang="fa-IR" sz="3600" dirty="0">
                <a:solidFill>
                  <a:schemeClr val="accent5">
                    <a:lumMod val="75000"/>
                  </a:schemeClr>
                </a:solidFill>
                <a:cs typeface="B Titr" panose="00000700000000000000" pitchFamily="2" charset="-78"/>
              </a:rPr>
              <a:t>محور اول: رضایت مندی مردم </a:t>
            </a:r>
            <a:r>
              <a:rPr lang="en-US" sz="3600" dirty="0" smtClean="0">
                <a:solidFill>
                  <a:schemeClr val="accent5">
                    <a:lumMod val="75000"/>
                  </a:schemeClr>
                </a:solidFill>
                <a:cs typeface="B Titr" panose="00000700000000000000" pitchFamily="2" charset="-78"/>
              </a:rPr>
              <a:t>)</a:t>
            </a:r>
            <a:r>
              <a:rPr lang="fa-IR" sz="3600" dirty="0" smtClean="0">
                <a:solidFill>
                  <a:schemeClr val="accent5">
                    <a:lumMod val="75000"/>
                  </a:schemeClr>
                </a:solidFill>
                <a:cs typeface="B Titr" panose="00000700000000000000" pitchFamily="2" charset="-78"/>
              </a:rPr>
              <a:t>جمع </a:t>
            </a:r>
            <a:r>
              <a:rPr lang="fa-IR" sz="3600" dirty="0">
                <a:solidFill>
                  <a:schemeClr val="accent5">
                    <a:lumMod val="75000"/>
                  </a:schemeClr>
                </a:solidFill>
                <a:cs typeface="B Titr" panose="00000700000000000000" pitchFamily="2" charset="-78"/>
              </a:rPr>
              <a:t>کل امتیاز: </a:t>
            </a:r>
            <a:r>
              <a:rPr lang="fa-IR" sz="3600" dirty="0" smtClean="0">
                <a:solidFill>
                  <a:schemeClr val="accent6">
                    <a:lumMod val="75000"/>
                  </a:schemeClr>
                </a:solidFill>
                <a:cs typeface="B Titr" panose="00000700000000000000" pitchFamily="2" charset="-78"/>
              </a:rPr>
              <a:t>265</a:t>
            </a:r>
            <a:r>
              <a:rPr lang="en-US" sz="3600" dirty="0" smtClean="0">
                <a:solidFill>
                  <a:schemeClr val="accent6">
                    <a:lumMod val="75000"/>
                  </a:schemeClr>
                </a:solidFill>
                <a:cs typeface="B Titr" panose="00000700000000000000" pitchFamily="2" charset="-78"/>
              </a:rPr>
              <a:t>(</a:t>
            </a:r>
            <a:endParaRPr lang="fa-IR" sz="3600" dirty="0">
              <a:solidFill>
                <a:schemeClr val="accent6">
                  <a:lumMod val="75000"/>
                </a:schemeClr>
              </a:solidFill>
              <a:cs typeface="B Titr" panose="00000700000000000000" pitchFamily="2" charset="-78"/>
            </a:endParaRPr>
          </a:p>
        </p:txBody>
      </p:sp>
      <p:sp>
        <p:nvSpPr>
          <p:cNvPr id="5" name="Content Placeholder 2"/>
          <p:cNvSpPr txBox="1">
            <a:spLocks/>
          </p:cNvSpPr>
          <p:nvPr/>
        </p:nvSpPr>
        <p:spPr>
          <a:xfrm>
            <a:off x="996288" y="968992"/>
            <a:ext cx="10835870" cy="2074460"/>
          </a:xfrm>
          <a:prstGeom prst="rect">
            <a:avLst/>
          </a:prstGeom>
          <a:no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r"/>
            <a:r>
              <a:rPr lang="fa-IR" sz="2400" dirty="0">
                <a:solidFill>
                  <a:schemeClr val="accent3">
                    <a:lumMod val="75000"/>
                  </a:schemeClr>
                </a:solidFill>
                <a:cs typeface="B Titr" panose="00000700000000000000" pitchFamily="2" charset="-78"/>
              </a:rPr>
              <a:t>رضایت مندی از خدمات </a:t>
            </a:r>
            <a:r>
              <a:rPr lang="fa-IR" sz="2400" dirty="0" smtClean="0">
                <a:solidFill>
                  <a:schemeClr val="accent3">
                    <a:lumMod val="75000"/>
                  </a:schemeClr>
                </a:solidFill>
                <a:cs typeface="B Titr" panose="00000700000000000000" pitchFamily="2" charset="-78"/>
                <a:hlinkClick r:id="rId2" action="ppaction://hlinkfile"/>
              </a:rPr>
              <a:t>(145 امتیاز)</a:t>
            </a:r>
            <a:endParaRPr lang="fa-IR" sz="2400" dirty="0" smtClean="0">
              <a:solidFill>
                <a:schemeClr val="accent3">
                  <a:lumMod val="75000"/>
                </a:schemeClr>
              </a:solidFill>
              <a:cs typeface="B Titr" panose="00000700000000000000" pitchFamily="2" charset="-78"/>
            </a:endParaRPr>
          </a:p>
          <a:p>
            <a:pPr marL="0" indent="0" algn="r">
              <a:buFont typeface="Wingdings 3" charset="2"/>
              <a:buNone/>
            </a:pPr>
            <a:r>
              <a:rPr lang="fa-IR" sz="2000" dirty="0" smtClean="0">
                <a:cs typeface="B Titr" panose="00000700000000000000" pitchFamily="2" charset="-78"/>
              </a:rPr>
              <a:t>- مشارکت دستگاه در فرآیندهای سنجش رضایت مردم</a:t>
            </a:r>
            <a:r>
              <a:rPr lang="fa-IR" sz="2000" dirty="0" smtClean="0">
                <a:solidFill>
                  <a:schemeClr val="accent6">
                    <a:lumMod val="75000"/>
                  </a:schemeClr>
                </a:solidFill>
                <a:cs typeface="B Titr" panose="00000700000000000000" pitchFamily="2" charset="-78"/>
              </a:rPr>
              <a:t>(30 امتیاز)</a:t>
            </a:r>
          </a:p>
          <a:p>
            <a:pPr marL="0" indent="0" algn="r">
              <a:buFont typeface="Wingdings 3" charset="2"/>
              <a:buNone/>
            </a:pPr>
            <a:r>
              <a:rPr lang="fa-IR" sz="2000" dirty="0" smtClean="0">
                <a:cs typeface="B Titr" panose="00000700000000000000" pitchFamily="2" charset="-78"/>
              </a:rPr>
              <a:t>-  رضایت مندی مردم از خدمات دستگاه </a:t>
            </a:r>
            <a:r>
              <a:rPr lang="fa-IR" sz="2000" dirty="0" smtClean="0">
                <a:solidFill>
                  <a:schemeClr val="accent6">
                    <a:lumMod val="75000"/>
                  </a:schemeClr>
                </a:solidFill>
                <a:cs typeface="B Titr" panose="00000700000000000000" pitchFamily="2" charset="-78"/>
              </a:rPr>
              <a:t>(90 امتیاز)</a:t>
            </a:r>
          </a:p>
          <a:p>
            <a:pPr marL="0" indent="0" algn="r">
              <a:buFont typeface="Wingdings 3" charset="2"/>
              <a:buNone/>
            </a:pPr>
            <a:r>
              <a:rPr lang="fa-IR" sz="2000" dirty="0">
                <a:cs typeface="B Titr" panose="00000700000000000000" pitchFamily="2" charset="-78"/>
              </a:rPr>
              <a:t>-  پیاده سازی تسهیلات مقرر برای کارکنان در قانون حمایت از خانواده و جوانی جمعیت(25  امتیاز)</a:t>
            </a:r>
            <a:endParaRPr lang="en-US" sz="2000" dirty="0">
              <a:cs typeface="B Titr" panose="00000700000000000000" pitchFamily="2" charset="-78"/>
            </a:endParaRPr>
          </a:p>
        </p:txBody>
      </p:sp>
      <p:sp>
        <p:nvSpPr>
          <p:cNvPr id="6" name="Content Placeholder 2"/>
          <p:cNvSpPr txBox="1">
            <a:spLocks/>
          </p:cNvSpPr>
          <p:nvPr/>
        </p:nvSpPr>
        <p:spPr>
          <a:xfrm>
            <a:off x="-191067" y="2676306"/>
            <a:ext cx="11995931" cy="563690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r"/>
            <a:endParaRPr lang="fa-IR" sz="2400" dirty="0" smtClean="0">
              <a:solidFill>
                <a:schemeClr val="accent2">
                  <a:lumMod val="75000"/>
                </a:schemeClr>
              </a:solidFill>
              <a:cs typeface="B Titr" panose="00000700000000000000" pitchFamily="2" charset="-78"/>
            </a:endParaRPr>
          </a:p>
          <a:p>
            <a:pPr algn="r"/>
            <a:r>
              <a:rPr lang="fa-IR" sz="2400" dirty="0" smtClean="0">
                <a:solidFill>
                  <a:schemeClr val="accent3">
                    <a:lumMod val="75000"/>
                  </a:schemeClr>
                </a:solidFill>
                <a:cs typeface="B Titr" panose="00000700000000000000" pitchFamily="2" charset="-78"/>
              </a:rPr>
              <a:t>پاسخگویی  </a:t>
            </a:r>
            <a:r>
              <a:rPr lang="fa-IR" sz="2400" dirty="0" smtClean="0">
                <a:solidFill>
                  <a:schemeClr val="accent3">
                    <a:lumMod val="75000"/>
                  </a:schemeClr>
                </a:solidFill>
                <a:cs typeface="B Titr" panose="00000700000000000000" pitchFamily="2" charset="-78"/>
                <a:hlinkClick r:id="rId3" action="ppaction://hlinkfile"/>
              </a:rPr>
              <a:t>(85 امتیاز)</a:t>
            </a:r>
            <a:endParaRPr lang="fa-IR" sz="2400" dirty="0" smtClean="0">
              <a:solidFill>
                <a:schemeClr val="accent3">
                  <a:lumMod val="75000"/>
                </a:schemeClr>
              </a:solidFill>
              <a:cs typeface="B Titr" panose="00000700000000000000" pitchFamily="2" charset="-78"/>
            </a:endParaRPr>
          </a:p>
          <a:p>
            <a:pPr marL="0" indent="0" algn="r">
              <a:buFont typeface="Wingdings 3" charset="2"/>
              <a:buNone/>
            </a:pPr>
            <a:r>
              <a:rPr lang="fa-IR" sz="2400" dirty="0" smtClean="0">
                <a:cs typeface="B Titr" panose="00000700000000000000" pitchFamily="2" charset="-78"/>
              </a:rPr>
              <a:t> - </a:t>
            </a:r>
            <a:r>
              <a:rPr lang="fa-IR" sz="2000" dirty="0" smtClean="0">
                <a:cs typeface="B Titr" panose="00000700000000000000" pitchFamily="2" charset="-78"/>
              </a:rPr>
              <a:t>ارتباط مستقیم با مردم </a:t>
            </a:r>
            <a:r>
              <a:rPr lang="fa-IR" sz="2000" dirty="0" smtClean="0">
                <a:solidFill>
                  <a:schemeClr val="accent6">
                    <a:lumMod val="75000"/>
                  </a:schemeClr>
                </a:solidFill>
                <a:cs typeface="B Titr" panose="00000700000000000000" pitchFamily="2" charset="-78"/>
              </a:rPr>
              <a:t>(35 امتیاز)</a:t>
            </a:r>
          </a:p>
          <a:p>
            <a:pPr marL="0" indent="0" algn="r">
              <a:buFont typeface="Wingdings 3" charset="2"/>
              <a:buNone/>
            </a:pPr>
            <a:r>
              <a:rPr lang="fa-IR" sz="2000" dirty="0" smtClean="0">
                <a:cs typeface="B Titr" panose="00000700000000000000" pitchFamily="2" charset="-78"/>
              </a:rPr>
              <a:t> - رسیدگی و پاسخگویی به مطالبات مردمی </a:t>
            </a:r>
            <a:r>
              <a:rPr lang="fa-IR" sz="2000" dirty="0" smtClean="0">
                <a:solidFill>
                  <a:schemeClr val="accent6">
                    <a:lumMod val="75000"/>
                  </a:schemeClr>
                </a:solidFill>
                <a:cs typeface="B Titr" panose="00000700000000000000" pitchFamily="2" charset="-78"/>
              </a:rPr>
              <a:t>(30 امتیاز)</a:t>
            </a:r>
          </a:p>
          <a:p>
            <a:pPr marL="0" indent="0" algn="r">
              <a:buNone/>
            </a:pPr>
            <a:r>
              <a:rPr lang="fa-IR" sz="2000" dirty="0" smtClean="0">
                <a:cs typeface="B Titr" panose="00000700000000000000" pitchFamily="2" charset="-78"/>
              </a:rPr>
              <a:t> ، پاسخگویی مناسب و به موقع به درخواست ها و استعلامات کشاورزی </a:t>
            </a:r>
            <a:r>
              <a:rPr lang="fa-IR" sz="2000" dirty="0" smtClean="0">
                <a:solidFill>
                  <a:schemeClr val="accent6">
                    <a:lumMod val="75000"/>
                  </a:schemeClr>
                </a:solidFill>
                <a:cs typeface="B Titr" panose="00000700000000000000" pitchFamily="2" charset="-78"/>
              </a:rPr>
              <a:t>(20 امتیاز)</a:t>
            </a:r>
            <a:r>
              <a:rPr lang="en-US" sz="2400" dirty="0" smtClean="0">
                <a:cs typeface="B Titr" panose="00000700000000000000" pitchFamily="2" charset="-78"/>
              </a:rPr>
              <a:t>PGSB , GSB</a:t>
            </a:r>
            <a:r>
              <a:rPr lang="fa-IR" sz="2400" dirty="0" smtClean="0">
                <a:cs typeface="B Titr" panose="00000700000000000000" pitchFamily="2" charset="-78"/>
              </a:rPr>
              <a:t> </a:t>
            </a:r>
            <a:r>
              <a:rPr lang="fa-IR" sz="2400" dirty="0">
                <a:cs typeface="B Titr" panose="00000700000000000000" pitchFamily="2" charset="-78"/>
              </a:rPr>
              <a:t>-   </a:t>
            </a:r>
            <a:r>
              <a:rPr lang="en-US" sz="2400" dirty="0" smtClean="0">
                <a:cs typeface="B Titr" panose="00000700000000000000" pitchFamily="2" charset="-78"/>
              </a:rPr>
              <a:t>  </a:t>
            </a:r>
            <a:endParaRPr lang="fa-IR" sz="2400" dirty="0" smtClean="0">
              <a:cs typeface="B Titr" panose="00000700000000000000" pitchFamily="2" charset="-78"/>
            </a:endParaRPr>
          </a:p>
          <a:p>
            <a:pPr algn="r"/>
            <a:endParaRPr lang="fa-IR" sz="2400" dirty="0" smtClean="0">
              <a:solidFill>
                <a:schemeClr val="accent3">
                  <a:lumMod val="75000"/>
                </a:schemeClr>
              </a:solidFill>
              <a:cs typeface="B Titr" panose="00000700000000000000" pitchFamily="2" charset="-78"/>
            </a:endParaRPr>
          </a:p>
          <a:p>
            <a:pPr algn="r"/>
            <a:r>
              <a:rPr lang="fa-IR" sz="2400" dirty="0" smtClean="0">
                <a:solidFill>
                  <a:schemeClr val="accent3">
                    <a:lumMod val="75000"/>
                  </a:schemeClr>
                </a:solidFill>
                <a:cs typeface="B Titr" panose="00000700000000000000" pitchFamily="2" charset="-78"/>
              </a:rPr>
              <a:t>اطلاع رسانی و تبیین </a:t>
            </a:r>
            <a:r>
              <a:rPr lang="fa-IR" sz="2400" dirty="0" smtClean="0">
                <a:solidFill>
                  <a:schemeClr val="accent3">
                    <a:lumMod val="75000"/>
                  </a:schemeClr>
                </a:solidFill>
                <a:cs typeface="B Titr" panose="00000700000000000000" pitchFamily="2" charset="-78"/>
                <a:hlinkClick r:id="rId4" action="ppaction://hlinkfile"/>
              </a:rPr>
              <a:t>(35 امتیاز)</a:t>
            </a:r>
            <a:endParaRPr lang="fa-IR" sz="2400" dirty="0" smtClean="0">
              <a:solidFill>
                <a:schemeClr val="accent3">
                  <a:lumMod val="75000"/>
                </a:schemeClr>
              </a:solidFill>
              <a:cs typeface="B Titr" panose="00000700000000000000" pitchFamily="2" charset="-78"/>
            </a:endParaRPr>
          </a:p>
          <a:p>
            <a:pPr marL="0" indent="0" algn="r">
              <a:buFont typeface="Wingdings 3" charset="2"/>
              <a:buNone/>
            </a:pPr>
            <a:r>
              <a:rPr lang="fa-IR" sz="2000" dirty="0" smtClean="0">
                <a:cs typeface="B Titr" panose="00000700000000000000" pitchFamily="2" charset="-78"/>
              </a:rPr>
              <a:t> - تبیین دستاورد ها و اقناع افکار عمومی </a:t>
            </a:r>
            <a:r>
              <a:rPr lang="fa-IR" sz="2000" dirty="0" smtClean="0">
                <a:solidFill>
                  <a:schemeClr val="accent6">
                    <a:lumMod val="75000"/>
                  </a:schemeClr>
                </a:solidFill>
                <a:cs typeface="B Titr" panose="00000700000000000000" pitchFamily="2" charset="-78"/>
              </a:rPr>
              <a:t>(35 امتیاز</a:t>
            </a:r>
            <a:r>
              <a:rPr lang="fa-IR" sz="2400" dirty="0" smtClean="0">
                <a:solidFill>
                  <a:schemeClr val="accent6">
                    <a:lumMod val="75000"/>
                  </a:schemeClr>
                </a:solidFill>
                <a:cs typeface="B Titr" panose="00000700000000000000" pitchFamily="2" charset="-78"/>
              </a:rPr>
              <a:t>)</a:t>
            </a:r>
          </a:p>
          <a:p>
            <a:pPr marL="0" indent="0" algn="r">
              <a:buFont typeface="Wingdings 3" charset="2"/>
              <a:buNone/>
            </a:pPr>
            <a:endParaRPr lang="fa-IR" sz="2400" dirty="0" smtClean="0">
              <a:cs typeface="B Titr" panose="00000700000000000000" pitchFamily="2" charset="-78"/>
            </a:endParaRPr>
          </a:p>
          <a:p>
            <a:pPr marL="0" indent="0" algn="r">
              <a:buFont typeface="Wingdings 3" charset="2"/>
              <a:buNone/>
            </a:pPr>
            <a:endParaRPr lang="en-US" sz="2400" dirty="0">
              <a:cs typeface="B Titr" panose="00000700000000000000" pitchFamily="2" charset="-78"/>
            </a:endParaRPr>
          </a:p>
        </p:txBody>
      </p:sp>
    </p:spTree>
    <p:extLst>
      <p:ext uri="{BB962C8B-B14F-4D97-AF65-F5344CB8AC3E}">
        <p14:creationId xmlns:p14="http://schemas.microsoft.com/office/powerpoint/2010/main" val="151354861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4E817-5E84-40D4-84D2-CF914402C7FE}"/>
              </a:ext>
            </a:extLst>
          </p:cNvPr>
          <p:cNvSpPr>
            <a:spLocks noGrp="1"/>
          </p:cNvSpPr>
          <p:nvPr>
            <p:ph type="title"/>
          </p:nvPr>
        </p:nvSpPr>
        <p:spPr>
          <a:xfrm>
            <a:off x="1000461" y="267291"/>
            <a:ext cx="10899229" cy="751293"/>
          </a:xfrm>
          <a:prstGeom prst="roundRect">
            <a:avLst/>
          </a:prstGeom>
          <a:ln w="12700">
            <a:solidFill>
              <a:srgbClr val="37A3AD"/>
            </a:solidFill>
          </a:ln>
        </p:spPr>
        <p:txBody>
          <a:bodyPr>
            <a:normAutofit/>
          </a:bodyPr>
          <a:lstStyle/>
          <a:p>
            <a:pPr algn="r" rtl="1"/>
            <a:r>
              <a:rPr lang="fa-IR" sz="2000" b="1" dirty="0">
                <a:effectLst>
                  <a:outerShdw blurRad="50800" dist="38100" dir="5400000" algn="t" rotWithShape="0">
                    <a:prstClr val="black">
                      <a:alpha val="40000"/>
                    </a:prstClr>
                  </a:outerShdw>
                </a:effectLst>
                <a:latin typeface="B TitI"/>
                <a:cs typeface="B Titr" panose="00000700000000000000" pitchFamily="2" charset="-78"/>
              </a:rPr>
              <a:t>رتبه بندی </a:t>
            </a:r>
            <a:r>
              <a:rPr lang="fa-IR" sz="2000" b="1" dirty="0" smtClean="0">
                <a:effectLst>
                  <a:outerShdw blurRad="50800" dist="38100" dir="5400000" algn="t" rotWithShape="0">
                    <a:prstClr val="black">
                      <a:alpha val="40000"/>
                    </a:prstClr>
                  </a:outerShdw>
                </a:effectLst>
                <a:latin typeface="B TitI"/>
                <a:cs typeface="B Titr" panose="00000700000000000000" pitchFamily="2" charset="-78"/>
              </a:rPr>
              <a:t>وزارت جهاد کشاورزی در مقایسه با دستگاه </a:t>
            </a:r>
            <a:r>
              <a:rPr lang="fa-IR" sz="2000" b="1" dirty="0">
                <a:effectLst>
                  <a:outerShdw blurRad="50800" dist="38100" dir="5400000" algn="t" rotWithShape="0">
                    <a:prstClr val="black">
                      <a:alpha val="40000"/>
                    </a:prstClr>
                  </a:outerShdw>
                </a:effectLst>
                <a:latin typeface="B TitI"/>
                <a:cs typeface="B Titr" panose="00000700000000000000" pitchFamily="2" charset="-78"/>
              </a:rPr>
              <a:t>های سطح </a:t>
            </a:r>
            <a:r>
              <a:rPr lang="fa-IR" sz="2000" b="1" dirty="0" smtClean="0">
                <a:effectLst>
                  <a:outerShdw blurRad="50800" dist="38100" dir="5400000" algn="t" rotWithShape="0">
                    <a:prstClr val="black">
                      <a:alpha val="40000"/>
                    </a:prstClr>
                  </a:outerShdw>
                </a:effectLst>
                <a:latin typeface="B TitI"/>
                <a:cs typeface="B Titr" panose="00000700000000000000" pitchFamily="2" charset="-78"/>
              </a:rPr>
              <a:t>ملی و کسب امتیاز 1311 و رتبه متوسط در سال 1401</a:t>
            </a:r>
            <a:endParaRPr lang="fa-IR" sz="2000" b="1" dirty="0">
              <a:effectLst>
                <a:outerShdw blurRad="50800" dist="38100" dir="5400000" algn="t" rotWithShape="0">
                  <a:prstClr val="black">
                    <a:alpha val="40000"/>
                  </a:prstClr>
                </a:outerShdw>
              </a:effectLst>
              <a:latin typeface="B TitI"/>
              <a:cs typeface="B Titr" panose="00000700000000000000" pitchFamily="2" charset="-78"/>
            </a:endParaRPr>
          </a:p>
        </p:txBody>
      </p:sp>
      <p:pic>
        <p:nvPicPr>
          <p:cNvPr id="24" name="Picture 4" descr="دولت قوی">
            <a:extLst>
              <a:ext uri="{FF2B5EF4-FFF2-40B4-BE49-F238E27FC236}">
                <a16:creationId xmlns:a16="http://schemas.microsoft.com/office/drawing/2014/main" id="{7B0CDF95-24E0-4591-B46E-DEC9F91043C5}"/>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047927" y="1285875"/>
            <a:ext cx="2377030" cy="16965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grpSp>
        <p:nvGrpSpPr>
          <p:cNvPr id="28" name="Group 27">
            <a:extLst>
              <a:ext uri="{FF2B5EF4-FFF2-40B4-BE49-F238E27FC236}">
                <a16:creationId xmlns:a16="http://schemas.microsoft.com/office/drawing/2014/main" id="{952361E6-2FF6-49FE-9379-ADE8F39F55F0}"/>
              </a:ext>
            </a:extLst>
          </p:cNvPr>
          <p:cNvGrpSpPr/>
          <p:nvPr/>
        </p:nvGrpSpPr>
        <p:grpSpPr>
          <a:xfrm>
            <a:off x="13911750" y="3926390"/>
            <a:ext cx="4851059" cy="5020700"/>
            <a:chOff x="0" y="0"/>
            <a:chExt cx="4851059" cy="5020700"/>
          </a:xfrm>
        </p:grpSpPr>
        <p:sp>
          <p:nvSpPr>
            <p:cNvPr id="53" name="Rectangle: Rounded Corners 52">
              <a:extLst>
                <a:ext uri="{FF2B5EF4-FFF2-40B4-BE49-F238E27FC236}">
                  <a16:creationId xmlns:a16="http://schemas.microsoft.com/office/drawing/2014/main" id="{724D51E2-9FD3-4DBF-97A0-CC6F9175DA2D}"/>
                </a:ext>
              </a:extLst>
            </p:cNvPr>
            <p:cNvSpPr/>
            <p:nvPr/>
          </p:nvSpPr>
          <p:spPr>
            <a:xfrm>
              <a:off x="0" y="0"/>
              <a:ext cx="4851059" cy="5020700"/>
            </a:xfrm>
            <a:prstGeom prst="roundRect">
              <a:avLst>
                <a:gd name="adj" fmla="val 10000"/>
              </a:avLst>
            </a:prstGeom>
          </p:spPr>
          <p:style>
            <a:lnRef idx="0">
              <a:schemeClr val="dk1">
                <a:hueOff val="0"/>
                <a:satOff val="0"/>
                <a:lumOff val="0"/>
                <a:alphaOff val="0"/>
              </a:schemeClr>
            </a:lnRef>
            <a:fillRef idx="1">
              <a:schemeClr val="accent5">
                <a:tint val="40000"/>
                <a:hueOff val="0"/>
                <a:satOff val="0"/>
                <a:lumOff val="0"/>
                <a:alphaOff val="0"/>
              </a:schemeClr>
            </a:fillRef>
            <a:effectRef idx="2">
              <a:schemeClr val="accent5">
                <a:tint val="40000"/>
                <a:hueOff val="0"/>
                <a:satOff val="0"/>
                <a:lumOff val="0"/>
                <a:alphaOff val="0"/>
              </a:schemeClr>
            </a:effectRef>
            <a:fontRef idx="minor">
              <a:schemeClr val="dk1">
                <a:hueOff val="0"/>
                <a:satOff val="0"/>
                <a:lumOff val="0"/>
                <a:alphaOff val="0"/>
              </a:schemeClr>
            </a:fontRef>
          </p:style>
        </p:sp>
        <p:sp>
          <p:nvSpPr>
            <p:cNvPr id="54" name="Rectangle: Rounded Corners 4">
              <a:extLst>
                <a:ext uri="{FF2B5EF4-FFF2-40B4-BE49-F238E27FC236}">
                  <a16:creationId xmlns:a16="http://schemas.microsoft.com/office/drawing/2014/main" id="{771FD3D4-3365-480F-9D66-98CA58C1D796}"/>
                </a:ext>
              </a:extLst>
            </p:cNvPr>
            <p:cNvSpPr txBox="1"/>
            <p:nvPr/>
          </p:nvSpPr>
          <p:spPr>
            <a:xfrm>
              <a:off x="0" y="0"/>
              <a:ext cx="4851059" cy="15062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fa-IR" sz="2800" b="1" kern="1200" dirty="0">
                  <a:effectLst>
                    <a:outerShdw blurRad="50800" dist="38100" dir="5400000" algn="t" rotWithShape="0">
                      <a:prstClr val="black">
                        <a:alpha val="40000"/>
                      </a:prstClr>
                    </a:outerShdw>
                  </a:effectLst>
                  <a:cs typeface="B Nazanin" panose="00000400000000000000" pitchFamily="2" charset="-78"/>
                </a:rPr>
                <a:t>جوایز جامع</a:t>
              </a:r>
            </a:p>
          </p:txBody>
        </p:sp>
      </p:grpSp>
      <p:grpSp>
        <p:nvGrpSpPr>
          <p:cNvPr id="29" name="Group 28">
            <a:extLst>
              <a:ext uri="{FF2B5EF4-FFF2-40B4-BE49-F238E27FC236}">
                <a16:creationId xmlns:a16="http://schemas.microsoft.com/office/drawing/2014/main" id="{188E6050-0DEE-49AD-ACD4-D7ECDB6012FC}"/>
              </a:ext>
            </a:extLst>
          </p:cNvPr>
          <p:cNvGrpSpPr/>
          <p:nvPr/>
        </p:nvGrpSpPr>
        <p:grpSpPr>
          <a:xfrm>
            <a:off x="14403845" y="5206489"/>
            <a:ext cx="3880847" cy="978368"/>
            <a:chOff x="492095" y="1280099"/>
            <a:chExt cx="3880847" cy="978368"/>
          </a:xfrm>
        </p:grpSpPr>
        <p:sp>
          <p:nvSpPr>
            <p:cNvPr id="51" name="Rectangle: Rounded Corners 50">
              <a:extLst>
                <a:ext uri="{FF2B5EF4-FFF2-40B4-BE49-F238E27FC236}">
                  <a16:creationId xmlns:a16="http://schemas.microsoft.com/office/drawing/2014/main" id="{F457C461-5D36-4A38-AEA0-80E2AE7B3F03}"/>
                </a:ext>
              </a:extLst>
            </p:cNvPr>
            <p:cNvSpPr/>
            <p:nvPr/>
          </p:nvSpPr>
          <p:spPr>
            <a:xfrm>
              <a:off x="492095" y="1280099"/>
              <a:ext cx="3880847" cy="978368"/>
            </a:xfrm>
            <a:prstGeom prst="roundRect">
              <a:avLst>
                <a:gd name="adj" fmla="val 10000"/>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52" name="Rectangle: Rounded Corners 6">
              <a:extLst>
                <a:ext uri="{FF2B5EF4-FFF2-40B4-BE49-F238E27FC236}">
                  <a16:creationId xmlns:a16="http://schemas.microsoft.com/office/drawing/2014/main" id="{1CEE304F-534D-44D2-A89E-64AFCF52AEDC}"/>
                </a:ext>
              </a:extLst>
            </p:cNvPr>
            <p:cNvSpPr txBox="1"/>
            <p:nvPr/>
          </p:nvSpPr>
          <p:spPr>
            <a:xfrm>
              <a:off x="520750" y="1308754"/>
              <a:ext cx="3823537" cy="9210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22860" rIns="30480" bIns="22860" numCol="1" spcCol="1270" anchor="ctr" anchorCtr="0">
              <a:noAutofit/>
            </a:bodyPr>
            <a:lstStyle/>
            <a:p>
              <a:pPr marL="0" lvl="0" indent="0" algn="ctr" defTabSz="533400" rtl="0">
                <a:lnSpc>
                  <a:spcPct val="90000"/>
                </a:lnSpc>
                <a:spcBef>
                  <a:spcPct val="0"/>
                </a:spcBef>
                <a:spcAft>
                  <a:spcPct val="35000"/>
                </a:spcAft>
                <a:buNone/>
              </a:pPr>
              <a:r>
                <a:rPr lang="fa-IR" sz="1200" b="1" kern="1200" dirty="0">
                  <a:cs typeface="B Nazanin" panose="00000400000000000000" pitchFamily="2" charset="-78"/>
                </a:rPr>
                <a:t>انتخاب 2 وزراتخانه برتر دارای بالاترین یا بیشترین رشد امتیاز نسبت به سال گذشته در مجموع امتیاز شاخص های عمومی و اختصاصی</a:t>
              </a:r>
            </a:p>
          </p:txBody>
        </p:sp>
      </p:grpSp>
      <p:grpSp>
        <p:nvGrpSpPr>
          <p:cNvPr id="30" name="Group 29">
            <a:extLst>
              <a:ext uri="{FF2B5EF4-FFF2-40B4-BE49-F238E27FC236}">
                <a16:creationId xmlns:a16="http://schemas.microsoft.com/office/drawing/2014/main" id="{F9EC5878-4715-4151-9CAD-E551A1E45930}"/>
              </a:ext>
            </a:extLst>
          </p:cNvPr>
          <p:cNvGrpSpPr/>
          <p:nvPr/>
        </p:nvGrpSpPr>
        <p:grpSpPr>
          <a:xfrm>
            <a:off x="14403845" y="6407487"/>
            <a:ext cx="3880847" cy="607442"/>
            <a:chOff x="492095" y="2481097"/>
            <a:chExt cx="3880847" cy="607442"/>
          </a:xfrm>
        </p:grpSpPr>
        <p:sp>
          <p:nvSpPr>
            <p:cNvPr id="49" name="Callout: Down Arrow 48">
              <a:extLst>
                <a:ext uri="{FF2B5EF4-FFF2-40B4-BE49-F238E27FC236}">
                  <a16:creationId xmlns:a16="http://schemas.microsoft.com/office/drawing/2014/main" id="{C8D4DFB5-7CF4-4180-A4B1-9A1602659F0F}"/>
                </a:ext>
              </a:extLst>
            </p:cNvPr>
            <p:cNvSpPr/>
            <p:nvPr/>
          </p:nvSpPr>
          <p:spPr>
            <a:xfrm>
              <a:off x="492095" y="2481097"/>
              <a:ext cx="3880847" cy="607442"/>
            </a:xfrm>
            <a:prstGeom prst="downArrowCallout">
              <a:avLst/>
            </a:prstGeom>
            <a:noFill/>
          </p:spPr>
          <p:style>
            <a:lnRef idx="2">
              <a:schemeClr val="accent5"/>
            </a:lnRef>
            <a:fillRef idx="1">
              <a:schemeClr val="lt1"/>
            </a:fillRef>
            <a:effectRef idx="0">
              <a:schemeClr val="accent5"/>
            </a:effectRef>
            <a:fontRef idx="minor">
              <a:schemeClr val="dk1"/>
            </a:fontRef>
          </p:style>
        </p:sp>
        <p:sp>
          <p:nvSpPr>
            <p:cNvPr id="50" name="Callout: Down Arrow 8">
              <a:extLst>
                <a:ext uri="{FF2B5EF4-FFF2-40B4-BE49-F238E27FC236}">
                  <a16:creationId xmlns:a16="http://schemas.microsoft.com/office/drawing/2014/main" id="{2C22FCE3-5E57-46F3-9D51-ADBD8AD4C02B}"/>
                </a:ext>
              </a:extLst>
            </p:cNvPr>
            <p:cNvSpPr txBox="1"/>
            <p:nvPr/>
          </p:nvSpPr>
          <p:spPr>
            <a:xfrm>
              <a:off x="492095" y="2481097"/>
              <a:ext cx="3880847" cy="39469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30480" tIns="22860" rIns="30480" bIns="22860" numCol="1" spcCol="1270" anchor="ctr" anchorCtr="0">
              <a:noAutofit/>
            </a:bodyPr>
            <a:lstStyle/>
            <a:p>
              <a:pPr marL="0" lvl="0" indent="0" algn="ctr" defTabSz="533400" rtl="1">
                <a:lnSpc>
                  <a:spcPct val="90000"/>
                </a:lnSpc>
                <a:spcBef>
                  <a:spcPct val="0"/>
                </a:spcBef>
                <a:spcAft>
                  <a:spcPct val="35000"/>
                </a:spcAft>
                <a:buNone/>
              </a:pPr>
              <a:r>
                <a:rPr lang="fa-IR" sz="1200" b="1" kern="1200" dirty="0">
                  <a:cs typeface="B Nazanin" panose="00000400000000000000" pitchFamily="2" charset="-78"/>
                </a:rPr>
                <a:t>انتخاب 8 دستگاه برتر از میان سازمان های وابسته و شرکت های تابعه دستگاه‌های اجرایی</a:t>
              </a:r>
            </a:p>
          </p:txBody>
        </p:sp>
      </p:grpSp>
      <p:grpSp>
        <p:nvGrpSpPr>
          <p:cNvPr id="31" name="Group 30">
            <a:extLst>
              <a:ext uri="{FF2B5EF4-FFF2-40B4-BE49-F238E27FC236}">
                <a16:creationId xmlns:a16="http://schemas.microsoft.com/office/drawing/2014/main" id="{68AAF8E6-4173-4223-8B27-0AE0EFC88D47}"/>
              </a:ext>
            </a:extLst>
          </p:cNvPr>
          <p:cNvGrpSpPr/>
          <p:nvPr/>
        </p:nvGrpSpPr>
        <p:grpSpPr>
          <a:xfrm>
            <a:off x="14417389" y="7102706"/>
            <a:ext cx="3880847" cy="236632"/>
            <a:chOff x="505639" y="3176316"/>
            <a:chExt cx="3880847" cy="236632"/>
          </a:xfrm>
        </p:grpSpPr>
        <p:sp>
          <p:nvSpPr>
            <p:cNvPr id="47" name="Rectangle: Rounded Corners 46">
              <a:extLst>
                <a:ext uri="{FF2B5EF4-FFF2-40B4-BE49-F238E27FC236}">
                  <a16:creationId xmlns:a16="http://schemas.microsoft.com/office/drawing/2014/main" id="{D08E8CA1-522C-46BB-A2D0-01E8540DF1E4}"/>
                </a:ext>
              </a:extLst>
            </p:cNvPr>
            <p:cNvSpPr/>
            <p:nvPr/>
          </p:nvSpPr>
          <p:spPr>
            <a:xfrm>
              <a:off x="505639" y="3176316"/>
              <a:ext cx="3880847" cy="236632"/>
            </a:xfrm>
            <a:prstGeom prst="roundRect">
              <a:avLst>
                <a:gd name="adj" fmla="val 10000"/>
              </a:avLst>
            </a:prstGeom>
          </p:spPr>
          <p:style>
            <a:lnRef idx="0">
              <a:schemeClr val="lt1">
                <a:hueOff val="0"/>
                <a:satOff val="0"/>
                <a:lumOff val="0"/>
                <a:alphaOff val="0"/>
              </a:schemeClr>
            </a:lnRef>
            <a:fillRef idx="3">
              <a:schemeClr val="accent5">
                <a:hueOff val="-1931012"/>
                <a:satOff val="-4977"/>
                <a:lumOff val="-3361"/>
                <a:alphaOff val="0"/>
              </a:schemeClr>
            </a:fillRef>
            <a:effectRef idx="3">
              <a:schemeClr val="accent5">
                <a:hueOff val="-1931012"/>
                <a:satOff val="-4977"/>
                <a:lumOff val="-3361"/>
                <a:alphaOff val="0"/>
              </a:schemeClr>
            </a:effectRef>
            <a:fontRef idx="minor">
              <a:schemeClr val="lt1"/>
            </a:fontRef>
          </p:style>
        </p:sp>
        <p:sp>
          <p:nvSpPr>
            <p:cNvPr id="48" name="Rectangle: Rounded Corners 10">
              <a:extLst>
                <a:ext uri="{FF2B5EF4-FFF2-40B4-BE49-F238E27FC236}">
                  <a16:creationId xmlns:a16="http://schemas.microsoft.com/office/drawing/2014/main" id="{AA45CB73-57DA-4E39-9541-946F9A0F04C1}"/>
                </a:ext>
              </a:extLst>
            </p:cNvPr>
            <p:cNvSpPr txBox="1"/>
            <p:nvPr/>
          </p:nvSpPr>
          <p:spPr>
            <a:xfrm>
              <a:off x="512570" y="3183247"/>
              <a:ext cx="3866985" cy="2227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fa-IR" sz="1600" b="1" kern="1200" dirty="0">
                  <a:latin typeface="Calibri" panose="020F0502020204030204"/>
                  <a:ea typeface="+mn-ea"/>
                  <a:cs typeface="B Nazanin" panose="00000400000000000000" pitchFamily="2" charset="-78"/>
                </a:rPr>
                <a:t>گروه زیربنایی و توسعه زیرساخت</a:t>
              </a:r>
            </a:p>
          </p:txBody>
        </p:sp>
      </p:grpSp>
      <p:grpSp>
        <p:nvGrpSpPr>
          <p:cNvPr id="32" name="Group 31">
            <a:extLst>
              <a:ext uri="{FF2B5EF4-FFF2-40B4-BE49-F238E27FC236}">
                <a16:creationId xmlns:a16="http://schemas.microsoft.com/office/drawing/2014/main" id="{C2FD1ECE-A295-409F-8131-56E88EA7E5B0}"/>
              </a:ext>
            </a:extLst>
          </p:cNvPr>
          <p:cNvGrpSpPr/>
          <p:nvPr/>
        </p:nvGrpSpPr>
        <p:grpSpPr>
          <a:xfrm>
            <a:off x="14399226" y="7365765"/>
            <a:ext cx="3880847" cy="236632"/>
            <a:chOff x="487476" y="3439375"/>
            <a:chExt cx="3880847" cy="236632"/>
          </a:xfrm>
        </p:grpSpPr>
        <p:sp>
          <p:nvSpPr>
            <p:cNvPr id="45" name="Rectangle: Rounded Corners 44">
              <a:extLst>
                <a:ext uri="{FF2B5EF4-FFF2-40B4-BE49-F238E27FC236}">
                  <a16:creationId xmlns:a16="http://schemas.microsoft.com/office/drawing/2014/main" id="{7EB071B7-9064-4150-A81C-2B5BA7B4C86B}"/>
                </a:ext>
              </a:extLst>
            </p:cNvPr>
            <p:cNvSpPr/>
            <p:nvPr/>
          </p:nvSpPr>
          <p:spPr>
            <a:xfrm>
              <a:off x="487476" y="3439375"/>
              <a:ext cx="3880847" cy="236632"/>
            </a:xfrm>
            <a:prstGeom prst="roundRect">
              <a:avLst>
                <a:gd name="adj" fmla="val 10000"/>
              </a:avLst>
            </a:prstGeom>
          </p:spPr>
          <p:style>
            <a:lnRef idx="0">
              <a:schemeClr val="lt1">
                <a:hueOff val="0"/>
                <a:satOff val="0"/>
                <a:lumOff val="0"/>
                <a:alphaOff val="0"/>
              </a:schemeClr>
            </a:lnRef>
            <a:fillRef idx="3">
              <a:schemeClr val="accent5">
                <a:hueOff val="-2896518"/>
                <a:satOff val="-7465"/>
                <a:lumOff val="-5042"/>
                <a:alphaOff val="0"/>
              </a:schemeClr>
            </a:fillRef>
            <a:effectRef idx="3">
              <a:schemeClr val="accent5">
                <a:hueOff val="-2896518"/>
                <a:satOff val="-7465"/>
                <a:lumOff val="-5042"/>
                <a:alphaOff val="0"/>
              </a:schemeClr>
            </a:effectRef>
            <a:fontRef idx="minor">
              <a:schemeClr val="lt1"/>
            </a:fontRef>
          </p:style>
        </p:sp>
        <p:sp>
          <p:nvSpPr>
            <p:cNvPr id="46" name="Rectangle: Rounded Corners 12">
              <a:extLst>
                <a:ext uri="{FF2B5EF4-FFF2-40B4-BE49-F238E27FC236}">
                  <a16:creationId xmlns:a16="http://schemas.microsoft.com/office/drawing/2014/main" id="{7856BBC7-FE75-438A-838F-F6AC025661C9}"/>
                </a:ext>
              </a:extLst>
            </p:cNvPr>
            <p:cNvSpPr txBox="1"/>
            <p:nvPr/>
          </p:nvSpPr>
          <p:spPr>
            <a:xfrm>
              <a:off x="494407" y="3446306"/>
              <a:ext cx="3866985" cy="2227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577850" rtl="0">
                <a:lnSpc>
                  <a:spcPct val="90000"/>
                </a:lnSpc>
                <a:spcBef>
                  <a:spcPct val="0"/>
                </a:spcBef>
                <a:spcAft>
                  <a:spcPct val="35000"/>
                </a:spcAft>
                <a:buNone/>
              </a:pPr>
              <a:r>
                <a:rPr lang="fa-IR" sz="1600" b="1" kern="1200" dirty="0">
                  <a:solidFill>
                    <a:prstClr val="white"/>
                  </a:solidFill>
                  <a:latin typeface="Calibri" panose="020F0502020204030204"/>
                  <a:ea typeface="+mn-ea"/>
                  <a:cs typeface="B Nazanin" panose="00000400000000000000" pitchFamily="2" charset="-78"/>
                </a:rPr>
                <a:t>گروه تولیدی </a:t>
              </a:r>
            </a:p>
          </p:txBody>
        </p:sp>
      </p:grpSp>
      <p:grpSp>
        <p:nvGrpSpPr>
          <p:cNvPr id="33" name="Group 32">
            <a:extLst>
              <a:ext uri="{FF2B5EF4-FFF2-40B4-BE49-F238E27FC236}">
                <a16:creationId xmlns:a16="http://schemas.microsoft.com/office/drawing/2014/main" id="{5FA32B49-C6B0-4003-8C12-513B2152B765}"/>
              </a:ext>
            </a:extLst>
          </p:cNvPr>
          <p:cNvGrpSpPr/>
          <p:nvPr/>
        </p:nvGrpSpPr>
        <p:grpSpPr>
          <a:xfrm>
            <a:off x="14399226" y="7638802"/>
            <a:ext cx="3880847" cy="236632"/>
            <a:chOff x="487476" y="3712412"/>
            <a:chExt cx="3880847" cy="236632"/>
          </a:xfrm>
        </p:grpSpPr>
        <p:sp>
          <p:nvSpPr>
            <p:cNvPr id="43" name="Rectangle: Rounded Corners 42">
              <a:extLst>
                <a:ext uri="{FF2B5EF4-FFF2-40B4-BE49-F238E27FC236}">
                  <a16:creationId xmlns:a16="http://schemas.microsoft.com/office/drawing/2014/main" id="{84AD488F-3626-4300-B392-88F795492E05}"/>
                </a:ext>
              </a:extLst>
            </p:cNvPr>
            <p:cNvSpPr/>
            <p:nvPr/>
          </p:nvSpPr>
          <p:spPr>
            <a:xfrm>
              <a:off x="487476" y="3712412"/>
              <a:ext cx="3880847" cy="236632"/>
            </a:xfrm>
            <a:prstGeom prst="roundRect">
              <a:avLst>
                <a:gd name="adj" fmla="val 10000"/>
              </a:avLst>
            </a:prstGeom>
          </p:spPr>
          <p:style>
            <a:lnRef idx="0">
              <a:schemeClr val="lt1">
                <a:hueOff val="0"/>
                <a:satOff val="0"/>
                <a:lumOff val="0"/>
                <a:alphaOff val="0"/>
              </a:schemeClr>
            </a:lnRef>
            <a:fillRef idx="3">
              <a:schemeClr val="accent5">
                <a:hueOff val="-3862025"/>
                <a:satOff val="-9954"/>
                <a:lumOff val="-6723"/>
                <a:alphaOff val="0"/>
              </a:schemeClr>
            </a:fillRef>
            <a:effectRef idx="3">
              <a:schemeClr val="accent5">
                <a:hueOff val="-3862025"/>
                <a:satOff val="-9954"/>
                <a:lumOff val="-6723"/>
                <a:alphaOff val="0"/>
              </a:schemeClr>
            </a:effectRef>
            <a:fontRef idx="minor">
              <a:schemeClr val="lt1"/>
            </a:fontRef>
          </p:style>
        </p:sp>
        <p:sp>
          <p:nvSpPr>
            <p:cNvPr id="44" name="Rectangle: Rounded Corners 14">
              <a:extLst>
                <a:ext uri="{FF2B5EF4-FFF2-40B4-BE49-F238E27FC236}">
                  <a16:creationId xmlns:a16="http://schemas.microsoft.com/office/drawing/2014/main" id="{13F1A57E-3349-4027-BF69-374B974DD288}"/>
                </a:ext>
              </a:extLst>
            </p:cNvPr>
            <p:cNvSpPr txBox="1"/>
            <p:nvPr/>
          </p:nvSpPr>
          <p:spPr>
            <a:xfrm>
              <a:off x="494407" y="3719343"/>
              <a:ext cx="3866985" cy="2227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fa-IR" sz="1600" b="1" kern="1200" dirty="0">
                  <a:solidFill>
                    <a:prstClr val="white"/>
                  </a:solidFill>
                  <a:latin typeface="Calibri" panose="020F0502020204030204"/>
                  <a:ea typeface="+mn-ea"/>
                  <a:cs typeface="B Nazanin" panose="00000400000000000000" pitchFamily="2" charset="-78"/>
                </a:rPr>
                <a:t>گروه اقتصادی و مالی</a:t>
              </a:r>
            </a:p>
          </p:txBody>
        </p:sp>
      </p:grpSp>
      <p:grpSp>
        <p:nvGrpSpPr>
          <p:cNvPr id="34" name="Group 33">
            <a:extLst>
              <a:ext uri="{FF2B5EF4-FFF2-40B4-BE49-F238E27FC236}">
                <a16:creationId xmlns:a16="http://schemas.microsoft.com/office/drawing/2014/main" id="{83A40A4E-2A0B-4F4D-AA4D-673DBAEBB67E}"/>
              </a:ext>
            </a:extLst>
          </p:cNvPr>
          <p:cNvGrpSpPr/>
          <p:nvPr/>
        </p:nvGrpSpPr>
        <p:grpSpPr>
          <a:xfrm>
            <a:off x="14399226" y="7911840"/>
            <a:ext cx="3880847" cy="236632"/>
            <a:chOff x="487476" y="3985450"/>
            <a:chExt cx="3880847" cy="236632"/>
          </a:xfrm>
        </p:grpSpPr>
        <p:sp>
          <p:nvSpPr>
            <p:cNvPr id="41" name="Rectangle: Rounded Corners 40">
              <a:extLst>
                <a:ext uri="{FF2B5EF4-FFF2-40B4-BE49-F238E27FC236}">
                  <a16:creationId xmlns:a16="http://schemas.microsoft.com/office/drawing/2014/main" id="{47D45604-B96E-44BF-8610-2F93139B06D7}"/>
                </a:ext>
              </a:extLst>
            </p:cNvPr>
            <p:cNvSpPr/>
            <p:nvPr/>
          </p:nvSpPr>
          <p:spPr>
            <a:xfrm>
              <a:off x="487476" y="3985450"/>
              <a:ext cx="3880847" cy="236632"/>
            </a:xfrm>
            <a:prstGeom prst="roundRect">
              <a:avLst>
                <a:gd name="adj" fmla="val 10000"/>
              </a:avLst>
            </a:prstGeom>
          </p:spPr>
          <p:style>
            <a:lnRef idx="0">
              <a:schemeClr val="lt1">
                <a:hueOff val="0"/>
                <a:satOff val="0"/>
                <a:lumOff val="0"/>
                <a:alphaOff val="0"/>
              </a:schemeClr>
            </a:lnRef>
            <a:fillRef idx="3">
              <a:schemeClr val="accent5">
                <a:hueOff val="-4827531"/>
                <a:satOff val="-12442"/>
                <a:lumOff val="-8404"/>
                <a:alphaOff val="0"/>
              </a:schemeClr>
            </a:fillRef>
            <a:effectRef idx="3">
              <a:schemeClr val="accent5">
                <a:hueOff val="-4827531"/>
                <a:satOff val="-12442"/>
                <a:lumOff val="-8404"/>
                <a:alphaOff val="0"/>
              </a:schemeClr>
            </a:effectRef>
            <a:fontRef idx="minor">
              <a:schemeClr val="lt1"/>
            </a:fontRef>
          </p:style>
        </p:sp>
        <p:sp>
          <p:nvSpPr>
            <p:cNvPr id="42" name="Rectangle: Rounded Corners 16">
              <a:extLst>
                <a:ext uri="{FF2B5EF4-FFF2-40B4-BE49-F238E27FC236}">
                  <a16:creationId xmlns:a16="http://schemas.microsoft.com/office/drawing/2014/main" id="{5BD044F5-B7C7-4082-A6B6-23DD0DF2E33E}"/>
                </a:ext>
              </a:extLst>
            </p:cNvPr>
            <p:cNvSpPr txBox="1"/>
            <p:nvPr/>
          </p:nvSpPr>
          <p:spPr>
            <a:xfrm>
              <a:off x="494407" y="3992381"/>
              <a:ext cx="3866985" cy="2227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fa-IR" sz="1600" b="1" kern="1200" dirty="0">
                  <a:solidFill>
                    <a:prstClr val="white"/>
                  </a:solidFill>
                  <a:latin typeface="Calibri" panose="020F0502020204030204"/>
                  <a:ea typeface="+mn-ea"/>
                  <a:cs typeface="B Nazanin" panose="00000400000000000000" pitchFamily="2" charset="-78"/>
                </a:rPr>
                <a:t>گروه فرهنگی ،علمی و آموزشی </a:t>
              </a:r>
            </a:p>
          </p:txBody>
        </p:sp>
      </p:grpSp>
      <p:grpSp>
        <p:nvGrpSpPr>
          <p:cNvPr id="35" name="Group 34">
            <a:extLst>
              <a:ext uri="{FF2B5EF4-FFF2-40B4-BE49-F238E27FC236}">
                <a16:creationId xmlns:a16="http://schemas.microsoft.com/office/drawing/2014/main" id="{B11EA98A-BEF4-4AE9-AC11-8BE602763B0F}"/>
              </a:ext>
            </a:extLst>
          </p:cNvPr>
          <p:cNvGrpSpPr/>
          <p:nvPr/>
        </p:nvGrpSpPr>
        <p:grpSpPr>
          <a:xfrm>
            <a:off x="14399226" y="8184877"/>
            <a:ext cx="3880847" cy="236632"/>
            <a:chOff x="487476" y="4258487"/>
            <a:chExt cx="3880847" cy="236632"/>
          </a:xfrm>
        </p:grpSpPr>
        <p:sp>
          <p:nvSpPr>
            <p:cNvPr id="39" name="Rectangle: Rounded Corners 38">
              <a:extLst>
                <a:ext uri="{FF2B5EF4-FFF2-40B4-BE49-F238E27FC236}">
                  <a16:creationId xmlns:a16="http://schemas.microsoft.com/office/drawing/2014/main" id="{CC5E3208-79DB-46CE-92F0-AA99961E3C7E}"/>
                </a:ext>
              </a:extLst>
            </p:cNvPr>
            <p:cNvSpPr/>
            <p:nvPr/>
          </p:nvSpPr>
          <p:spPr>
            <a:xfrm>
              <a:off x="487476" y="4258487"/>
              <a:ext cx="3880847" cy="236632"/>
            </a:xfrm>
            <a:prstGeom prst="roundRect">
              <a:avLst>
                <a:gd name="adj" fmla="val 10000"/>
              </a:avLst>
            </a:prstGeom>
          </p:spPr>
          <p:style>
            <a:lnRef idx="0">
              <a:schemeClr val="lt1">
                <a:hueOff val="0"/>
                <a:satOff val="0"/>
                <a:lumOff val="0"/>
                <a:alphaOff val="0"/>
              </a:schemeClr>
            </a:lnRef>
            <a:fillRef idx="3">
              <a:schemeClr val="accent5">
                <a:hueOff val="-5793037"/>
                <a:satOff val="-14931"/>
                <a:lumOff val="-10084"/>
                <a:alphaOff val="0"/>
              </a:schemeClr>
            </a:fillRef>
            <a:effectRef idx="3">
              <a:schemeClr val="accent5">
                <a:hueOff val="-5793037"/>
                <a:satOff val="-14931"/>
                <a:lumOff val="-10084"/>
                <a:alphaOff val="0"/>
              </a:schemeClr>
            </a:effectRef>
            <a:fontRef idx="minor">
              <a:schemeClr val="lt1"/>
            </a:fontRef>
          </p:style>
        </p:sp>
        <p:sp>
          <p:nvSpPr>
            <p:cNvPr id="40" name="Rectangle: Rounded Corners 18">
              <a:extLst>
                <a:ext uri="{FF2B5EF4-FFF2-40B4-BE49-F238E27FC236}">
                  <a16:creationId xmlns:a16="http://schemas.microsoft.com/office/drawing/2014/main" id="{D5B101A2-ECEB-469E-ACD6-74A466B3F883}"/>
                </a:ext>
              </a:extLst>
            </p:cNvPr>
            <p:cNvSpPr txBox="1"/>
            <p:nvPr/>
          </p:nvSpPr>
          <p:spPr>
            <a:xfrm>
              <a:off x="494407" y="4265418"/>
              <a:ext cx="3866985" cy="2227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fa-IR" sz="1600" b="1" kern="1200" dirty="0">
                  <a:solidFill>
                    <a:prstClr val="white"/>
                  </a:solidFill>
                  <a:latin typeface="Calibri" panose="020F0502020204030204"/>
                  <a:ea typeface="+mn-ea"/>
                  <a:cs typeface="B Nazanin" panose="00000400000000000000" pitchFamily="2" charset="-78"/>
                </a:rPr>
                <a:t>گروه سلامت و رفاه اجتماعی </a:t>
              </a:r>
            </a:p>
          </p:txBody>
        </p:sp>
      </p:grpSp>
      <p:grpSp>
        <p:nvGrpSpPr>
          <p:cNvPr id="36" name="Group 35">
            <a:extLst>
              <a:ext uri="{FF2B5EF4-FFF2-40B4-BE49-F238E27FC236}">
                <a16:creationId xmlns:a16="http://schemas.microsoft.com/office/drawing/2014/main" id="{B89D4AFC-77EA-4E1C-AA81-BD9B5D1A5344}"/>
              </a:ext>
            </a:extLst>
          </p:cNvPr>
          <p:cNvGrpSpPr/>
          <p:nvPr/>
        </p:nvGrpSpPr>
        <p:grpSpPr>
          <a:xfrm>
            <a:off x="14399226" y="8457914"/>
            <a:ext cx="3880847" cy="236632"/>
            <a:chOff x="487476" y="4531524"/>
            <a:chExt cx="3880847" cy="236632"/>
          </a:xfrm>
        </p:grpSpPr>
        <p:sp>
          <p:nvSpPr>
            <p:cNvPr id="37" name="Rectangle: Rounded Corners 36">
              <a:extLst>
                <a:ext uri="{FF2B5EF4-FFF2-40B4-BE49-F238E27FC236}">
                  <a16:creationId xmlns:a16="http://schemas.microsoft.com/office/drawing/2014/main" id="{2A9A34BA-C8B3-4884-86E2-64A054B69BB3}"/>
                </a:ext>
              </a:extLst>
            </p:cNvPr>
            <p:cNvSpPr/>
            <p:nvPr/>
          </p:nvSpPr>
          <p:spPr>
            <a:xfrm>
              <a:off x="487476" y="4531524"/>
              <a:ext cx="3880847" cy="236632"/>
            </a:xfrm>
            <a:prstGeom prst="roundRect">
              <a:avLst>
                <a:gd name="adj" fmla="val 10000"/>
              </a:avLst>
            </a:prstGeom>
          </p:spPr>
          <p:style>
            <a:lnRef idx="0">
              <a:schemeClr val="lt1">
                <a:hueOff val="0"/>
                <a:satOff val="0"/>
                <a:lumOff val="0"/>
                <a:alphaOff val="0"/>
              </a:schemeClr>
            </a:lnRef>
            <a:fillRef idx="3">
              <a:schemeClr val="accent5">
                <a:hueOff val="-6758543"/>
                <a:satOff val="-17419"/>
                <a:lumOff val="-11765"/>
                <a:alphaOff val="0"/>
              </a:schemeClr>
            </a:fillRef>
            <a:effectRef idx="3">
              <a:schemeClr val="accent5">
                <a:hueOff val="-6758543"/>
                <a:satOff val="-17419"/>
                <a:lumOff val="-11765"/>
                <a:alphaOff val="0"/>
              </a:schemeClr>
            </a:effectRef>
            <a:fontRef idx="minor">
              <a:schemeClr val="lt1"/>
            </a:fontRef>
          </p:style>
        </p:sp>
        <p:sp>
          <p:nvSpPr>
            <p:cNvPr id="38" name="Rectangle: Rounded Corners 20">
              <a:extLst>
                <a:ext uri="{FF2B5EF4-FFF2-40B4-BE49-F238E27FC236}">
                  <a16:creationId xmlns:a16="http://schemas.microsoft.com/office/drawing/2014/main" id="{6CE9379E-6BD3-4BF4-BBCD-970CB27453ED}"/>
                </a:ext>
              </a:extLst>
            </p:cNvPr>
            <p:cNvSpPr txBox="1"/>
            <p:nvPr/>
          </p:nvSpPr>
          <p:spPr>
            <a:xfrm>
              <a:off x="494407" y="4538455"/>
              <a:ext cx="3866985" cy="2227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fa-IR" sz="1600" b="1" kern="1200" dirty="0">
                  <a:solidFill>
                    <a:prstClr val="white"/>
                  </a:solidFill>
                  <a:latin typeface="Calibri" panose="020F0502020204030204"/>
                  <a:ea typeface="+mn-ea"/>
                  <a:cs typeface="B Nazanin" panose="00000400000000000000" pitchFamily="2" charset="-78"/>
                </a:rPr>
                <a:t>گروه عمومی، قضایی و امنیتی </a:t>
              </a:r>
            </a:p>
          </p:txBody>
        </p:sp>
      </p:grpSp>
      <p:grpSp>
        <p:nvGrpSpPr>
          <p:cNvPr id="55" name="Group 54">
            <a:extLst>
              <a:ext uri="{FF2B5EF4-FFF2-40B4-BE49-F238E27FC236}">
                <a16:creationId xmlns:a16="http://schemas.microsoft.com/office/drawing/2014/main" id="{2ECB6EC1-FA85-4B1E-B5CC-44E0F02C4504}"/>
              </a:ext>
            </a:extLst>
          </p:cNvPr>
          <p:cNvGrpSpPr/>
          <p:nvPr/>
        </p:nvGrpSpPr>
        <p:grpSpPr>
          <a:xfrm>
            <a:off x="-5894154" y="4347650"/>
            <a:ext cx="4851059" cy="5020700"/>
            <a:chOff x="4741" y="0"/>
            <a:chExt cx="4851059" cy="5020700"/>
          </a:xfrm>
        </p:grpSpPr>
        <p:sp>
          <p:nvSpPr>
            <p:cNvPr id="98" name="Rectangle: Rounded Corners 97">
              <a:extLst>
                <a:ext uri="{FF2B5EF4-FFF2-40B4-BE49-F238E27FC236}">
                  <a16:creationId xmlns:a16="http://schemas.microsoft.com/office/drawing/2014/main" id="{4C8D2BD2-B0CD-4AA3-8469-6C7C39EA87AA}"/>
                </a:ext>
              </a:extLst>
            </p:cNvPr>
            <p:cNvSpPr/>
            <p:nvPr/>
          </p:nvSpPr>
          <p:spPr>
            <a:xfrm>
              <a:off x="4741" y="0"/>
              <a:ext cx="4851059" cy="5020700"/>
            </a:xfrm>
            <a:prstGeom prst="roundRect">
              <a:avLst>
                <a:gd name="adj" fmla="val 10000"/>
              </a:avLst>
            </a:prstGeom>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sp>
        <p:sp>
          <p:nvSpPr>
            <p:cNvPr id="99" name="Rectangle: Rounded Corners 4">
              <a:extLst>
                <a:ext uri="{FF2B5EF4-FFF2-40B4-BE49-F238E27FC236}">
                  <a16:creationId xmlns:a16="http://schemas.microsoft.com/office/drawing/2014/main" id="{9D008CFA-10C3-48C9-A6E4-7F8494F1873D}"/>
                </a:ext>
              </a:extLst>
            </p:cNvPr>
            <p:cNvSpPr txBox="1"/>
            <p:nvPr/>
          </p:nvSpPr>
          <p:spPr>
            <a:xfrm>
              <a:off x="4741" y="0"/>
              <a:ext cx="4851059" cy="15062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fa-IR" sz="3600" b="1" kern="1200" dirty="0">
                  <a:solidFill>
                    <a:schemeClr val="tx1"/>
                  </a:solidFill>
                  <a:effectLst>
                    <a:outerShdw blurRad="50800" dist="38100" dir="5400000" algn="t" rotWithShape="0">
                      <a:prstClr val="black">
                        <a:alpha val="40000"/>
                      </a:prstClr>
                    </a:outerShdw>
                  </a:effectLst>
                  <a:cs typeface="B Nazanin" panose="00000400000000000000" pitchFamily="2" charset="-78"/>
                </a:rPr>
                <a:t>جوایز موضوعی</a:t>
              </a:r>
            </a:p>
          </p:txBody>
        </p:sp>
      </p:grpSp>
      <p:grpSp>
        <p:nvGrpSpPr>
          <p:cNvPr id="56" name="Group 55">
            <a:extLst>
              <a:ext uri="{FF2B5EF4-FFF2-40B4-BE49-F238E27FC236}">
                <a16:creationId xmlns:a16="http://schemas.microsoft.com/office/drawing/2014/main" id="{E71D2EA9-8613-4C53-AF78-E3C6692EBC07}"/>
              </a:ext>
            </a:extLst>
          </p:cNvPr>
          <p:cNvGrpSpPr/>
          <p:nvPr/>
        </p:nvGrpSpPr>
        <p:grpSpPr>
          <a:xfrm>
            <a:off x="-5411419" y="5702550"/>
            <a:ext cx="3880847" cy="203965"/>
            <a:chOff x="487476" y="1354900"/>
            <a:chExt cx="3880847" cy="203965"/>
          </a:xfrm>
        </p:grpSpPr>
        <p:sp>
          <p:nvSpPr>
            <p:cNvPr id="96" name="Rectangle: Rounded Corners 95">
              <a:extLst>
                <a:ext uri="{FF2B5EF4-FFF2-40B4-BE49-F238E27FC236}">
                  <a16:creationId xmlns:a16="http://schemas.microsoft.com/office/drawing/2014/main" id="{9DBFFCAA-905B-4E37-A251-B3ED2B0D4C6B}"/>
                </a:ext>
              </a:extLst>
            </p:cNvPr>
            <p:cNvSpPr/>
            <p:nvPr/>
          </p:nvSpPr>
          <p:spPr>
            <a:xfrm>
              <a:off x="487476" y="1354900"/>
              <a:ext cx="3880847" cy="203965"/>
            </a:xfrm>
            <a:prstGeom prst="roundRect">
              <a:avLst>
                <a:gd name="adj" fmla="val 10000"/>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97" name="Rectangle: Rounded Corners 6">
              <a:extLst>
                <a:ext uri="{FF2B5EF4-FFF2-40B4-BE49-F238E27FC236}">
                  <a16:creationId xmlns:a16="http://schemas.microsoft.com/office/drawing/2014/main" id="{D45C1104-F034-40FD-A71E-029AD572DAA5}"/>
                </a:ext>
              </a:extLst>
            </p:cNvPr>
            <p:cNvSpPr txBox="1"/>
            <p:nvPr/>
          </p:nvSpPr>
          <p:spPr>
            <a:xfrm>
              <a:off x="493450" y="1360874"/>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شعار سال (مهار تورم ،رشد تولید)</a:t>
              </a:r>
            </a:p>
          </p:txBody>
        </p:sp>
      </p:grpSp>
      <p:grpSp>
        <p:nvGrpSpPr>
          <p:cNvPr id="57" name="Group 56">
            <a:extLst>
              <a:ext uri="{FF2B5EF4-FFF2-40B4-BE49-F238E27FC236}">
                <a16:creationId xmlns:a16="http://schemas.microsoft.com/office/drawing/2014/main" id="{15EBDF6F-8C4D-4C11-B9C2-D04827803E96}"/>
              </a:ext>
            </a:extLst>
          </p:cNvPr>
          <p:cNvGrpSpPr/>
          <p:nvPr/>
        </p:nvGrpSpPr>
        <p:grpSpPr>
          <a:xfrm>
            <a:off x="-5411419" y="5937896"/>
            <a:ext cx="3880847" cy="203965"/>
            <a:chOff x="487476" y="1590246"/>
            <a:chExt cx="3880847" cy="203965"/>
          </a:xfrm>
        </p:grpSpPr>
        <p:sp>
          <p:nvSpPr>
            <p:cNvPr id="94" name="Rectangle: Rounded Corners 93">
              <a:extLst>
                <a:ext uri="{FF2B5EF4-FFF2-40B4-BE49-F238E27FC236}">
                  <a16:creationId xmlns:a16="http://schemas.microsoft.com/office/drawing/2014/main" id="{1555676D-0FAC-4FEF-83B0-697EF9943F3C}"/>
                </a:ext>
              </a:extLst>
            </p:cNvPr>
            <p:cNvSpPr/>
            <p:nvPr/>
          </p:nvSpPr>
          <p:spPr>
            <a:xfrm>
              <a:off x="487476" y="1590246"/>
              <a:ext cx="3880847" cy="203965"/>
            </a:xfrm>
            <a:prstGeom prst="roundRect">
              <a:avLst>
                <a:gd name="adj" fmla="val 1000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95" name="Rectangle: Rounded Corners 8">
              <a:extLst>
                <a:ext uri="{FF2B5EF4-FFF2-40B4-BE49-F238E27FC236}">
                  <a16:creationId xmlns:a16="http://schemas.microsoft.com/office/drawing/2014/main" id="{792C6C94-DF9F-4502-AC43-3A4BD7676260}"/>
                </a:ext>
              </a:extLst>
            </p:cNvPr>
            <p:cNvSpPr txBox="1"/>
            <p:nvPr/>
          </p:nvSpPr>
          <p:spPr>
            <a:xfrm>
              <a:off x="493450" y="1596220"/>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جایزه ویژه رضایت مردمی</a:t>
              </a:r>
              <a:endParaRPr lang="fa-IR" sz="1600" b="1" kern="1200" dirty="0">
                <a:solidFill>
                  <a:schemeClr val="tx1"/>
                </a:solidFill>
              </a:endParaRPr>
            </a:p>
          </p:txBody>
        </p:sp>
      </p:grpSp>
      <p:grpSp>
        <p:nvGrpSpPr>
          <p:cNvPr id="58" name="Group 57">
            <a:extLst>
              <a:ext uri="{FF2B5EF4-FFF2-40B4-BE49-F238E27FC236}">
                <a16:creationId xmlns:a16="http://schemas.microsoft.com/office/drawing/2014/main" id="{E146DF0B-4921-428C-8449-ED0C2941B611}"/>
              </a:ext>
            </a:extLst>
          </p:cNvPr>
          <p:cNvGrpSpPr/>
          <p:nvPr/>
        </p:nvGrpSpPr>
        <p:grpSpPr>
          <a:xfrm>
            <a:off x="-5411419" y="6173241"/>
            <a:ext cx="3880847" cy="203965"/>
            <a:chOff x="487476" y="1825591"/>
            <a:chExt cx="3880847" cy="203965"/>
          </a:xfrm>
        </p:grpSpPr>
        <p:sp>
          <p:nvSpPr>
            <p:cNvPr id="92" name="Rectangle: Rounded Corners 91">
              <a:extLst>
                <a:ext uri="{FF2B5EF4-FFF2-40B4-BE49-F238E27FC236}">
                  <a16:creationId xmlns:a16="http://schemas.microsoft.com/office/drawing/2014/main" id="{1980CEFD-9A8A-4D86-8215-325BEDC7A961}"/>
                </a:ext>
              </a:extLst>
            </p:cNvPr>
            <p:cNvSpPr/>
            <p:nvPr/>
          </p:nvSpPr>
          <p:spPr>
            <a:xfrm>
              <a:off x="487476" y="1825591"/>
              <a:ext cx="3880847" cy="203965"/>
            </a:xfrm>
            <a:prstGeom prst="roundRect">
              <a:avLst>
                <a:gd name="adj" fmla="val 10000"/>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93" name="Rectangle: Rounded Corners 10">
              <a:extLst>
                <a:ext uri="{FF2B5EF4-FFF2-40B4-BE49-F238E27FC236}">
                  <a16:creationId xmlns:a16="http://schemas.microsoft.com/office/drawing/2014/main" id="{F0EF5707-4EDD-41C9-8EE6-A86AD5C8AB9C}"/>
                </a:ext>
              </a:extLst>
            </p:cNvPr>
            <p:cNvSpPr txBox="1"/>
            <p:nvPr/>
          </p:nvSpPr>
          <p:spPr>
            <a:xfrm>
              <a:off x="493450" y="1831565"/>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34290" rIns="45720" bIns="34290" numCol="1" spcCol="1270" anchor="ctr" anchorCtr="0">
              <a:noAutofit/>
            </a:bodyPr>
            <a:lstStyle/>
            <a:p>
              <a:pPr marL="0" lvl="0" indent="0" algn="ctr" defTabSz="800100" rtl="1">
                <a:lnSpc>
                  <a:spcPct val="90000"/>
                </a:lnSpc>
                <a:spcBef>
                  <a:spcPct val="0"/>
                </a:spcBef>
                <a:spcAft>
                  <a:spcPct val="35000"/>
                </a:spcAft>
                <a:buNone/>
              </a:pPr>
              <a:r>
                <a:rPr lang="fa-IR" sz="1800" b="1" kern="1200" dirty="0" err="1">
                  <a:solidFill>
                    <a:schemeClr val="tx1"/>
                  </a:solidFill>
                  <a:cs typeface="B Nazanin" panose="00000400000000000000" pitchFamily="2" charset="-78"/>
                </a:rPr>
                <a:t>کارگزار</a:t>
              </a:r>
              <a:r>
                <a:rPr lang="fa-IR" sz="1800" b="1" kern="1200" dirty="0">
                  <a:solidFill>
                    <a:schemeClr val="tx1"/>
                  </a:solidFill>
                  <a:cs typeface="B Nazanin" panose="00000400000000000000" pitchFamily="2" charset="-78"/>
                </a:rPr>
                <a:t> صادق</a:t>
              </a:r>
            </a:p>
          </p:txBody>
        </p:sp>
      </p:grpSp>
      <p:grpSp>
        <p:nvGrpSpPr>
          <p:cNvPr id="59" name="Group 58">
            <a:extLst>
              <a:ext uri="{FF2B5EF4-FFF2-40B4-BE49-F238E27FC236}">
                <a16:creationId xmlns:a16="http://schemas.microsoft.com/office/drawing/2014/main" id="{2E06345B-DA70-4701-A398-3431E0E08304}"/>
              </a:ext>
            </a:extLst>
          </p:cNvPr>
          <p:cNvGrpSpPr/>
          <p:nvPr/>
        </p:nvGrpSpPr>
        <p:grpSpPr>
          <a:xfrm>
            <a:off x="-5411419" y="6408586"/>
            <a:ext cx="3880847" cy="203965"/>
            <a:chOff x="487476" y="2060936"/>
            <a:chExt cx="3880847" cy="203965"/>
          </a:xfrm>
        </p:grpSpPr>
        <p:sp>
          <p:nvSpPr>
            <p:cNvPr id="90" name="Rectangle: Rounded Corners 89">
              <a:extLst>
                <a:ext uri="{FF2B5EF4-FFF2-40B4-BE49-F238E27FC236}">
                  <a16:creationId xmlns:a16="http://schemas.microsoft.com/office/drawing/2014/main" id="{A2856226-E653-48E4-AF77-FE2276521CF9}"/>
                </a:ext>
              </a:extLst>
            </p:cNvPr>
            <p:cNvSpPr/>
            <p:nvPr/>
          </p:nvSpPr>
          <p:spPr>
            <a:xfrm>
              <a:off x="487476" y="2060936"/>
              <a:ext cx="3880847" cy="203965"/>
            </a:xfrm>
            <a:prstGeom prst="roundRect">
              <a:avLst>
                <a:gd name="adj" fmla="val 10000"/>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91" name="Rectangle: Rounded Corners 12">
              <a:extLst>
                <a:ext uri="{FF2B5EF4-FFF2-40B4-BE49-F238E27FC236}">
                  <a16:creationId xmlns:a16="http://schemas.microsoft.com/office/drawing/2014/main" id="{EB761C40-44D7-4352-82D1-A0C841954D86}"/>
                </a:ext>
              </a:extLst>
            </p:cNvPr>
            <p:cNvSpPr txBox="1"/>
            <p:nvPr/>
          </p:nvSpPr>
          <p:spPr>
            <a:xfrm>
              <a:off x="493450" y="2066910"/>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سند تحول دولت مردمی</a:t>
              </a:r>
            </a:p>
          </p:txBody>
        </p:sp>
      </p:grpSp>
      <p:grpSp>
        <p:nvGrpSpPr>
          <p:cNvPr id="60" name="Group 59">
            <a:extLst>
              <a:ext uri="{FF2B5EF4-FFF2-40B4-BE49-F238E27FC236}">
                <a16:creationId xmlns:a16="http://schemas.microsoft.com/office/drawing/2014/main" id="{94D1B4EF-8DC1-4CE4-975A-E73ECD876EAC}"/>
              </a:ext>
            </a:extLst>
          </p:cNvPr>
          <p:cNvGrpSpPr/>
          <p:nvPr/>
        </p:nvGrpSpPr>
        <p:grpSpPr>
          <a:xfrm>
            <a:off x="-5411419" y="6643931"/>
            <a:ext cx="3880847" cy="203965"/>
            <a:chOff x="487476" y="2296281"/>
            <a:chExt cx="3880847" cy="203965"/>
          </a:xfrm>
        </p:grpSpPr>
        <p:sp>
          <p:nvSpPr>
            <p:cNvPr id="88" name="Rectangle: Rounded Corners 87">
              <a:extLst>
                <a:ext uri="{FF2B5EF4-FFF2-40B4-BE49-F238E27FC236}">
                  <a16:creationId xmlns:a16="http://schemas.microsoft.com/office/drawing/2014/main" id="{CFDFFD18-A572-4840-BA01-E7A75750F6EE}"/>
                </a:ext>
              </a:extLst>
            </p:cNvPr>
            <p:cNvSpPr/>
            <p:nvPr/>
          </p:nvSpPr>
          <p:spPr>
            <a:xfrm>
              <a:off x="487476" y="2296281"/>
              <a:ext cx="3880847" cy="203965"/>
            </a:xfrm>
            <a:prstGeom prst="roundRect">
              <a:avLst>
                <a:gd name="adj" fmla="val 10000"/>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89" name="Rectangle: Rounded Corners 14">
              <a:extLst>
                <a:ext uri="{FF2B5EF4-FFF2-40B4-BE49-F238E27FC236}">
                  <a16:creationId xmlns:a16="http://schemas.microsoft.com/office/drawing/2014/main" id="{AC601ECA-729A-45EA-A5E8-A186F63517FA}"/>
                </a:ext>
              </a:extLst>
            </p:cNvPr>
            <p:cNvSpPr txBox="1"/>
            <p:nvPr/>
          </p:nvSpPr>
          <p:spPr>
            <a:xfrm>
              <a:off x="493450" y="2302255"/>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استقرار چرخه </a:t>
              </a:r>
              <a:r>
                <a:rPr lang="fa-IR" sz="1600" b="1" kern="1200" dirty="0" err="1">
                  <a:solidFill>
                    <a:schemeClr val="tx1"/>
                  </a:solidFill>
                  <a:cs typeface="B Nazanin" panose="00000400000000000000" pitchFamily="2" charset="-78"/>
                </a:rPr>
                <a:t>بهروری</a:t>
              </a:r>
              <a:endParaRPr lang="fa-IR" sz="1600" b="1" kern="1200" dirty="0">
                <a:solidFill>
                  <a:schemeClr val="tx1"/>
                </a:solidFill>
                <a:cs typeface="B Nazanin" panose="00000400000000000000" pitchFamily="2" charset="-78"/>
              </a:endParaRPr>
            </a:p>
          </p:txBody>
        </p:sp>
      </p:grpSp>
      <p:grpSp>
        <p:nvGrpSpPr>
          <p:cNvPr id="61" name="Group 60">
            <a:extLst>
              <a:ext uri="{FF2B5EF4-FFF2-40B4-BE49-F238E27FC236}">
                <a16:creationId xmlns:a16="http://schemas.microsoft.com/office/drawing/2014/main" id="{CCD8DA14-3D3C-44FB-80BE-2DB83E23AAFC}"/>
              </a:ext>
            </a:extLst>
          </p:cNvPr>
          <p:cNvGrpSpPr/>
          <p:nvPr/>
        </p:nvGrpSpPr>
        <p:grpSpPr>
          <a:xfrm>
            <a:off x="-5411419" y="6879277"/>
            <a:ext cx="3880847" cy="203965"/>
            <a:chOff x="487476" y="2531627"/>
            <a:chExt cx="3880847" cy="203965"/>
          </a:xfrm>
        </p:grpSpPr>
        <p:sp>
          <p:nvSpPr>
            <p:cNvPr id="86" name="Rectangle: Rounded Corners 85">
              <a:extLst>
                <a:ext uri="{FF2B5EF4-FFF2-40B4-BE49-F238E27FC236}">
                  <a16:creationId xmlns:a16="http://schemas.microsoft.com/office/drawing/2014/main" id="{4C59267C-84A7-43FB-AC81-7E68FE1FEFD8}"/>
                </a:ext>
              </a:extLst>
            </p:cNvPr>
            <p:cNvSpPr/>
            <p:nvPr/>
          </p:nvSpPr>
          <p:spPr>
            <a:xfrm>
              <a:off x="487476" y="2531627"/>
              <a:ext cx="3880847" cy="203965"/>
            </a:xfrm>
            <a:prstGeom prst="roundRect">
              <a:avLst>
                <a:gd name="adj" fmla="val 10000"/>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87" name="Rectangle: Rounded Corners 16">
              <a:extLst>
                <a:ext uri="{FF2B5EF4-FFF2-40B4-BE49-F238E27FC236}">
                  <a16:creationId xmlns:a16="http://schemas.microsoft.com/office/drawing/2014/main" id="{29DAC946-4B89-4B12-B01E-84DE6AC8CC55}"/>
                </a:ext>
              </a:extLst>
            </p:cNvPr>
            <p:cNvSpPr txBox="1"/>
            <p:nvPr/>
          </p:nvSpPr>
          <p:spPr>
            <a:xfrm>
              <a:off x="493450" y="2537601"/>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تسهیل و ایجاد اشتغال</a:t>
              </a:r>
            </a:p>
          </p:txBody>
        </p:sp>
      </p:grpSp>
      <p:grpSp>
        <p:nvGrpSpPr>
          <p:cNvPr id="62" name="Group 61">
            <a:extLst>
              <a:ext uri="{FF2B5EF4-FFF2-40B4-BE49-F238E27FC236}">
                <a16:creationId xmlns:a16="http://schemas.microsoft.com/office/drawing/2014/main" id="{275A11CD-30F0-4865-922E-FD7BD7AC9A8C}"/>
              </a:ext>
            </a:extLst>
          </p:cNvPr>
          <p:cNvGrpSpPr/>
          <p:nvPr/>
        </p:nvGrpSpPr>
        <p:grpSpPr>
          <a:xfrm>
            <a:off x="-5411419" y="7114622"/>
            <a:ext cx="3880847" cy="203965"/>
            <a:chOff x="487476" y="2766972"/>
            <a:chExt cx="3880847" cy="203965"/>
          </a:xfrm>
        </p:grpSpPr>
        <p:sp>
          <p:nvSpPr>
            <p:cNvPr id="84" name="Rectangle: Rounded Corners 83">
              <a:extLst>
                <a:ext uri="{FF2B5EF4-FFF2-40B4-BE49-F238E27FC236}">
                  <a16:creationId xmlns:a16="http://schemas.microsoft.com/office/drawing/2014/main" id="{C49CC36B-7EC2-499F-B509-CBBD40E3AD51}"/>
                </a:ext>
              </a:extLst>
            </p:cNvPr>
            <p:cNvSpPr/>
            <p:nvPr/>
          </p:nvSpPr>
          <p:spPr>
            <a:xfrm>
              <a:off x="487476" y="2766972"/>
              <a:ext cx="3880847" cy="203965"/>
            </a:xfrm>
            <a:prstGeom prst="roundRect">
              <a:avLst>
                <a:gd name="adj" fmla="val 1000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5" name="Rectangle: Rounded Corners 18">
              <a:extLst>
                <a:ext uri="{FF2B5EF4-FFF2-40B4-BE49-F238E27FC236}">
                  <a16:creationId xmlns:a16="http://schemas.microsoft.com/office/drawing/2014/main" id="{7E0A530F-30C9-4D92-82A4-B4D6BD92FF97}"/>
                </a:ext>
              </a:extLst>
            </p:cNvPr>
            <p:cNvSpPr txBox="1"/>
            <p:nvPr/>
          </p:nvSpPr>
          <p:spPr>
            <a:xfrm>
              <a:off x="493450" y="2772946"/>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تبیین دستاورد های دولت اقناع افکار عمومی</a:t>
              </a:r>
            </a:p>
          </p:txBody>
        </p:sp>
      </p:grpSp>
      <p:grpSp>
        <p:nvGrpSpPr>
          <p:cNvPr id="63" name="Group 62">
            <a:extLst>
              <a:ext uri="{FF2B5EF4-FFF2-40B4-BE49-F238E27FC236}">
                <a16:creationId xmlns:a16="http://schemas.microsoft.com/office/drawing/2014/main" id="{43DB1123-8E66-41F1-902A-D471675A6B72}"/>
              </a:ext>
            </a:extLst>
          </p:cNvPr>
          <p:cNvGrpSpPr/>
          <p:nvPr/>
        </p:nvGrpSpPr>
        <p:grpSpPr>
          <a:xfrm>
            <a:off x="-5411419" y="7349967"/>
            <a:ext cx="3880847" cy="203965"/>
            <a:chOff x="487476" y="3002317"/>
            <a:chExt cx="3880847" cy="203965"/>
          </a:xfrm>
        </p:grpSpPr>
        <p:sp>
          <p:nvSpPr>
            <p:cNvPr id="82" name="Rectangle: Rounded Corners 81">
              <a:extLst>
                <a:ext uri="{FF2B5EF4-FFF2-40B4-BE49-F238E27FC236}">
                  <a16:creationId xmlns:a16="http://schemas.microsoft.com/office/drawing/2014/main" id="{A7796E44-F169-45EE-BD5E-DB5B8D4D73BB}"/>
                </a:ext>
              </a:extLst>
            </p:cNvPr>
            <p:cNvSpPr/>
            <p:nvPr/>
          </p:nvSpPr>
          <p:spPr>
            <a:xfrm>
              <a:off x="487476" y="3002317"/>
              <a:ext cx="3880847" cy="203965"/>
            </a:xfrm>
            <a:prstGeom prst="roundRect">
              <a:avLst>
                <a:gd name="adj" fmla="val 10000"/>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83" name="Rectangle: Rounded Corners 20">
              <a:extLst>
                <a:ext uri="{FF2B5EF4-FFF2-40B4-BE49-F238E27FC236}">
                  <a16:creationId xmlns:a16="http://schemas.microsoft.com/office/drawing/2014/main" id="{F0BC30C4-57B5-4D28-A7BC-F1DA46D54A35}"/>
                </a:ext>
              </a:extLst>
            </p:cNvPr>
            <p:cNvSpPr txBox="1"/>
            <p:nvPr/>
          </p:nvSpPr>
          <p:spPr>
            <a:xfrm>
              <a:off x="493450" y="3008291"/>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استاندار موفق</a:t>
              </a:r>
            </a:p>
          </p:txBody>
        </p:sp>
      </p:grpSp>
      <p:grpSp>
        <p:nvGrpSpPr>
          <p:cNvPr id="64" name="Group 63">
            <a:extLst>
              <a:ext uri="{FF2B5EF4-FFF2-40B4-BE49-F238E27FC236}">
                <a16:creationId xmlns:a16="http://schemas.microsoft.com/office/drawing/2014/main" id="{F07791E7-5CB7-418F-83A5-23632C73A60B}"/>
              </a:ext>
            </a:extLst>
          </p:cNvPr>
          <p:cNvGrpSpPr/>
          <p:nvPr/>
        </p:nvGrpSpPr>
        <p:grpSpPr>
          <a:xfrm>
            <a:off x="-5411419" y="7585313"/>
            <a:ext cx="3880847" cy="203965"/>
            <a:chOff x="487476" y="3237663"/>
            <a:chExt cx="3880847" cy="203965"/>
          </a:xfrm>
        </p:grpSpPr>
        <p:sp>
          <p:nvSpPr>
            <p:cNvPr id="80" name="Rectangle: Rounded Corners 79">
              <a:extLst>
                <a:ext uri="{FF2B5EF4-FFF2-40B4-BE49-F238E27FC236}">
                  <a16:creationId xmlns:a16="http://schemas.microsoft.com/office/drawing/2014/main" id="{BF3304FE-3238-4674-B145-C75DE496DC82}"/>
                </a:ext>
              </a:extLst>
            </p:cNvPr>
            <p:cNvSpPr/>
            <p:nvPr/>
          </p:nvSpPr>
          <p:spPr>
            <a:xfrm>
              <a:off x="487476" y="3237663"/>
              <a:ext cx="3880847" cy="203965"/>
            </a:xfrm>
            <a:prstGeom prst="roundRect">
              <a:avLst>
                <a:gd name="adj" fmla="val 10000"/>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81" name="Rectangle: Rounded Corners 22">
              <a:extLst>
                <a:ext uri="{FF2B5EF4-FFF2-40B4-BE49-F238E27FC236}">
                  <a16:creationId xmlns:a16="http://schemas.microsoft.com/office/drawing/2014/main" id="{624A994F-7C01-4C87-90D7-09CE29C3D177}"/>
                </a:ext>
              </a:extLst>
            </p:cNvPr>
            <p:cNvSpPr txBox="1"/>
            <p:nvPr/>
          </p:nvSpPr>
          <p:spPr>
            <a:xfrm>
              <a:off x="493450" y="3243637"/>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قانون حمایت از خانواده و جوانی جمعیت</a:t>
              </a:r>
            </a:p>
          </p:txBody>
        </p:sp>
      </p:grpSp>
      <p:grpSp>
        <p:nvGrpSpPr>
          <p:cNvPr id="65" name="Group 64">
            <a:extLst>
              <a:ext uri="{FF2B5EF4-FFF2-40B4-BE49-F238E27FC236}">
                <a16:creationId xmlns:a16="http://schemas.microsoft.com/office/drawing/2014/main" id="{29DA6EF3-443F-44E1-BE20-A38F59AADB17}"/>
              </a:ext>
            </a:extLst>
          </p:cNvPr>
          <p:cNvGrpSpPr/>
          <p:nvPr/>
        </p:nvGrpSpPr>
        <p:grpSpPr>
          <a:xfrm>
            <a:off x="-5411419" y="7820658"/>
            <a:ext cx="3880847" cy="203965"/>
            <a:chOff x="487476" y="3473008"/>
            <a:chExt cx="3880847" cy="203965"/>
          </a:xfrm>
        </p:grpSpPr>
        <p:sp>
          <p:nvSpPr>
            <p:cNvPr id="78" name="Rectangle: Rounded Corners 77">
              <a:extLst>
                <a:ext uri="{FF2B5EF4-FFF2-40B4-BE49-F238E27FC236}">
                  <a16:creationId xmlns:a16="http://schemas.microsoft.com/office/drawing/2014/main" id="{0A7C7F8C-3B97-4880-A266-2B1EA8B5B87C}"/>
                </a:ext>
              </a:extLst>
            </p:cNvPr>
            <p:cNvSpPr/>
            <p:nvPr/>
          </p:nvSpPr>
          <p:spPr>
            <a:xfrm>
              <a:off x="487476" y="3473008"/>
              <a:ext cx="3880847" cy="203965"/>
            </a:xfrm>
            <a:prstGeom prst="roundRect">
              <a:avLst>
                <a:gd name="adj" fmla="val 10000"/>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79" name="Rectangle: Rounded Corners 24">
              <a:extLst>
                <a:ext uri="{FF2B5EF4-FFF2-40B4-BE49-F238E27FC236}">
                  <a16:creationId xmlns:a16="http://schemas.microsoft.com/office/drawing/2014/main" id="{FF80ECC1-8BEF-4548-8F7E-B90F7B18536C}"/>
                </a:ext>
              </a:extLst>
            </p:cNvPr>
            <p:cNvSpPr txBox="1"/>
            <p:nvPr/>
          </p:nvSpPr>
          <p:spPr>
            <a:xfrm>
              <a:off x="493450" y="3478982"/>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مردمی سازی دولت</a:t>
              </a:r>
            </a:p>
          </p:txBody>
        </p:sp>
      </p:grpSp>
      <p:grpSp>
        <p:nvGrpSpPr>
          <p:cNvPr id="66" name="Group 65">
            <a:extLst>
              <a:ext uri="{FF2B5EF4-FFF2-40B4-BE49-F238E27FC236}">
                <a16:creationId xmlns:a16="http://schemas.microsoft.com/office/drawing/2014/main" id="{DDBFF551-A47B-4182-A227-9AF3088E297F}"/>
              </a:ext>
            </a:extLst>
          </p:cNvPr>
          <p:cNvGrpSpPr/>
          <p:nvPr/>
        </p:nvGrpSpPr>
        <p:grpSpPr>
          <a:xfrm>
            <a:off x="-5411419" y="8056003"/>
            <a:ext cx="3880847" cy="203965"/>
            <a:chOff x="487476" y="3708353"/>
            <a:chExt cx="3880847" cy="203965"/>
          </a:xfrm>
        </p:grpSpPr>
        <p:sp>
          <p:nvSpPr>
            <p:cNvPr id="76" name="Rectangle: Rounded Corners 75">
              <a:extLst>
                <a:ext uri="{FF2B5EF4-FFF2-40B4-BE49-F238E27FC236}">
                  <a16:creationId xmlns:a16="http://schemas.microsoft.com/office/drawing/2014/main" id="{02EDEAAE-8D6C-4151-B850-F2C1241055A6}"/>
                </a:ext>
              </a:extLst>
            </p:cNvPr>
            <p:cNvSpPr/>
            <p:nvPr/>
          </p:nvSpPr>
          <p:spPr>
            <a:xfrm>
              <a:off x="487476" y="3708353"/>
              <a:ext cx="3880847" cy="203965"/>
            </a:xfrm>
            <a:prstGeom prst="roundRect">
              <a:avLst>
                <a:gd name="adj" fmla="val 10000"/>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7" name="Rectangle: Rounded Corners 26">
              <a:extLst>
                <a:ext uri="{FF2B5EF4-FFF2-40B4-BE49-F238E27FC236}">
                  <a16:creationId xmlns:a16="http://schemas.microsoft.com/office/drawing/2014/main" id="{9CF54ED4-5377-4C33-90DD-AE3F2112A613}"/>
                </a:ext>
              </a:extLst>
            </p:cNvPr>
            <p:cNvSpPr txBox="1"/>
            <p:nvPr/>
          </p:nvSpPr>
          <p:spPr>
            <a:xfrm>
              <a:off x="493450" y="3714327"/>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اصول قانون اساسی مرتبط با ماموریت دستگاه</a:t>
              </a:r>
            </a:p>
          </p:txBody>
        </p:sp>
      </p:grpSp>
      <p:grpSp>
        <p:nvGrpSpPr>
          <p:cNvPr id="67" name="Group 66">
            <a:extLst>
              <a:ext uri="{FF2B5EF4-FFF2-40B4-BE49-F238E27FC236}">
                <a16:creationId xmlns:a16="http://schemas.microsoft.com/office/drawing/2014/main" id="{E6FF43DE-68B2-4107-B57F-1E24559314E5}"/>
              </a:ext>
            </a:extLst>
          </p:cNvPr>
          <p:cNvGrpSpPr/>
          <p:nvPr/>
        </p:nvGrpSpPr>
        <p:grpSpPr>
          <a:xfrm>
            <a:off x="-5411419" y="8291349"/>
            <a:ext cx="3880847" cy="203965"/>
            <a:chOff x="487476" y="3943699"/>
            <a:chExt cx="3880847" cy="203965"/>
          </a:xfrm>
        </p:grpSpPr>
        <p:sp>
          <p:nvSpPr>
            <p:cNvPr id="74" name="Rectangle: Rounded Corners 73">
              <a:extLst>
                <a:ext uri="{FF2B5EF4-FFF2-40B4-BE49-F238E27FC236}">
                  <a16:creationId xmlns:a16="http://schemas.microsoft.com/office/drawing/2014/main" id="{DDC3D891-86F1-4E62-8473-51C856FA74A8}"/>
                </a:ext>
              </a:extLst>
            </p:cNvPr>
            <p:cNvSpPr/>
            <p:nvPr/>
          </p:nvSpPr>
          <p:spPr>
            <a:xfrm>
              <a:off x="487476" y="3943699"/>
              <a:ext cx="3880847" cy="203965"/>
            </a:xfrm>
            <a:prstGeom prst="roundRect">
              <a:avLst>
                <a:gd name="adj" fmla="val 1000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75" name="Rectangle: Rounded Corners 28">
              <a:extLst>
                <a:ext uri="{FF2B5EF4-FFF2-40B4-BE49-F238E27FC236}">
                  <a16:creationId xmlns:a16="http://schemas.microsoft.com/office/drawing/2014/main" id="{EAE31C15-2B4C-4A80-921B-0742CFC3B284}"/>
                </a:ext>
              </a:extLst>
            </p:cNvPr>
            <p:cNvSpPr txBox="1"/>
            <p:nvPr/>
          </p:nvSpPr>
          <p:spPr>
            <a:xfrm>
              <a:off x="493450" y="3949673"/>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34290" rIns="45720" bIns="34290" numCol="1" spcCol="1270" anchor="ctr" anchorCtr="0">
              <a:noAutofit/>
            </a:bodyPr>
            <a:lstStyle/>
            <a:p>
              <a:pPr marL="0" lvl="0" indent="0" algn="ctr" defTabSz="800100" rtl="1">
                <a:lnSpc>
                  <a:spcPct val="90000"/>
                </a:lnSpc>
                <a:spcBef>
                  <a:spcPct val="0"/>
                </a:spcBef>
                <a:spcAft>
                  <a:spcPct val="35000"/>
                </a:spcAft>
                <a:buNone/>
              </a:pPr>
              <a:r>
                <a:rPr lang="fa-IR" sz="1800" b="1" kern="1200" dirty="0">
                  <a:solidFill>
                    <a:schemeClr val="tx1"/>
                  </a:solidFill>
                  <a:cs typeface="B Nazanin" panose="00000400000000000000" pitchFamily="2" charset="-78"/>
                </a:rPr>
                <a:t>اقامه نماز</a:t>
              </a:r>
            </a:p>
          </p:txBody>
        </p:sp>
      </p:grpSp>
      <p:grpSp>
        <p:nvGrpSpPr>
          <p:cNvPr id="68" name="Group 67">
            <a:extLst>
              <a:ext uri="{FF2B5EF4-FFF2-40B4-BE49-F238E27FC236}">
                <a16:creationId xmlns:a16="http://schemas.microsoft.com/office/drawing/2014/main" id="{00DE5C19-BF12-4971-808A-2C575EB8CAE9}"/>
              </a:ext>
            </a:extLst>
          </p:cNvPr>
          <p:cNvGrpSpPr/>
          <p:nvPr/>
        </p:nvGrpSpPr>
        <p:grpSpPr>
          <a:xfrm>
            <a:off x="-5411419" y="8526694"/>
            <a:ext cx="3880847" cy="203965"/>
            <a:chOff x="487476" y="4179044"/>
            <a:chExt cx="3880847" cy="203965"/>
          </a:xfrm>
        </p:grpSpPr>
        <p:sp>
          <p:nvSpPr>
            <p:cNvPr id="72" name="Rectangle: Rounded Corners 71">
              <a:extLst>
                <a:ext uri="{FF2B5EF4-FFF2-40B4-BE49-F238E27FC236}">
                  <a16:creationId xmlns:a16="http://schemas.microsoft.com/office/drawing/2014/main" id="{607FD59B-8338-4DF1-9C34-0C452C66D8AA}"/>
                </a:ext>
              </a:extLst>
            </p:cNvPr>
            <p:cNvSpPr/>
            <p:nvPr/>
          </p:nvSpPr>
          <p:spPr>
            <a:xfrm>
              <a:off x="487476" y="4179044"/>
              <a:ext cx="3880847" cy="203965"/>
            </a:xfrm>
            <a:prstGeom prst="roundRect">
              <a:avLst>
                <a:gd name="adj" fmla="val 10000"/>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73" name="Rectangle: Rounded Corners 30">
              <a:extLst>
                <a:ext uri="{FF2B5EF4-FFF2-40B4-BE49-F238E27FC236}">
                  <a16:creationId xmlns:a16="http://schemas.microsoft.com/office/drawing/2014/main" id="{2CD30943-1EA9-4ABB-8286-C8BFF2B7FB72}"/>
                </a:ext>
              </a:extLst>
            </p:cNvPr>
            <p:cNvSpPr txBox="1"/>
            <p:nvPr/>
          </p:nvSpPr>
          <p:spPr>
            <a:xfrm>
              <a:off x="493450" y="4185018"/>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fa-IR" b="1" kern="1200" dirty="0">
                  <a:solidFill>
                    <a:schemeClr val="tx1"/>
                  </a:solidFill>
                  <a:latin typeface="Calibri" panose="020F0502020204030204"/>
                  <a:ea typeface="+mn-ea"/>
                  <a:cs typeface="B Nazanin" panose="00000400000000000000" pitchFamily="2" charset="-78"/>
                </a:rPr>
                <a:t>دانشگاه</a:t>
              </a:r>
              <a:r>
                <a:rPr lang="fa-IR" sz="1400" b="1" kern="1200" dirty="0">
                  <a:solidFill>
                    <a:schemeClr val="tx1"/>
                  </a:solidFill>
                  <a:cs typeface="B Nazanin" panose="00000400000000000000" pitchFamily="2" charset="-78"/>
                </a:rPr>
                <a:t> برتر</a:t>
              </a:r>
            </a:p>
          </p:txBody>
        </p:sp>
      </p:grpSp>
      <p:grpSp>
        <p:nvGrpSpPr>
          <p:cNvPr id="69" name="Group 68">
            <a:extLst>
              <a:ext uri="{FF2B5EF4-FFF2-40B4-BE49-F238E27FC236}">
                <a16:creationId xmlns:a16="http://schemas.microsoft.com/office/drawing/2014/main" id="{D6E6305D-22CB-44CC-ADF2-48379856D7D3}"/>
              </a:ext>
            </a:extLst>
          </p:cNvPr>
          <p:cNvGrpSpPr/>
          <p:nvPr/>
        </p:nvGrpSpPr>
        <p:grpSpPr>
          <a:xfrm>
            <a:off x="-5411419" y="8762039"/>
            <a:ext cx="3880847" cy="203965"/>
            <a:chOff x="487476" y="4414389"/>
            <a:chExt cx="3880847" cy="203965"/>
          </a:xfrm>
        </p:grpSpPr>
        <p:sp>
          <p:nvSpPr>
            <p:cNvPr id="70" name="Rectangle: Rounded Corners 69">
              <a:extLst>
                <a:ext uri="{FF2B5EF4-FFF2-40B4-BE49-F238E27FC236}">
                  <a16:creationId xmlns:a16="http://schemas.microsoft.com/office/drawing/2014/main" id="{7659E5E2-E05A-439A-9B6A-D7F4292ACE43}"/>
                </a:ext>
              </a:extLst>
            </p:cNvPr>
            <p:cNvSpPr/>
            <p:nvPr/>
          </p:nvSpPr>
          <p:spPr>
            <a:xfrm>
              <a:off x="487476" y="4414389"/>
              <a:ext cx="3880847" cy="203965"/>
            </a:xfrm>
            <a:prstGeom prst="roundRect">
              <a:avLst>
                <a:gd name="adj" fmla="val 10000"/>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71" name="Rectangle: Rounded Corners 32">
              <a:extLst>
                <a:ext uri="{FF2B5EF4-FFF2-40B4-BE49-F238E27FC236}">
                  <a16:creationId xmlns:a16="http://schemas.microsoft.com/office/drawing/2014/main" id="{8AAB0083-0FCC-4E44-AC0E-F98C4128A1E7}"/>
                </a:ext>
              </a:extLst>
            </p:cNvPr>
            <p:cNvSpPr txBox="1"/>
            <p:nvPr/>
          </p:nvSpPr>
          <p:spPr>
            <a:xfrm>
              <a:off x="493450" y="4420363"/>
              <a:ext cx="3868899" cy="1920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640" tIns="30480" rIns="40640" bIns="3048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Nazanin" panose="00000400000000000000" pitchFamily="2" charset="-78"/>
                </a:rPr>
                <a:t>جایزه</a:t>
              </a:r>
              <a:r>
                <a:rPr lang="fa-IR" sz="1600" b="1" kern="1200" dirty="0">
                  <a:cs typeface="B Nazanin" panose="00000400000000000000" pitchFamily="2" charset="-78"/>
                </a:rPr>
                <a:t> </a:t>
              </a:r>
              <a:r>
                <a:rPr lang="fa-IR" sz="1600" b="1" kern="1200" dirty="0">
                  <a:solidFill>
                    <a:schemeClr val="tx1"/>
                  </a:solidFill>
                  <a:cs typeface="B Nazanin" panose="00000400000000000000" pitchFamily="2" charset="-78"/>
                </a:rPr>
                <a:t>مشارکت</a:t>
              </a:r>
              <a:r>
                <a:rPr lang="fa-IR" sz="1600" b="1" kern="1200" dirty="0">
                  <a:cs typeface="B Nazanin" panose="00000400000000000000" pitchFamily="2" charset="-78"/>
                </a:rPr>
                <a:t> </a:t>
              </a:r>
              <a:r>
                <a:rPr lang="fa-IR" sz="1600" b="1" kern="1200" dirty="0" err="1">
                  <a:solidFill>
                    <a:schemeClr val="tx1"/>
                  </a:solidFill>
                  <a:cs typeface="B Nazanin" panose="00000400000000000000" pitchFamily="2" charset="-78"/>
                </a:rPr>
                <a:t>خبرگانی</a:t>
              </a:r>
              <a:endParaRPr lang="fa-IR" sz="1600" b="1" kern="1200" dirty="0">
                <a:solidFill>
                  <a:schemeClr val="tx1"/>
                </a:solidFill>
                <a:cs typeface="B Nazanin" panose="00000400000000000000" pitchFamily="2" charset="-78"/>
              </a:endParaRPr>
            </a:p>
          </p:txBody>
        </p:sp>
      </p:grpSp>
      <p:sp>
        <p:nvSpPr>
          <p:cNvPr id="100" name="Title 1">
            <a:extLst>
              <a:ext uri="{FF2B5EF4-FFF2-40B4-BE49-F238E27FC236}">
                <a16:creationId xmlns:a16="http://schemas.microsoft.com/office/drawing/2014/main" id="{62E4E0B2-1B0D-4F30-B44B-47A52D6C0FE7}"/>
              </a:ext>
            </a:extLst>
          </p:cNvPr>
          <p:cNvSpPr txBox="1">
            <a:spLocks/>
          </p:cNvSpPr>
          <p:nvPr/>
        </p:nvSpPr>
        <p:spPr>
          <a:xfrm>
            <a:off x="-2116163" y="-2678808"/>
            <a:ext cx="6856228" cy="751293"/>
          </a:xfrm>
          <a:prstGeom prst="roundRect">
            <a:avLst/>
          </a:prstGeom>
          <a:ln w="12700">
            <a:solidFill>
              <a:srgbClr val="37A3AD"/>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a-IR" sz="2000" b="1">
                <a:solidFill>
                  <a:schemeClr val="accent1">
                    <a:lumMod val="75000"/>
                  </a:schemeClr>
                </a:solidFill>
                <a:effectLst>
                  <a:outerShdw blurRad="50800" dist="38100" dir="5400000" algn="t" rotWithShape="0">
                    <a:prstClr val="black">
                      <a:alpha val="40000"/>
                    </a:prstClr>
                  </a:outerShdw>
                </a:effectLst>
                <a:latin typeface="B TitI"/>
                <a:cs typeface="B Titr" panose="00000700000000000000" pitchFamily="2" charset="-78"/>
              </a:rPr>
              <a:t>جوایز هجدهمین جشنواره شهید رجایی </a:t>
            </a:r>
            <a:endParaRPr lang="fa-IR" sz="2000" b="1" dirty="0">
              <a:solidFill>
                <a:schemeClr val="accent1">
                  <a:lumMod val="75000"/>
                </a:schemeClr>
              </a:solidFill>
              <a:effectLst>
                <a:outerShdw blurRad="50800" dist="38100" dir="5400000" algn="t" rotWithShape="0">
                  <a:prstClr val="black">
                    <a:alpha val="40000"/>
                  </a:prstClr>
                </a:outerShdw>
              </a:effectLst>
              <a:latin typeface="B TitI"/>
              <a:cs typeface="B Titr" panose="00000700000000000000" pitchFamily="2" charset="-78"/>
            </a:endParaRPr>
          </a:p>
        </p:txBody>
      </p:sp>
      <p:graphicFrame>
        <p:nvGraphicFramePr>
          <p:cNvPr id="101" name="Chart 100">
            <a:extLst>
              <a:ext uri="{FF2B5EF4-FFF2-40B4-BE49-F238E27FC236}">
                <a16:creationId xmlns:a16="http://schemas.microsoft.com/office/drawing/2014/main" id="{87360A0C-6A51-4B83-B42E-78A32A4EC751}"/>
              </a:ext>
            </a:extLst>
          </p:cNvPr>
          <p:cNvGraphicFramePr>
            <a:graphicFrameLocks/>
          </p:cNvGraphicFramePr>
          <p:nvPr>
            <p:extLst/>
          </p:nvPr>
        </p:nvGraphicFramePr>
        <p:xfrm>
          <a:off x="1119883" y="1109609"/>
          <a:ext cx="9904287" cy="56198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5023279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01">
                                            <p:graphicEl>
                                              <a:chart seriesIdx="-3" categoryIdx="-3" bldStep="gridLegend"/>
                                            </p:graphicEl>
                                          </p:spTgt>
                                        </p:tgtEl>
                                        <p:attrNameLst>
                                          <p:attrName>style.visibility</p:attrName>
                                        </p:attrNameLst>
                                      </p:cBhvr>
                                      <p:to>
                                        <p:strVal val="visible"/>
                                      </p:to>
                                    </p:set>
                                    <p:anim calcmode="lin" valueType="num">
                                      <p:cBhvr additive="base">
                                        <p:cTn id="7" dur="500" fill="hold"/>
                                        <p:tgtEl>
                                          <p:spTgt spid="101">
                                            <p:graphicEl>
                                              <a:chart seriesIdx="-3" categoryIdx="-3" bldStep="gridLegend"/>
                                            </p:graphic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1">
                                            <p:graphicEl>
                                              <a:chart seriesIdx="-3" categoryIdx="-3" bldStep="gridLegend"/>
                                            </p:graphic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1">
                                            <p:graphicEl>
                                              <a:chart seriesIdx="0" categoryIdx="0" bldStep="ptInCategory"/>
                                            </p:graphicEl>
                                          </p:spTgt>
                                        </p:tgtEl>
                                        <p:attrNameLst>
                                          <p:attrName>style.visibility</p:attrName>
                                        </p:attrNameLst>
                                      </p:cBhvr>
                                      <p:to>
                                        <p:strVal val="visible"/>
                                      </p:to>
                                    </p:set>
                                    <p:anim calcmode="lin" valueType="num">
                                      <p:cBhvr additive="base">
                                        <p:cTn id="11" dur="500" fill="hold"/>
                                        <p:tgtEl>
                                          <p:spTgt spid="101">
                                            <p:graphicEl>
                                              <a:chart seriesIdx="0" categoryIdx="0" bldStep="ptInCategory"/>
                                            </p:graphic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01">
                                            <p:graphicEl>
                                              <a:chart seriesIdx="0" categoryIdx="0" bldStep="ptInCategory"/>
                                            </p:graphic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01">
                                            <p:graphicEl>
                                              <a:chart seriesIdx="0" categoryIdx="1" bldStep="ptInCategory"/>
                                            </p:graphicEl>
                                          </p:spTgt>
                                        </p:tgtEl>
                                        <p:attrNameLst>
                                          <p:attrName>style.visibility</p:attrName>
                                        </p:attrNameLst>
                                      </p:cBhvr>
                                      <p:to>
                                        <p:strVal val="visible"/>
                                      </p:to>
                                    </p:set>
                                    <p:anim calcmode="lin" valueType="num">
                                      <p:cBhvr additive="base">
                                        <p:cTn id="15" dur="500" fill="hold"/>
                                        <p:tgtEl>
                                          <p:spTgt spid="101">
                                            <p:graphicEl>
                                              <a:chart seriesIdx="0" categoryIdx="1" bldStep="ptInCategory"/>
                                            </p:graphic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01">
                                            <p:graphicEl>
                                              <a:chart seriesIdx="0" categoryIdx="1" bldStep="ptInCategory"/>
                                            </p:graphic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01">
                                            <p:graphicEl>
                                              <a:chart seriesIdx="0" categoryIdx="2" bldStep="ptInCategory"/>
                                            </p:graphicEl>
                                          </p:spTgt>
                                        </p:tgtEl>
                                        <p:attrNameLst>
                                          <p:attrName>style.visibility</p:attrName>
                                        </p:attrNameLst>
                                      </p:cBhvr>
                                      <p:to>
                                        <p:strVal val="visible"/>
                                      </p:to>
                                    </p:set>
                                    <p:anim calcmode="lin" valueType="num">
                                      <p:cBhvr additive="base">
                                        <p:cTn id="19" dur="500" fill="hold"/>
                                        <p:tgtEl>
                                          <p:spTgt spid="101">
                                            <p:graphicEl>
                                              <a:chart seriesIdx="0" categoryIdx="2" bldStep="ptInCategory"/>
                                            </p:graphic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1">
                                            <p:graphicEl>
                                              <a:chart seriesIdx="0" categoryIdx="2" bldStep="ptInCategory"/>
                                            </p:graphic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01">
                                            <p:graphicEl>
                                              <a:chart seriesIdx="0" categoryIdx="3" bldStep="ptInCategory"/>
                                            </p:graphicEl>
                                          </p:spTgt>
                                        </p:tgtEl>
                                        <p:attrNameLst>
                                          <p:attrName>style.visibility</p:attrName>
                                        </p:attrNameLst>
                                      </p:cBhvr>
                                      <p:to>
                                        <p:strVal val="visible"/>
                                      </p:to>
                                    </p:set>
                                    <p:anim calcmode="lin" valueType="num">
                                      <p:cBhvr additive="base">
                                        <p:cTn id="23" dur="500" fill="hold"/>
                                        <p:tgtEl>
                                          <p:spTgt spid="101">
                                            <p:graphicEl>
                                              <a:chart seriesIdx="0" categoryIdx="3" bldStep="ptInCategory"/>
                                            </p:graphic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101">
                                            <p:graphicEl>
                                              <a:chart seriesIdx="0" categoryIdx="3" bldStep="ptInCategory"/>
                                            </p:graphic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01">
                                            <p:graphicEl>
                                              <a:chart seriesIdx="0" categoryIdx="4" bldStep="ptInCategory"/>
                                            </p:graphicEl>
                                          </p:spTgt>
                                        </p:tgtEl>
                                        <p:attrNameLst>
                                          <p:attrName>style.visibility</p:attrName>
                                        </p:attrNameLst>
                                      </p:cBhvr>
                                      <p:to>
                                        <p:strVal val="visible"/>
                                      </p:to>
                                    </p:set>
                                    <p:anim calcmode="lin" valueType="num">
                                      <p:cBhvr additive="base">
                                        <p:cTn id="27" dur="500" fill="hold"/>
                                        <p:tgtEl>
                                          <p:spTgt spid="101">
                                            <p:graphicEl>
                                              <a:chart seriesIdx="0" categoryIdx="4" bldStep="ptInCategory"/>
                                            </p:graphic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101">
                                            <p:graphicEl>
                                              <a:chart seriesIdx="0" categoryIdx="4" bldStep="ptInCategory"/>
                                            </p:graphic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01">
                                            <p:graphicEl>
                                              <a:chart seriesIdx="0" categoryIdx="5" bldStep="ptInCategory"/>
                                            </p:graphicEl>
                                          </p:spTgt>
                                        </p:tgtEl>
                                        <p:attrNameLst>
                                          <p:attrName>style.visibility</p:attrName>
                                        </p:attrNameLst>
                                      </p:cBhvr>
                                      <p:to>
                                        <p:strVal val="visible"/>
                                      </p:to>
                                    </p:set>
                                    <p:anim calcmode="lin" valueType="num">
                                      <p:cBhvr additive="base">
                                        <p:cTn id="31" dur="500" fill="hold"/>
                                        <p:tgtEl>
                                          <p:spTgt spid="101">
                                            <p:graphicEl>
                                              <a:chart seriesIdx="0" categoryIdx="5" bldStep="ptInCategory"/>
                                            </p:graphic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01">
                                            <p:graphicEl>
                                              <a:chart seriesIdx="0" categoryIdx="5" bldStep="ptInCategory"/>
                                            </p:graphic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01">
                                            <p:graphicEl>
                                              <a:chart seriesIdx="0" categoryIdx="6" bldStep="ptInCategory"/>
                                            </p:graphicEl>
                                          </p:spTgt>
                                        </p:tgtEl>
                                        <p:attrNameLst>
                                          <p:attrName>style.visibility</p:attrName>
                                        </p:attrNameLst>
                                      </p:cBhvr>
                                      <p:to>
                                        <p:strVal val="visible"/>
                                      </p:to>
                                    </p:set>
                                    <p:anim calcmode="lin" valueType="num">
                                      <p:cBhvr additive="base">
                                        <p:cTn id="35" dur="500" fill="hold"/>
                                        <p:tgtEl>
                                          <p:spTgt spid="101">
                                            <p:graphicEl>
                                              <a:chart seriesIdx="0" categoryIdx="6" bldStep="ptInCategory"/>
                                            </p:graphic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101">
                                            <p:graphicEl>
                                              <a:chart seriesIdx="0" categoryIdx="6" bldStep="ptInCategory"/>
                                            </p:graphicEl>
                                          </p:spTgt>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01">
                                            <p:graphicEl>
                                              <a:chart seriesIdx="0" categoryIdx="7" bldStep="ptInCategory"/>
                                            </p:graphicEl>
                                          </p:spTgt>
                                        </p:tgtEl>
                                        <p:attrNameLst>
                                          <p:attrName>style.visibility</p:attrName>
                                        </p:attrNameLst>
                                      </p:cBhvr>
                                      <p:to>
                                        <p:strVal val="visible"/>
                                      </p:to>
                                    </p:set>
                                    <p:anim calcmode="lin" valueType="num">
                                      <p:cBhvr additive="base">
                                        <p:cTn id="39" dur="500" fill="hold"/>
                                        <p:tgtEl>
                                          <p:spTgt spid="101">
                                            <p:graphicEl>
                                              <a:chart seriesIdx="0" categoryIdx="7" bldStep="ptInCategory"/>
                                            </p:graphic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101">
                                            <p:graphicEl>
                                              <a:chart seriesIdx="0" categoryIdx="7" bldStep="ptInCategory"/>
                                            </p:graphicEl>
                                          </p:spTgt>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101">
                                            <p:graphicEl>
                                              <a:chart seriesIdx="0" categoryIdx="8" bldStep="ptInCategory"/>
                                            </p:graphicEl>
                                          </p:spTgt>
                                        </p:tgtEl>
                                        <p:attrNameLst>
                                          <p:attrName>style.visibility</p:attrName>
                                        </p:attrNameLst>
                                      </p:cBhvr>
                                      <p:to>
                                        <p:strVal val="visible"/>
                                      </p:to>
                                    </p:set>
                                    <p:anim calcmode="lin" valueType="num">
                                      <p:cBhvr additive="base">
                                        <p:cTn id="43" dur="500" fill="hold"/>
                                        <p:tgtEl>
                                          <p:spTgt spid="101">
                                            <p:graphicEl>
                                              <a:chart seriesIdx="0" categoryIdx="8" bldStep="ptInCategory"/>
                                            </p:graphic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01">
                                            <p:graphicEl>
                                              <a:chart seriesIdx="0" categoryIdx="8" bldStep="ptInCategory"/>
                                            </p:graphicEl>
                                          </p:spTgt>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101">
                                            <p:graphicEl>
                                              <a:chart seriesIdx="0" categoryIdx="9" bldStep="ptInCategory"/>
                                            </p:graphicEl>
                                          </p:spTgt>
                                        </p:tgtEl>
                                        <p:attrNameLst>
                                          <p:attrName>style.visibility</p:attrName>
                                        </p:attrNameLst>
                                      </p:cBhvr>
                                      <p:to>
                                        <p:strVal val="visible"/>
                                      </p:to>
                                    </p:set>
                                    <p:anim calcmode="lin" valueType="num">
                                      <p:cBhvr additive="base">
                                        <p:cTn id="47" dur="500" fill="hold"/>
                                        <p:tgtEl>
                                          <p:spTgt spid="101">
                                            <p:graphicEl>
                                              <a:chart seriesIdx="0" categoryIdx="9" bldStep="ptInCategory"/>
                                            </p:graphic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101">
                                            <p:graphicEl>
                                              <a:chart seriesIdx="0" categoryIdx="9" bldStep="ptInCategory"/>
                                            </p:graphicEl>
                                          </p:spTgt>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101">
                                            <p:graphicEl>
                                              <a:chart seriesIdx="0" categoryIdx="10" bldStep="ptInCategory"/>
                                            </p:graphicEl>
                                          </p:spTgt>
                                        </p:tgtEl>
                                        <p:attrNameLst>
                                          <p:attrName>style.visibility</p:attrName>
                                        </p:attrNameLst>
                                      </p:cBhvr>
                                      <p:to>
                                        <p:strVal val="visible"/>
                                      </p:to>
                                    </p:set>
                                    <p:anim calcmode="lin" valueType="num">
                                      <p:cBhvr additive="base">
                                        <p:cTn id="51" dur="500" fill="hold"/>
                                        <p:tgtEl>
                                          <p:spTgt spid="101">
                                            <p:graphicEl>
                                              <a:chart seriesIdx="0" categoryIdx="10" bldStep="ptInCategory"/>
                                            </p:graphic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101">
                                            <p:graphicEl>
                                              <a:chart seriesIdx="0" categoryIdx="10" bldStep="ptInCategory"/>
                                            </p:graphicEl>
                                          </p:spTgt>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101">
                                            <p:graphicEl>
                                              <a:chart seriesIdx="0" categoryIdx="11" bldStep="ptInCategory"/>
                                            </p:graphicEl>
                                          </p:spTgt>
                                        </p:tgtEl>
                                        <p:attrNameLst>
                                          <p:attrName>style.visibility</p:attrName>
                                        </p:attrNameLst>
                                      </p:cBhvr>
                                      <p:to>
                                        <p:strVal val="visible"/>
                                      </p:to>
                                    </p:set>
                                    <p:anim calcmode="lin" valueType="num">
                                      <p:cBhvr additive="base">
                                        <p:cTn id="55" dur="500" fill="hold"/>
                                        <p:tgtEl>
                                          <p:spTgt spid="101">
                                            <p:graphicEl>
                                              <a:chart seriesIdx="0" categoryIdx="11" bldStep="ptInCategory"/>
                                            </p:graphic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01">
                                            <p:graphicEl>
                                              <a:chart seriesIdx="0" categoryIdx="11" bldStep="ptInCategory"/>
                                            </p:graphicEl>
                                          </p:spTgt>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101">
                                            <p:graphicEl>
                                              <a:chart seriesIdx="0" categoryIdx="12" bldStep="ptInCategory"/>
                                            </p:graphicEl>
                                          </p:spTgt>
                                        </p:tgtEl>
                                        <p:attrNameLst>
                                          <p:attrName>style.visibility</p:attrName>
                                        </p:attrNameLst>
                                      </p:cBhvr>
                                      <p:to>
                                        <p:strVal val="visible"/>
                                      </p:to>
                                    </p:set>
                                    <p:anim calcmode="lin" valueType="num">
                                      <p:cBhvr additive="base">
                                        <p:cTn id="59" dur="500" fill="hold"/>
                                        <p:tgtEl>
                                          <p:spTgt spid="101">
                                            <p:graphicEl>
                                              <a:chart seriesIdx="0" categoryIdx="12" bldStep="ptInCategory"/>
                                            </p:graphic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01">
                                            <p:graphicEl>
                                              <a:chart seriesIdx="0" categoryIdx="12" bldStep="ptInCategory"/>
                                            </p:graphicEl>
                                          </p:spTgt>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101">
                                            <p:graphicEl>
                                              <a:chart seriesIdx="0" categoryIdx="13" bldStep="ptInCategory"/>
                                            </p:graphicEl>
                                          </p:spTgt>
                                        </p:tgtEl>
                                        <p:attrNameLst>
                                          <p:attrName>style.visibility</p:attrName>
                                        </p:attrNameLst>
                                      </p:cBhvr>
                                      <p:to>
                                        <p:strVal val="visible"/>
                                      </p:to>
                                    </p:set>
                                    <p:anim calcmode="lin" valueType="num">
                                      <p:cBhvr additive="base">
                                        <p:cTn id="63" dur="500" fill="hold"/>
                                        <p:tgtEl>
                                          <p:spTgt spid="101">
                                            <p:graphicEl>
                                              <a:chart seriesIdx="0" categoryIdx="13" bldStep="ptInCategory"/>
                                            </p:graphic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101">
                                            <p:graphicEl>
                                              <a:chart seriesIdx="0" categoryIdx="13" bldStep="ptInCategory"/>
                                            </p:graphicEl>
                                          </p:spTgt>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101">
                                            <p:graphicEl>
                                              <a:chart seriesIdx="0" categoryIdx="14" bldStep="ptInCategory"/>
                                            </p:graphicEl>
                                          </p:spTgt>
                                        </p:tgtEl>
                                        <p:attrNameLst>
                                          <p:attrName>style.visibility</p:attrName>
                                        </p:attrNameLst>
                                      </p:cBhvr>
                                      <p:to>
                                        <p:strVal val="visible"/>
                                      </p:to>
                                    </p:set>
                                    <p:anim calcmode="lin" valueType="num">
                                      <p:cBhvr additive="base">
                                        <p:cTn id="67" dur="500" fill="hold"/>
                                        <p:tgtEl>
                                          <p:spTgt spid="101">
                                            <p:graphicEl>
                                              <a:chart seriesIdx="0" categoryIdx="14" bldStep="ptInCategory"/>
                                            </p:graphic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101">
                                            <p:graphicEl>
                                              <a:chart seriesIdx="0" categoryIdx="14" bldStep="ptInCategory"/>
                                            </p:graphicEl>
                                          </p:spTgt>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0"/>
                                  </p:stCondLst>
                                  <p:childTnLst>
                                    <p:set>
                                      <p:cBhvr>
                                        <p:cTn id="70" dur="1" fill="hold">
                                          <p:stCondLst>
                                            <p:cond delay="0"/>
                                          </p:stCondLst>
                                        </p:cTn>
                                        <p:tgtEl>
                                          <p:spTgt spid="101">
                                            <p:graphicEl>
                                              <a:chart seriesIdx="0" categoryIdx="15" bldStep="ptInCategory"/>
                                            </p:graphicEl>
                                          </p:spTgt>
                                        </p:tgtEl>
                                        <p:attrNameLst>
                                          <p:attrName>style.visibility</p:attrName>
                                        </p:attrNameLst>
                                      </p:cBhvr>
                                      <p:to>
                                        <p:strVal val="visible"/>
                                      </p:to>
                                    </p:set>
                                    <p:anim calcmode="lin" valueType="num">
                                      <p:cBhvr additive="base">
                                        <p:cTn id="71" dur="500" fill="hold"/>
                                        <p:tgtEl>
                                          <p:spTgt spid="101">
                                            <p:graphicEl>
                                              <a:chart seriesIdx="0" categoryIdx="15" bldStep="ptInCategory"/>
                                            </p:graphic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101">
                                            <p:graphicEl>
                                              <a:chart seriesIdx="0" categoryIdx="15" bldStep="ptInCategory"/>
                                            </p:graphicEl>
                                          </p:spTgt>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0"/>
                                  </p:stCondLst>
                                  <p:childTnLst>
                                    <p:set>
                                      <p:cBhvr>
                                        <p:cTn id="74" dur="1" fill="hold">
                                          <p:stCondLst>
                                            <p:cond delay="0"/>
                                          </p:stCondLst>
                                        </p:cTn>
                                        <p:tgtEl>
                                          <p:spTgt spid="101">
                                            <p:graphicEl>
                                              <a:chart seriesIdx="0" categoryIdx="16" bldStep="ptInCategory"/>
                                            </p:graphicEl>
                                          </p:spTgt>
                                        </p:tgtEl>
                                        <p:attrNameLst>
                                          <p:attrName>style.visibility</p:attrName>
                                        </p:attrNameLst>
                                      </p:cBhvr>
                                      <p:to>
                                        <p:strVal val="visible"/>
                                      </p:to>
                                    </p:set>
                                    <p:anim calcmode="lin" valueType="num">
                                      <p:cBhvr additive="base">
                                        <p:cTn id="75" dur="500" fill="hold"/>
                                        <p:tgtEl>
                                          <p:spTgt spid="101">
                                            <p:graphicEl>
                                              <a:chart seriesIdx="0" categoryIdx="16" bldStep="ptInCategory"/>
                                            </p:graphic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101">
                                            <p:graphicEl>
                                              <a:chart seriesIdx="0" categoryIdx="16" bldStep="ptInCategory"/>
                                            </p:graphicEl>
                                          </p:spTgt>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0"/>
                                  </p:stCondLst>
                                  <p:childTnLst>
                                    <p:set>
                                      <p:cBhvr>
                                        <p:cTn id="78" dur="1" fill="hold">
                                          <p:stCondLst>
                                            <p:cond delay="0"/>
                                          </p:stCondLst>
                                        </p:cTn>
                                        <p:tgtEl>
                                          <p:spTgt spid="101">
                                            <p:graphicEl>
                                              <a:chart seriesIdx="0" categoryIdx="17" bldStep="ptInCategory"/>
                                            </p:graphicEl>
                                          </p:spTgt>
                                        </p:tgtEl>
                                        <p:attrNameLst>
                                          <p:attrName>style.visibility</p:attrName>
                                        </p:attrNameLst>
                                      </p:cBhvr>
                                      <p:to>
                                        <p:strVal val="visible"/>
                                      </p:to>
                                    </p:set>
                                    <p:anim calcmode="lin" valueType="num">
                                      <p:cBhvr additive="base">
                                        <p:cTn id="79" dur="500" fill="hold"/>
                                        <p:tgtEl>
                                          <p:spTgt spid="101">
                                            <p:graphicEl>
                                              <a:chart seriesIdx="0" categoryIdx="17" bldStep="ptInCategory"/>
                                            </p:graphicEl>
                                          </p:spTgt>
                                        </p:tgtEl>
                                        <p:attrNameLst>
                                          <p:attrName>ppt_x</p:attrName>
                                        </p:attrNameLst>
                                      </p:cBhvr>
                                      <p:tavLst>
                                        <p:tav tm="0">
                                          <p:val>
                                            <p:strVal val="1+#ppt_w/2"/>
                                          </p:val>
                                        </p:tav>
                                        <p:tav tm="100000">
                                          <p:val>
                                            <p:strVal val="#ppt_x"/>
                                          </p:val>
                                        </p:tav>
                                      </p:tavLst>
                                    </p:anim>
                                    <p:anim calcmode="lin" valueType="num">
                                      <p:cBhvr additive="base">
                                        <p:cTn id="80" dur="500" fill="hold"/>
                                        <p:tgtEl>
                                          <p:spTgt spid="101">
                                            <p:graphicEl>
                                              <a:chart seriesIdx="0" categoryIdx="17" bldStep="ptInCategory"/>
                                            </p:graphicEl>
                                          </p:spTgt>
                                        </p:tgtEl>
                                        <p:attrNameLst>
                                          <p:attrName>ppt_y</p:attrName>
                                        </p:attrNameLst>
                                      </p:cBhvr>
                                      <p:tavLst>
                                        <p:tav tm="0">
                                          <p:val>
                                            <p:strVal val="#ppt_y"/>
                                          </p:val>
                                        </p:tav>
                                        <p:tav tm="100000">
                                          <p:val>
                                            <p:strVal val="#ppt_y"/>
                                          </p:val>
                                        </p:tav>
                                      </p:tavLst>
                                    </p:anim>
                                  </p:childTnLst>
                                </p:cTn>
                              </p:par>
                              <p:par>
                                <p:cTn id="81" presetID="2" presetClass="entr" presetSubtype="2" fill="hold" grpId="0" nodeType="withEffect">
                                  <p:stCondLst>
                                    <p:cond delay="0"/>
                                  </p:stCondLst>
                                  <p:childTnLst>
                                    <p:set>
                                      <p:cBhvr>
                                        <p:cTn id="82" dur="1" fill="hold">
                                          <p:stCondLst>
                                            <p:cond delay="0"/>
                                          </p:stCondLst>
                                        </p:cTn>
                                        <p:tgtEl>
                                          <p:spTgt spid="101">
                                            <p:graphicEl>
                                              <a:chart seriesIdx="0" categoryIdx="18" bldStep="ptInCategory"/>
                                            </p:graphicEl>
                                          </p:spTgt>
                                        </p:tgtEl>
                                        <p:attrNameLst>
                                          <p:attrName>style.visibility</p:attrName>
                                        </p:attrNameLst>
                                      </p:cBhvr>
                                      <p:to>
                                        <p:strVal val="visible"/>
                                      </p:to>
                                    </p:set>
                                    <p:anim calcmode="lin" valueType="num">
                                      <p:cBhvr additive="base">
                                        <p:cTn id="83" dur="500" fill="hold"/>
                                        <p:tgtEl>
                                          <p:spTgt spid="101">
                                            <p:graphicEl>
                                              <a:chart seriesIdx="0" categoryIdx="18" bldStep="ptInCategory"/>
                                            </p:graphic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101">
                                            <p:graphicEl>
                                              <a:chart seriesIdx="0" categoryIdx="18" bldStep="ptInCategory"/>
                                            </p:graphicEl>
                                          </p:spTgt>
                                        </p:tgtEl>
                                        <p:attrNameLst>
                                          <p:attrName>ppt_y</p:attrName>
                                        </p:attrNameLst>
                                      </p:cBhvr>
                                      <p:tavLst>
                                        <p:tav tm="0">
                                          <p:val>
                                            <p:strVal val="#ppt_y"/>
                                          </p:val>
                                        </p:tav>
                                        <p:tav tm="100000">
                                          <p:val>
                                            <p:strVal val="#ppt_y"/>
                                          </p:val>
                                        </p:tav>
                                      </p:tavLst>
                                    </p:anim>
                                  </p:childTnLst>
                                </p:cTn>
                              </p:par>
                              <p:par>
                                <p:cTn id="85" presetID="2" presetClass="entr" presetSubtype="2" fill="hold" grpId="0" nodeType="withEffect">
                                  <p:stCondLst>
                                    <p:cond delay="0"/>
                                  </p:stCondLst>
                                  <p:childTnLst>
                                    <p:set>
                                      <p:cBhvr>
                                        <p:cTn id="86" dur="1" fill="hold">
                                          <p:stCondLst>
                                            <p:cond delay="0"/>
                                          </p:stCondLst>
                                        </p:cTn>
                                        <p:tgtEl>
                                          <p:spTgt spid="101">
                                            <p:graphicEl>
                                              <a:chart seriesIdx="0" categoryIdx="19" bldStep="ptInCategory"/>
                                            </p:graphicEl>
                                          </p:spTgt>
                                        </p:tgtEl>
                                        <p:attrNameLst>
                                          <p:attrName>style.visibility</p:attrName>
                                        </p:attrNameLst>
                                      </p:cBhvr>
                                      <p:to>
                                        <p:strVal val="visible"/>
                                      </p:to>
                                    </p:set>
                                    <p:anim calcmode="lin" valueType="num">
                                      <p:cBhvr additive="base">
                                        <p:cTn id="87" dur="500" fill="hold"/>
                                        <p:tgtEl>
                                          <p:spTgt spid="101">
                                            <p:graphicEl>
                                              <a:chart seriesIdx="0" categoryIdx="19" bldStep="ptInCategory"/>
                                            </p:graphicEl>
                                          </p:spTgt>
                                        </p:tgtEl>
                                        <p:attrNameLst>
                                          <p:attrName>ppt_x</p:attrName>
                                        </p:attrNameLst>
                                      </p:cBhvr>
                                      <p:tavLst>
                                        <p:tav tm="0">
                                          <p:val>
                                            <p:strVal val="1+#ppt_w/2"/>
                                          </p:val>
                                        </p:tav>
                                        <p:tav tm="100000">
                                          <p:val>
                                            <p:strVal val="#ppt_x"/>
                                          </p:val>
                                        </p:tav>
                                      </p:tavLst>
                                    </p:anim>
                                    <p:anim calcmode="lin" valueType="num">
                                      <p:cBhvr additive="base">
                                        <p:cTn id="88" dur="500" fill="hold"/>
                                        <p:tgtEl>
                                          <p:spTgt spid="101">
                                            <p:graphicEl>
                                              <a:chart seriesIdx="0" categoryIdx="19" bldStep="ptInCategory"/>
                                            </p:graphicEl>
                                          </p:spTgt>
                                        </p:tgtEl>
                                        <p:attrNameLst>
                                          <p:attrName>ppt_y</p:attrName>
                                        </p:attrNameLst>
                                      </p:cBhvr>
                                      <p:tavLst>
                                        <p:tav tm="0">
                                          <p:val>
                                            <p:strVal val="#ppt_y"/>
                                          </p:val>
                                        </p:tav>
                                        <p:tav tm="100000">
                                          <p:val>
                                            <p:strVal val="#ppt_y"/>
                                          </p:val>
                                        </p:tav>
                                      </p:tavLst>
                                    </p:anim>
                                  </p:childTnLst>
                                </p:cTn>
                              </p:par>
                              <p:par>
                                <p:cTn id="89" presetID="2" presetClass="entr" presetSubtype="2" fill="hold" grpId="0" nodeType="withEffect">
                                  <p:stCondLst>
                                    <p:cond delay="0"/>
                                  </p:stCondLst>
                                  <p:childTnLst>
                                    <p:set>
                                      <p:cBhvr>
                                        <p:cTn id="90" dur="1" fill="hold">
                                          <p:stCondLst>
                                            <p:cond delay="0"/>
                                          </p:stCondLst>
                                        </p:cTn>
                                        <p:tgtEl>
                                          <p:spTgt spid="101">
                                            <p:graphicEl>
                                              <a:chart seriesIdx="0" categoryIdx="20" bldStep="ptInCategory"/>
                                            </p:graphicEl>
                                          </p:spTgt>
                                        </p:tgtEl>
                                        <p:attrNameLst>
                                          <p:attrName>style.visibility</p:attrName>
                                        </p:attrNameLst>
                                      </p:cBhvr>
                                      <p:to>
                                        <p:strVal val="visible"/>
                                      </p:to>
                                    </p:set>
                                    <p:anim calcmode="lin" valueType="num">
                                      <p:cBhvr additive="base">
                                        <p:cTn id="91" dur="500" fill="hold"/>
                                        <p:tgtEl>
                                          <p:spTgt spid="101">
                                            <p:graphicEl>
                                              <a:chart seriesIdx="0" categoryIdx="20" bldStep="ptInCategory"/>
                                            </p:graphic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101">
                                            <p:graphicEl>
                                              <a:chart seriesIdx="0" categoryIdx="20" bldStep="ptInCategory"/>
                                            </p:graphicEl>
                                          </p:spTgt>
                                        </p:tgtEl>
                                        <p:attrNameLst>
                                          <p:attrName>ppt_y</p:attrName>
                                        </p:attrNameLst>
                                      </p:cBhvr>
                                      <p:tavLst>
                                        <p:tav tm="0">
                                          <p:val>
                                            <p:strVal val="#ppt_y"/>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101">
                                            <p:graphicEl>
                                              <a:chart seriesIdx="0" categoryIdx="21" bldStep="ptInCategory"/>
                                            </p:graphicEl>
                                          </p:spTgt>
                                        </p:tgtEl>
                                        <p:attrNameLst>
                                          <p:attrName>style.visibility</p:attrName>
                                        </p:attrNameLst>
                                      </p:cBhvr>
                                      <p:to>
                                        <p:strVal val="visible"/>
                                      </p:to>
                                    </p:set>
                                    <p:anim calcmode="lin" valueType="num">
                                      <p:cBhvr additive="base">
                                        <p:cTn id="95" dur="500" fill="hold"/>
                                        <p:tgtEl>
                                          <p:spTgt spid="101">
                                            <p:graphicEl>
                                              <a:chart seriesIdx="0" categoryIdx="21" bldStep="ptInCategory"/>
                                            </p:graphicEl>
                                          </p:spTgt>
                                        </p:tgtEl>
                                        <p:attrNameLst>
                                          <p:attrName>ppt_x</p:attrName>
                                        </p:attrNameLst>
                                      </p:cBhvr>
                                      <p:tavLst>
                                        <p:tav tm="0">
                                          <p:val>
                                            <p:strVal val="1+#ppt_w/2"/>
                                          </p:val>
                                        </p:tav>
                                        <p:tav tm="100000">
                                          <p:val>
                                            <p:strVal val="#ppt_x"/>
                                          </p:val>
                                        </p:tav>
                                      </p:tavLst>
                                    </p:anim>
                                    <p:anim calcmode="lin" valueType="num">
                                      <p:cBhvr additive="base">
                                        <p:cTn id="96" dur="500" fill="hold"/>
                                        <p:tgtEl>
                                          <p:spTgt spid="101">
                                            <p:graphicEl>
                                              <a:chart seriesIdx="0" categoryIdx="21" bldStep="ptInCategory"/>
                                            </p:graphicEl>
                                          </p:spTgt>
                                        </p:tgtEl>
                                        <p:attrNameLst>
                                          <p:attrName>ppt_y</p:attrName>
                                        </p:attrNameLst>
                                      </p:cBhvr>
                                      <p:tavLst>
                                        <p:tav tm="0">
                                          <p:val>
                                            <p:strVal val="#ppt_y"/>
                                          </p:val>
                                        </p:tav>
                                        <p:tav tm="100000">
                                          <p:val>
                                            <p:strVal val="#ppt_y"/>
                                          </p:val>
                                        </p:tav>
                                      </p:tavLst>
                                    </p:anim>
                                  </p:childTnLst>
                                </p:cTn>
                              </p:par>
                              <p:par>
                                <p:cTn id="97" presetID="2" presetClass="entr" presetSubtype="2" fill="hold" grpId="0" nodeType="withEffect">
                                  <p:stCondLst>
                                    <p:cond delay="0"/>
                                  </p:stCondLst>
                                  <p:childTnLst>
                                    <p:set>
                                      <p:cBhvr>
                                        <p:cTn id="98" dur="1" fill="hold">
                                          <p:stCondLst>
                                            <p:cond delay="0"/>
                                          </p:stCondLst>
                                        </p:cTn>
                                        <p:tgtEl>
                                          <p:spTgt spid="101">
                                            <p:graphicEl>
                                              <a:chart seriesIdx="0" categoryIdx="22" bldStep="ptInCategory"/>
                                            </p:graphicEl>
                                          </p:spTgt>
                                        </p:tgtEl>
                                        <p:attrNameLst>
                                          <p:attrName>style.visibility</p:attrName>
                                        </p:attrNameLst>
                                      </p:cBhvr>
                                      <p:to>
                                        <p:strVal val="visible"/>
                                      </p:to>
                                    </p:set>
                                    <p:anim calcmode="lin" valueType="num">
                                      <p:cBhvr additive="base">
                                        <p:cTn id="99" dur="500" fill="hold"/>
                                        <p:tgtEl>
                                          <p:spTgt spid="101">
                                            <p:graphicEl>
                                              <a:chart seriesIdx="0" categoryIdx="22" bldStep="ptInCategory"/>
                                            </p:graphicEl>
                                          </p:spTgt>
                                        </p:tgtEl>
                                        <p:attrNameLst>
                                          <p:attrName>ppt_x</p:attrName>
                                        </p:attrNameLst>
                                      </p:cBhvr>
                                      <p:tavLst>
                                        <p:tav tm="0">
                                          <p:val>
                                            <p:strVal val="1+#ppt_w/2"/>
                                          </p:val>
                                        </p:tav>
                                        <p:tav tm="100000">
                                          <p:val>
                                            <p:strVal val="#ppt_x"/>
                                          </p:val>
                                        </p:tav>
                                      </p:tavLst>
                                    </p:anim>
                                    <p:anim calcmode="lin" valueType="num">
                                      <p:cBhvr additive="base">
                                        <p:cTn id="100" dur="500" fill="hold"/>
                                        <p:tgtEl>
                                          <p:spTgt spid="101">
                                            <p:graphicEl>
                                              <a:chart seriesIdx="0" categoryIdx="22" bldStep="ptInCategory"/>
                                            </p:graphicEl>
                                          </p:spTgt>
                                        </p:tgtEl>
                                        <p:attrNameLst>
                                          <p:attrName>ppt_y</p:attrName>
                                        </p:attrNameLst>
                                      </p:cBhvr>
                                      <p:tavLst>
                                        <p:tav tm="0">
                                          <p:val>
                                            <p:strVal val="#ppt_y"/>
                                          </p:val>
                                        </p:tav>
                                        <p:tav tm="100000">
                                          <p:val>
                                            <p:strVal val="#ppt_y"/>
                                          </p:val>
                                        </p:tav>
                                      </p:tavLst>
                                    </p:anim>
                                  </p:childTnLst>
                                </p:cTn>
                              </p:par>
                              <p:par>
                                <p:cTn id="101" presetID="2" presetClass="entr" presetSubtype="2" fill="hold" grpId="0" nodeType="withEffect">
                                  <p:stCondLst>
                                    <p:cond delay="0"/>
                                  </p:stCondLst>
                                  <p:childTnLst>
                                    <p:set>
                                      <p:cBhvr>
                                        <p:cTn id="102" dur="1" fill="hold">
                                          <p:stCondLst>
                                            <p:cond delay="0"/>
                                          </p:stCondLst>
                                        </p:cTn>
                                        <p:tgtEl>
                                          <p:spTgt spid="101">
                                            <p:graphicEl>
                                              <a:chart seriesIdx="0" categoryIdx="23" bldStep="ptInCategory"/>
                                            </p:graphicEl>
                                          </p:spTgt>
                                        </p:tgtEl>
                                        <p:attrNameLst>
                                          <p:attrName>style.visibility</p:attrName>
                                        </p:attrNameLst>
                                      </p:cBhvr>
                                      <p:to>
                                        <p:strVal val="visible"/>
                                      </p:to>
                                    </p:set>
                                    <p:anim calcmode="lin" valueType="num">
                                      <p:cBhvr additive="base">
                                        <p:cTn id="103" dur="500" fill="hold"/>
                                        <p:tgtEl>
                                          <p:spTgt spid="101">
                                            <p:graphicEl>
                                              <a:chart seriesIdx="0" categoryIdx="23" bldStep="ptInCategory"/>
                                            </p:graphic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101">
                                            <p:graphicEl>
                                              <a:chart seriesIdx="0" categoryIdx="23" bldStep="ptInCategory"/>
                                            </p:graphicEl>
                                          </p:spTgt>
                                        </p:tgtEl>
                                        <p:attrNameLst>
                                          <p:attrName>ppt_y</p:attrName>
                                        </p:attrNameLst>
                                      </p:cBhvr>
                                      <p:tavLst>
                                        <p:tav tm="0">
                                          <p:val>
                                            <p:strVal val="#ppt_y"/>
                                          </p:val>
                                        </p:tav>
                                        <p:tav tm="100000">
                                          <p:val>
                                            <p:strVal val="#ppt_y"/>
                                          </p:val>
                                        </p:tav>
                                      </p:tavLst>
                                    </p:anim>
                                  </p:childTnLst>
                                </p:cTn>
                              </p:par>
                              <p:par>
                                <p:cTn id="105" presetID="2" presetClass="entr" presetSubtype="2" fill="hold" grpId="0" nodeType="withEffect">
                                  <p:stCondLst>
                                    <p:cond delay="0"/>
                                  </p:stCondLst>
                                  <p:childTnLst>
                                    <p:set>
                                      <p:cBhvr>
                                        <p:cTn id="106" dur="1" fill="hold">
                                          <p:stCondLst>
                                            <p:cond delay="0"/>
                                          </p:stCondLst>
                                        </p:cTn>
                                        <p:tgtEl>
                                          <p:spTgt spid="101">
                                            <p:graphicEl>
                                              <a:chart seriesIdx="0" categoryIdx="24" bldStep="ptInCategory"/>
                                            </p:graphicEl>
                                          </p:spTgt>
                                        </p:tgtEl>
                                        <p:attrNameLst>
                                          <p:attrName>style.visibility</p:attrName>
                                        </p:attrNameLst>
                                      </p:cBhvr>
                                      <p:to>
                                        <p:strVal val="visible"/>
                                      </p:to>
                                    </p:set>
                                    <p:anim calcmode="lin" valueType="num">
                                      <p:cBhvr additive="base">
                                        <p:cTn id="107" dur="500" fill="hold"/>
                                        <p:tgtEl>
                                          <p:spTgt spid="101">
                                            <p:graphicEl>
                                              <a:chart seriesIdx="0" categoryIdx="24" bldStep="ptInCategory"/>
                                            </p:graphicEl>
                                          </p:spTgt>
                                        </p:tgtEl>
                                        <p:attrNameLst>
                                          <p:attrName>ppt_x</p:attrName>
                                        </p:attrNameLst>
                                      </p:cBhvr>
                                      <p:tavLst>
                                        <p:tav tm="0">
                                          <p:val>
                                            <p:strVal val="1+#ppt_w/2"/>
                                          </p:val>
                                        </p:tav>
                                        <p:tav tm="100000">
                                          <p:val>
                                            <p:strVal val="#ppt_x"/>
                                          </p:val>
                                        </p:tav>
                                      </p:tavLst>
                                    </p:anim>
                                    <p:anim calcmode="lin" valueType="num">
                                      <p:cBhvr additive="base">
                                        <p:cTn id="108" dur="500" fill="hold"/>
                                        <p:tgtEl>
                                          <p:spTgt spid="101">
                                            <p:graphicEl>
                                              <a:chart seriesIdx="0" categoryIdx="24" bldStep="ptInCategory"/>
                                            </p:graphicEl>
                                          </p:spTgt>
                                        </p:tgtEl>
                                        <p:attrNameLst>
                                          <p:attrName>ppt_y</p:attrName>
                                        </p:attrNameLst>
                                      </p:cBhvr>
                                      <p:tavLst>
                                        <p:tav tm="0">
                                          <p:val>
                                            <p:strVal val="#ppt_y"/>
                                          </p:val>
                                        </p:tav>
                                        <p:tav tm="100000">
                                          <p:val>
                                            <p:strVal val="#ppt_y"/>
                                          </p:val>
                                        </p:tav>
                                      </p:tavLst>
                                    </p:anim>
                                  </p:childTnLst>
                                </p:cTn>
                              </p:par>
                              <p:par>
                                <p:cTn id="109" presetID="2" presetClass="entr" presetSubtype="2" fill="hold" grpId="0" nodeType="withEffect">
                                  <p:stCondLst>
                                    <p:cond delay="0"/>
                                  </p:stCondLst>
                                  <p:childTnLst>
                                    <p:set>
                                      <p:cBhvr>
                                        <p:cTn id="110" dur="1" fill="hold">
                                          <p:stCondLst>
                                            <p:cond delay="0"/>
                                          </p:stCondLst>
                                        </p:cTn>
                                        <p:tgtEl>
                                          <p:spTgt spid="101">
                                            <p:graphicEl>
                                              <a:chart seriesIdx="0" categoryIdx="25" bldStep="ptInCategory"/>
                                            </p:graphicEl>
                                          </p:spTgt>
                                        </p:tgtEl>
                                        <p:attrNameLst>
                                          <p:attrName>style.visibility</p:attrName>
                                        </p:attrNameLst>
                                      </p:cBhvr>
                                      <p:to>
                                        <p:strVal val="visible"/>
                                      </p:to>
                                    </p:set>
                                    <p:anim calcmode="lin" valueType="num">
                                      <p:cBhvr additive="base">
                                        <p:cTn id="111" dur="500" fill="hold"/>
                                        <p:tgtEl>
                                          <p:spTgt spid="101">
                                            <p:graphicEl>
                                              <a:chart seriesIdx="0" categoryIdx="25" bldStep="ptInCategory"/>
                                            </p:graphicEl>
                                          </p:spTgt>
                                        </p:tgtEl>
                                        <p:attrNameLst>
                                          <p:attrName>ppt_x</p:attrName>
                                        </p:attrNameLst>
                                      </p:cBhvr>
                                      <p:tavLst>
                                        <p:tav tm="0">
                                          <p:val>
                                            <p:strVal val="1+#ppt_w/2"/>
                                          </p:val>
                                        </p:tav>
                                        <p:tav tm="100000">
                                          <p:val>
                                            <p:strVal val="#ppt_x"/>
                                          </p:val>
                                        </p:tav>
                                      </p:tavLst>
                                    </p:anim>
                                    <p:anim calcmode="lin" valueType="num">
                                      <p:cBhvr additive="base">
                                        <p:cTn id="112" dur="500" fill="hold"/>
                                        <p:tgtEl>
                                          <p:spTgt spid="101">
                                            <p:graphicEl>
                                              <a:chart seriesIdx="0" categoryIdx="25" bldStep="ptInCategory"/>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1" grpId="0">
        <p:bldSub>
          <a:bldChart bld="categoryEl"/>
        </p:bldSub>
      </p:bldGraphic>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2868" y="824932"/>
            <a:ext cx="10929595" cy="3470181"/>
          </a:xfrm>
          <a:prstGeom prst="rect">
            <a:avLst/>
          </a:prstGeom>
          <a:noFill/>
        </p:spPr>
        <p:txBody>
          <a:bodyPr wrap="none" rtlCol="0">
            <a:spAutoFit/>
          </a:bodyPr>
          <a:lstStyle/>
          <a:p>
            <a:pPr algn="r" rtl="1"/>
            <a:r>
              <a:rPr lang="fa-IR" sz="3200" dirty="0" smtClean="0">
                <a:solidFill>
                  <a:srgbClr val="FF0000"/>
                </a:solidFill>
                <a:cs typeface="B Titr" panose="00000700000000000000" pitchFamily="2" charset="-78"/>
              </a:rPr>
              <a:t>دستاوردها ی ارزیابی عملکرد در وزارت جهاد کشاورزی؛</a:t>
            </a:r>
          </a:p>
          <a:p>
            <a:pPr marL="800100" lvl="1" indent="-342900" algn="r" rtl="1">
              <a:lnSpc>
                <a:spcPct val="150000"/>
              </a:lnSpc>
              <a:buFont typeface="Wingdings" panose="05000000000000000000" pitchFamily="2" charset="2"/>
              <a:buChar char="v"/>
            </a:pPr>
            <a:r>
              <a:rPr lang="fa-IR" sz="2500" dirty="0" smtClean="0">
                <a:solidFill>
                  <a:schemeClr val="tx2">
                    <a:lumMod val="75000"/>
                  </a:schemeClr>
                </a:solidFill>
                <a:cs typeface="B Titr" panose="00000700000000000000" pitchFamily="2" charset="-78"/>
              </a:rPr>
              <a:t>ارتقاء ملموس عملکردهای وزارت در ارائه خدمات به بخش کشاورزی و عموم جامعه</a:t>
            </a:r>
          </a:p>
          <a:p>
            <a:pPr marL="800100" lvl="1" indent="-342900" algn="r" rtl="1">
              <a:lnSpc>
                <a:spcPct val="150000"/>
              </a:lnSpc>
              <a:buFont typeface="Wingdings" panose="05000000000000000000" pitchFamily="2" charset="2"/>
              <a:buChar char="v"/>
            </a:pPr>
            <a:r>
              <a:rPr lang="fa-IR" sz="2500" dirty="0" smtClean="0">
                <a:solidFill>
                  <a:schemeClr val="tx2">
                    <a:lumMod val="75000"/>
                  </a:schemeClr>
                </a:solidFill>
                <a:cs typeface="B Titr" panose="00000700000000000000" pitchFamily="2" charset="-78"/>
              </a:rPr>
              <a:t>رصد و پایش بهتر عملکردها در راستای اجرای نظام مدیریت عملکرد </a:t>
            </a:r>
          </a:p>
          <a:p>
            <a:pPr marL="800100" lvl="1" indent="-342900" algn="r" rtl="1">
              <a:lnSpc>
                <a:spcPct val="150000"/>
              </a:lnSpc>
              <a:buFont typeface="Wingdings" panose="05000000000000000000" pitchFamily="2" charset="2"/>
              <a:buChar char="v"/>
            </a:pPr>
            <a:r>
              <a:rPr lang="fa-IR" sz="2500" dirty="0" smtClean="0">
                <a:solidFill>
                  <a:schemeClr val="tx2">
                    <a:lumMod val="75000"/>
                  </a:schemeClr>
                </a:solidFill>
                <a:cs typeface="B Titr" panose="00000700000000000000" pitchFamily="2" charset="-78"/>
              </a:rPr>
              <a:t>زمینه سازی برای توسعه سازمانی و ارتقاء بهره وری عملکرد</a:t>
            </a:r>
          </a:p>
          <a:p>
            <a:pPr marL="800100" lvl="1" indent="-342900" algn="r" rtl="1">
              <a:lnSpc>
                <a:spcPct val="150000"/>
              </a:lnSpc>
              <a:buFont typeface="Wingdings" panose="05000000000000000000" pitchFamily="2" charset="2"/>
              <a:buChar char="v"/>
            </a:pPr>
            <a:r>
              <a:rPr lang="fa-IR" sz="2500" dirty="0" smtClean="0">
                <a:solidFill>
                  <a:schemeClr val="tx2">
                    <a:lumMod val="75000"/>
                  </a:schemeClr>
                </a:solidFill>
                <a:cs typeface="B Titr" panose="00000700000000000000" pitchFamily="2" charset="-78"/>
              </a:rPr>
              <a:t>ایجاد زمینه برای برخورداری کارکنان از مزایای مندرج در قانون مدیریت خدمات کشوری</a:t>
            </a:r>
          </a:p>
          <a:p>
            <a:pPr marL="800100" lvl="1" indent="-342900" algn="r" rtl="1">
              <a:lnSpc>
                <a:spcPct val="150000"/>
              </a:lnSpc>
              <a:buFont typeface="Wingdings" panose="05000000000000000000" pitchFamily="2" charset="2"/>
              <a:buChar char="v"/>
            </a:pPr>
            <a:r>
              <a:rPr lang="fa-IR" sz="2500" dirty="0" smtClean="0">
                <a:solidFill>
                  <a:schemeClr val="tx2">
                    <a:lumMod val="75000"/>
                  </a:schemeClr>
                </a:solidFill>
                <a:cs typeface="B Titr" panose="00000700000000000000" pitchFamily="2" charset="-78"/>
              </a:rPr>
              <a:t>و ... </a:t>
            </a:r>
            <a:endParaRPr lang="en-US" sz="2500" dirty="0">
              <a:solidFill>
                <a:schemeClr val="tx2">
                  <a:lumMod val="75000"/>
                </a:schemeClr>
              </a:solidFill>
              <a:cs typeface="B Titr" panose="00000700000000000000" pitchFamily="2" charset="-78"/>
            </a:endParaRPr>
          </a:p>
        </p:txBody>
      </p:sp>
    </p:spTree>
    <p:extLst>
      <p:ext uri="{BB962C8B-B14F-4D97-AF65-F5344CB8AC3E}">
        <p14:creationId xmlns:p14="http://schemas.microsoft.com/office/powerpoint/2010/main" val="87359618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Same Side Corner Rectangle 1"/>
          <p:cNvSpPr/>
          <p:nvPr/>
        </p:nvSpPr>
        <p:spPr>
          <a:xfrm>
            <a:off x="1308232" y="840953"/>
            <a:ext cx="9315651" cy="5081092"/>
          </a:xfrm>
          <a:prstGeom prst="round2SameRect">
            <a:avLst>
              <a:gd name="adj1" fmla="val 2419"/>
              <a:gd name="adj2" fmla="val 2400"/>
            </a:avLst>
          </a:prstGeom>
          <a:blipFill>
            <a:blip r:embed="rId2" cstate="print"/>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slop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20353727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6345" y="150497"/>
            <a:ext cx="9869440" cy="5744095"/>
          </a:xfrm>
        </p:spPr>
        <p:txBody>
          <a:bodyPr>
            <a:normAutofit/>
          </a:bodyPr>
          <a:lstStyle/>
          <a:p>
            <a:pPr algn="ctr" rtl="1"/>
            <a:r>
              <a:rPr lang="fa-IR" sz="3900" dirty="0" smtClean="0">
                <a:solidFill>
                  <a:schemeClr val="accent5">
                    <a:lumMod val="75000"/>
                  </a:schemeClr>
                </a:solidFill>
                <a:cs typeface="B Titr" panose="00000700000000000000" pitchFamily="2" charset="-78"/>
              </a:rPr>
              <a:t>محور دوم : بهره وری و تعالی </a:t>
            </a:r>
            <a:r>
              <a:rPr lang="fa-IR" sz="4200" dirty="0" smtClean="0">
                <a:solidFill>
                  <a:schemeClr val="accent5">
                    <a:lumMod val="75000"/>
                  </a:schemeClr>
                </a:solidFill>
                <a:cs typeface="B Titr" panose="00000700000000000000" pitchFamily="2" charset="-78"/>
              </a:rPr>
              <a:t>جمع </a:t>
            </a:r>
            <a:r>
              <a:rPr lang="fa-IR" sz="4200" dirty="0">
                <a:solidFill>
                  <a:schemeClr val="accent5">
                    <a:lumMod val="75000"/>
                  </a:schemeClr>
                </a:solidFill>
                <a:cs typeface="B Titr" panose="00000700000000000000" pitchFamily="2" charset="-78"/>
              </a:rPr>
              <a:t>کل امتیاز: </a:t>
            </a:r>
            <a:r>
              <a:rPr lang="fa-IR" sz="4200" dirty="0" smtClean="0">
                <a:solidFill>
                  <a:schemeClr val="accent6">
                    <a:lumMod val="75000"/>
                  </a:schemeClr>
                </a:solidFill>
                <a:cs typeface="B Titr" panose="00000700000000000000" pitchFamily="2" charset="-78"/>
              </a:rPr>
              <a:t>450</a:t>
            </a:r>
            <a:endParaRPr lang="fa-IR" sz="4200" dirty="0">
              <a:solidFill>
                <a:schemeClr val="accent6">
                  <a:lumMod val="75000"/>
                </a:schemeClr>
              </a:solidFill>
              <a:cs typeface="B Titr" panose="00000700000000000000" pitchFamily="2" charset="-78"/>
            </a:endParaRPr>
          </a:p>
          <a:p>
            <a:endParaRPr lang="en-US" dirty="0"/>
          </a:p>
        </p:txBody>
      </p:sp>
      <p:sp>
        <p:nvSpPr>
          <p:cNvPr id="7" name="Content Placeholder 2"/>
          <p:cNvSpPr txBox="1">
            <a:spLocks/>
          </p:cNvSpPr>
          <p:nvPr/>
        </p:nvSpPr>
        <p:spPr>
          <a:xfrm>
            <a:off x="1108943" y="-75060"/>
            <a:ext cx="10698277" cy="337782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rtl="1">
              <a:buFont typeface="Wingdings 3" charset="2"/>
              <a:buNone/>
            </a:pPr>
            <a:endParaRPr lang="en-US" sz="3600" dirty="0" smtClean="0">
              <a:cs typeface="B Titr" panose="00000700000000000000" pitchFamily="2" charset="-78"/>
            </a:endParaRPr>
          </a:p>
          <a:p>
            <a:pPr marL="0" indent="0" algn="r" rtl="1">
              <a:buFont typeface="Wingdings 3" charset="2"/>
              <a:buNone/>
            </a:pPr>
            <a:endParaRPr lang="fa-IR" sz="3600" dirty="0" smtClean="0">
              <a:cs typeface="B Titr" panose="00000700000000000000" pitchFamily="2" charset="-78"/>
            </a:endParaRPr>
          </a:p>
          <a:p>
            <a:pPr marL="0" indent="0" algn="r" rtl="1">
              <a:buFont typeface="Wingdings 3" charset="2"/>
              <a:buNone/>
            </a:pPr>
            <a:r>
              <a:rPr lang="fa-IR" sz="2600" dirty="0" smtClean="0">
                <a:solidFill>
                  <a:schemeClr val="accent2">
                    <a:lumMod val="50000"/>
                  </a:schemeClr>
                </a:solidFill>
                <a:cs typeface="B Titr" panose="00000700000000000000" pitchFamily="2" charset="-78"/>
              </a:rPr>
              <a:t>ارتقای بهره وری </a:t>
            </a:r>
            <a:r>
              <a:rPr lang="fa-IR" sz="2600" dirty="0" smtClean="0">
                <a:solidFill>
                  <a:schemeClr val="accent2">
                    <a:lumMod val="50000"/>
                  </a:schemeClr>
                </a:solidFill>
                <a:cs typeface="B Titr" panose="00000700000000000000" pitchFamily="2" charset="-78"/>
                <a:hlinkClick r:id="rId2" action="ppaction://hlinkfile"/>
              </a:rPr>
              <a:t>(95 امتیاز)</a:t>
            </a:r>
            <a:endParaRPr lang="fa-IR" sz="2600" dirty="0" smtClean="0">
              <a:solidFill>
                <a:schemeClr val="accent2">
                  <a:lumMod val="50000"/>
                </a:schemeClr>
              </a:solidFill>
              <a:cs typeface="B Titr" panose="00000700000000000000" pitchFamily="2" charset="-78"/>
            </a:endParaRPr>
          </a:p>
          <a:p>
            <a:pPr marL="0" indent="0" algn="r" rtl="1">
              <a:buFont typeface="Wingdings 3" charset="2"/>
              <a:buNone/>
            </a:pPr>
            <a:r>
              <a:rPr lang="fa-IR" sz="2200" dirty="0" smtClean="0">
                <a:cs typeface="B Titr" panose="00000700000000000000" pitchFamily="2" charset="-78"/>
              </a:rPr>
              <a:t>- پیشرفت اجرای برنامه های مصوب ارتقای بهره وری دستگاه </a:t>
            </a:r>
            <a:r>
              <a:rPr lang="fa-IR" sz="2200" dirty="0" smtClean="0">
                <a:solidFill>
                  <a:schemeClr val="accent6">
                    <a:lumMod val="75000"/>
                  </a:schemeClr>
                </a:solidFill>
                <a:cs typeface="B Titr" panose="00000700000000000000" pitchFamily="2" charset="-78"/>
              </a:rPr>
              <a:t>(55امتیاز)</a:t>
            </a:r>
          </a:p>
          <a:p>
            <a:pPr marL="0" indent="0" algn="r" rtl="1">
              <a:buNone/>
            </a:pPr>
            <a:r>
              <a:rPr lang="fa-IR" sz="2200" dirty="0" smtClean="0">
                <a:cs typeface="B Titr" panose="00000700000000000000" pitchFamily="2" charset="-78"/>
              </a:rPr>
              <a:t>- بهینه سازی الگوی مصرف در دستگاه (مدیریت سبز)</a:t>
            </a:r>
            <a:r>
              <a:rPr lang="fa-IR" sz="2200" dirty="0" smtClean="0">
                <a:solidFill>
                  <a:schemeClr val="accent6">
                    <a:lumMod val="75000"/>
                  </a:schemeClr>
                </a:solidFill>
                <a:cs typeface="B Titr" panose="00000700000000000000" pitchFamily="2" charset="-78"/>
              </a:rPr>
              <a:t>(25 امتیاز)</a:t>
            </a:r>
          </a:p>
          <a:p>
            <a:pPr marL="0" indent="0" algn="r" rtl="1">
              <a:buNone/>
            </a:pPr>
            <a:r>
              <a:rPr lang="fa-IR" sz="2200" dirty="0" smtClean="0">
                <a:cs typeface="B Titr" panose="00000700000000000000" pitchFamily="2" charset="-78"/>
              </a:rPr>
              <a:t>- مولد سازی دارایی های دولت </a:t>
            </a:r>
            <a:r>
              <a:rPr lang="fa-IR" sz="2200" dirty="0" smtClean="0">
                <a:solidFill>
                  <a:schemeClr val="accent6">
                    <a:lumMod val="75000"/>
                  </a:schemeClr>
                </a:solidFill>
                <a:cs typeface="B Titr" panose="00000700000000000000" pitchFamily="2" charset="-78"/>
              </a:rPr>
              <a:t>(15 امتیاز)</a:t>
            </a:r>
          </a:p>
          <a:p>
            <a:pPr marL="0" indent="0" algn="r" rtl="1">
              <a:buFont typeface="Wingdings 3" charset="2"/>
              <a:buNone/>
            </a:pPr>
            <a:r>
              <a:rPr lang="en-US" sz="3600" dirty="0" smtClean="0">
                <a:cs typeface="B Titr" panose="00000700000000000000" pitchFamily="2" charset="-78"/>
              </a:rPr>
              <a:t>  </a:t>
            </a:r>
            <a:endParaRPr lang="en-US" sz="3600" dirty="0">
              <a:cs typeface="B Titr" panose="00000700000000000000" pitchFamily="2" charset="-78"/>
            </a:endParaRPr>
          </a:p>
        </p:txBody>
      </p:sp>
      <p:sp>
        <p:nvSpPr>
          <p:cNvPr id="8" name="Content Placeholder 2"/>
          <p:cNvSpPr txBox="1">
            <a:spLocks/>
          </p:cNvSpPr>
          <p:nvPr/>
        </p:nvSpPr>
        <p:spPr>
          <a:xfrm>
            <a:off x="831026" y="2613549"/>
            <a:ext cx="11030786" cy="3261816"/>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r" rtl="1"/>
            <a:endParaRPr lang="fa-IR" sz="4000" dirty="0" smtClean="0">
              <a:solidFill>
                <a:schemeClr val="accent2">
                  <a:lumMod val="50000"/>
                </a:schemeClr>
              </a:solidFill>
              <a:cs typeface="B Titr" panose="00000700000000000000" pitchFamily="2" charset="-78"/>
            </a:endParaRPr>
          </a:p>
          <a:p>
            <a:pPr algn="r" rtl="1"/>
            <a:r>
              <a:rPr lang="fa-IR" sz="2400" dirty="0" smtClean="0">
                <a:solidFill>
                  <a:srgbClr val="FF0000"/>
                </a:solidFill>
                <a:cs typeface="B Titr" panose="00000700000000000000" pitchFamily="2" charset="-78"/>
              </a:rPr>
              <a:t>بهبود و تحول سازمانی </a:t>
            </a:r>
            <a:r>
              <a:rPr lang="fa-IR" sz="2400" dirty="0" smtClean="0">
                <a:solidFill>
                  <a:schemeClr val="accent2">
                    <a:lumMod val="50000"/>
                  </a:schemeClr>
                </a:solidFill>
                <a:cs typeface="B Titr" panose="00000700000000000000" pitchFamily="2" charset="-78"/>
                <a:hlinkClick r:id="rId3" action="ppaction://hlinkfile"/>
              </a:rPr>
              <a:t>(165 امتیاز)</a:t>
            </a:r>
            <a:endParaRPr lang="fa-IR" sz="2400" dirty="0" smtClean="0">
              <a:solidFill>
                <a:schemeClr val="accent2">
                  <a:lumMod val="50000"/>
                </a:schemeClr>
              </a:solidFill>
              <a:cs typeface="B Titr" panose="00000700000000000000" pitchFamily="2" charset="-78"/>
            </a:endParaRPr>
          </a:p>
          <a:p>
            <a:pPr marL="0" indent="0" algn="r" rtl="1">
              <a:buFont typeface="Wingdings 3" charset="2"/>
              <a:buNone/>
            </a:pPr>
            <a:r>
              <a:rPr lang="fa-IR" sz="2000" dirty="0" smtClean="0">
                <a:cs typeface="B Titr" panose="00000700000000000000" pitchFamily="2" charset="-78"/>
              </a:rPr>
              <a:t>- مردمی سازی و مشارکت جویی از بخش غیردولتی در انجام وظایف</a:t>
            </a:r>
            <a:r>
              <a:rPr lang="fa-IR" sz="2000" dirty="0" smtClean="0">
                <a:solidFill>
                  <a:schemeClr val="accent6">
                    <a:lumMod val="75000"/>
                  </a:schemeClr>
                </a:solidFill>
                <a:cs typeface="B Titr" panose="00000700000000000000" pitchFamily="2" charset="-78"/>
              </a:rPr>
              <a:t>(20 امتیاز)</a:t>
            </a:r>
          </a:p>
          <a:p>
            <a:pPr marL="0" indent="0" algn="r" rtl="1">
              <a:buFont typeface="Wingdings 3" charset="2"/>
              <a:buNone/>
            </a:pPr>
            <a:r>
              <a:rPr lang="fa-IR" sz="2000" dirty="0" smtClean="0">
                <a:cs typeface="B Titr" panose="00000700000000000000" pitchFamily="2" charset="-78"/>
              </a:rPr>
              <a:t>- فعال سازی شورای راهبری توسعه مدیریت دستگاه </a:t>
            </a:r>
            <a:r>
              <a:rPr lang="fa-IR" sz="2000" dirty="0" smtClean="0">
                <a:solidFill>
                  <a:schemeClr val="accent6">
                    <a:lumMod val="75000"/>
                  </a:schemeClr>
                </a:solidFill>
                <a:cs typeface="B Titr" panose="00000700000000000000" pitchFamily="2" charset="-78"/>
              </a:rPr>
              <a:t>(25 امتیاز)</a:t>
            </a:r>
          </a:p>
          <a:p>
            <a:pPr marL="0" indent="0" algn="r" rtl="1">
              <a:buFont typeface="Wingdings 3" charset="2"/>
              <a:buNone/>
            </a:pPr>
            <a:r>
              <a:rPr lang="fa-IR" sz="2000" dirty="0" smtClean="0">
                <a:cs typeface="B Titr" panose="00000700000000000000" pitchFamily="2" charset="-78"/>
              </a:rPr>
              <a:t>- اهتمام به بهبود عملکرد </a:t>
            </a:r>
            <a:r>
              <a:rPr lang="fa-IR" sz="2000" dirty="0" smtClean="0">
                <a:solidFill>
                  <a:schemeClr val="accent6">
                    <a:lumMod val="75000"/>
                  </a:schemeClr>
                </a:solidFill>
                <a:cs typeface="B Titr" panose="00000700000000000000" pitchFamily="2" charset="-78"/>
              </a:rPr>
              <a:t>(60امتیاز)</a:t>
            </a:r>
          </a:p>
          <a:p>
            <a:pPr marL="0" indent="0" algn="r" rtl="1">
              <a:buFont typeface="Wingdings 3" charset="2"/>
              <a:buNone/>
            </a:pPr>
            <a:r>
              <a:rPr lang="fa-IR" sz="2000" dirty="0" smtClean="0">
                <a:solidFill>
                  <a:srgbClr val="FF0000"/>
                </a:solidFill>
                <a:cs typeface="B Titr" panose="00000700000000000000" pitchFamily="2" charset="-78"/>
              </a:rPr>
              <a:t>-</a:t>
            </a:r>
            <a:r>
              <a:rPr lang="fa-IR" sz="2000" dirty="0" smtClean="0">
                <a:cs typeface="B Titr" panose="00000700000000000000" pitchFamily="2" charset="-78"/>
              </a:rPr>
              <a:t> </a:t>
            </a:r>
            <a:r>
              <a:rPr lang="fa-IR" sz="2000" dirty="0" smtClean="0">
                <a:solidFill>
                  <a:srgbClr val="FF0000"/>
                </a:solidFill>
                <a:cs typeface="B Titr" panose="00000700000000000000" pitchFamily="2" charset="-78"/>
              </a:rPr>
              <a:t>ارتقای فرهنگ سازمانی (40 امتیاز)</a:t>
            </a:r>
          </a:p>
          <a:p>
            <a:pPr marL="0" indent="0" algn="r" rtl="1">
              <a:buFont typeface="Wingdings 3" charset="2"/>
              <a:buNone/>
            </a:pPr>
            <a:r>
              <a:rPr lang="fa-IR" sz="2000" dirty="0" smtClean="0">
                <a:cs typeface="B Titr" panose="00000700000000000000" pitchFamily="2" charset="-78"/>
              </a:rPr>
              <a:t>- بهینه سازی معماری سازمانی </a:t>
            </a:r>
            <a:r>
              <a:rPr lang="fa-IR" sz="2000" dirty="0" smtClean="0">
                <a:solidFill>
                  <a:schemeClr val="accent6">
                    <a:lumMod val="75000"/>
                  </a:schemeClr>
                </a:solidFill>
                <a:cs typeface="B Titr" panose="00000700000000000000" pitchFamily="2" charset="-78"/>
              </a:rPr>
              <a:t>(20 امتیاز)</a:t>
            </a:r>
            <a:endParaRPr lang="en-US" sz="3600" dirty="0">
              <a:cs typeface="B Titr" panose="00000700000000000000" pitchFamily="2" charset="-78"/>
            </a:endParaRPr>
          </a:p>
        </p:txBody>
      </p:sp>
    </p:spTree>
    <p:extLst>
      <p:ext uri="{BB962C8B-B14F-4D97-AF65-F5344CB8AC3E}">
        <p14:creationId xmlns:p14="http://schemas.microsoft.com/office/powerpoint/2010/main" val="24382582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688748" y="-107819"/>
            <a:ext cx="11230292" cy="5636902"/>
          </a:xfrm>
        </p:spPr>
        <p:txBody>
          <a:bodyPr>
            <a:normAutofit/>
          </a:bodyPr>
          <a:lstStyle/>
          <a:p>
            <a:pPr lvl="8" algn="r" rtl="1"/>
            <a:endParaRPr lang="fa-IR" sz="3400" dirty="0" smtClean="0">
              <a:solidFill>
                <a:schemeClr val="accent2">
                  <a:lumMod val="75000"/>
                </a:schemeClr>
              </a:solidFill>
              <a:cs typeface="B Titr" panose="00000700000000000000" pitchFamily="2" charset="-78"/>
            </a:endParaRPr>
          </a:p>
          <a:p>
            <a:pPr lvl="8" algn="r" rtl="1"/>
            <a:r>
              <a:rPr lang="fa-IR" sz="2400" dirty="0" smtClean="0">
                <a:solidFill>
                  <a:schemeClr val="accent2">
                    <a:lumMod val="50000"/>
                  </a:schemeClr>
                </a:solidFill>
                <a:cs typeface="B Titr" panose="00000700000000000000" pitchFamily="2" charset="-78"/>
              </a:rPr>
              <a:t>سهولت دسترسی به خدمات</a:t>
            </a:r>
            <a:r>
              <a:rPr lang="fa-IR" sz="2400" dirty="0" smtClean="0">
                <a:solidFill>
                  <a:schemeClr val="accent2">
                    <a:lumMod val="50000"/>
                  </a:schemeClr>
                </a:solidFill>
                <a:cs typeface="B Titr" panose="00000700000000000000" pitchFamily="2" charset="-78"/>
                <a:hlinkClick r:id="rId2" action="ppaction://hlinkfile"/>
              </a:rPr>
              <a:t>( 140امتیاز</a:t>
            </a:r>
            <a:r>
              <a:rPr lang="fa-IR" sz="2400" dirty="0" smtClean="0">
                <a:solidFill>
                  <a:schemeClr val="accent2">
                    <a:lumMod val="50000"/>
                  </a:schemeClr>
                </a:solidFill>
                <a:cs typeface="B Titr" panose="00000700000000000000" pitchFamily="2" charset="-78"/>
              </a:rPr>
              <a:t>)</a:t>
            </a:r>
            <a:endParaRPr lang="fa-IR" sz="2400" dirty="0">
              <a:solidFill>
                <a:schemeClr val="accent2">
                  <a:lumMod val="50000"/>
                </a:schemeClr>
              </a:solidFill>
              <a:cs typeface="B Titr" panose="00000700000000000000" pitchFamily="2" charset="-78"/>
            </a:endParaRPr>
          </a:p>
          <a:p>
            <a:pPr marL="0" indent="0" algn="r" rtl="1">
              <a:buNone/>
            </a:pPr>
            <a:r>
              <a:rPr lang="fa-IR" sz="2000" dirty="0" smtClean="0">
                <a:cs typeface="B Titr" panose="00000700000000000000" pitchFamily="2" charset="-78"/>
              </a:rPr>
              <a:t> - استانداردسازی دستورالعمل های ارایه خدمت </a:t>
            </a:r>
            <a:r>
              <a:rPr lang="fa-IR" sz="2000" dirty="0" smtClean="0">
                <a:solidFill>
                  <a:schemeClr val="accent6">
                    <a:lumMod val="75000"/>
                  </a:schemeClr>
                </a:solidFill>
                <a:cs typeface="B Titr" panose="00000700000000000000" pitchFamily="2" charset="-78"/>
              </a:rPr>
              <a:t>(10 امتیاز)</a:t>
            </a:r>
          </a:p>
          <a:p>
            <a:pPr marL="0" indent="0" algn="r" rtl="1">
              <a:buNone/>
            </a:pPr>
            <a:r>
              <a:rPr lang="fa-IR" sz="2000" dirty="0" smtClean="0">
                <a:cs typeface="B Titr" panose="00000700000000000000" pitchFamily="2" charset="-78"/>
              </a:rPr>
              <a:t>- اصلاح فرایندهای ارایه خدمت </a:t>
            </a:r>
            <a:r>
              <a:rPr lang="fa-IR" sz="2000" dirty="0" smtClean="0">
                <a:solidFill>
                  <a:schemeClr val="accent6">
                    <a:lumMod val="75000"/>
                  </a:schemeClr>
                </a:solidFill>
                <a:cs typeface="B Titr" panose="00000700000000000000" pitchFamily="2" charset="-78"/>
              </a:rPr>
              <a:t>(35 امتیاز)</a:t>
            </a:r>
          </a:p>
          <a:p>
            <a:pPr marL="0" indent="0" algn="r" rtl="1">
              <a:buNone/>
            </a:pPr>
            <a:r>
              <a:rPr lang="fa-IR" sz="2000" dirty="0" smtClean="0">
                <a:cs typeface="B Titr" panose="00000700000000000000" pitchFamily="2" charset="-78"/>
              </a:rPr>
              <a:t>- الکترونیکی شدن خدمات دستگاه </a:t>
            </a:r>
            <a:r>
              <a:rPr lang="fa-IR" sz="2000" dirty="0" smtClean="0">
                <a:solidFill>
                  <a:schemeClr val="accent6">
                    <a:lumMod val="75000"/>
                  </a:schemeClr>
                </a:solidFill>
                <a:cs typeface="B Titr" panose="00000700000000000000" pitchFamily="2" charset="-78"/>
              </a:rPr>
              <a:t>(50 امتیاز)</a:t>
            </a:r>
          </a:p>
          <a:p>
            <a:pPr marL="0" indent="0" algn="r" rtl="1">
              <a:buNone/>
            </a:pPr>
            <a:r>
              <a:rPr lang="fa-IR" sz="2000" dirty="0" smtClean="0">
                <a:cs typeface="B Titr" panose="00000700000000000000" pitchFamily="2" charset="-78"/>
              </a:rPr>
              <a:t>- کیفیت وسرعت صدور مجوزها از طریق درگاه ملی مجوزها </a:t>
            </a:r>
            <a:r>
              <a:rPr lang="fa-IR" sz="2000" dirty="0" smtClean="0">
                <a:solidFill>
                  <a:schemeClr val="accent6">
                    <a:lumMod val="75000"/>
                  </a:schemeClr>
                </a:solidFill>
                <a:cs typeface="B Titr" panose="00000700000000000000" pitchFamily="2" charset="-78"/>
              </a:rPr>
              <a:t>(30 امتیاز)</a:t>
            </a:r>
          </a:p>
          <a:p>
            <a:pPr marL="0" indent="0" algn="r" rtl="1">
              <a:buNone/>
            </a:pPr>
            <a:r>
              <a:rPr lang="fa-IR" sz="2000" dirty="0" smtClean="0">
                <a:cs typeface="B Titr" panose="00000700000000000000" pitchFamily="2" charset="-78"/>
              </a:rPr>
              <a:t>- ارایه خدمات دستگاه ازطریق پنجره ملی خدمات دولت هوشمند </a:t>
            </a:r>
            <a:r>
              <a:rPr lang="fa-IR" sz="2000" dirty="0" smtClean="0">
                <a:solidFill>
                  <a:schemeClr val="accent6">
                    <a:lumMod val="75000"/>
                  </a:schemeClr>
                </a:solidFill>
                <a:cs typeface="B Titr" panose="00000700000000000000" pitchFamily="2" charset="-78"/>
              </a:rPr>
              <a:t>(15 امتیاز)</a:t>
            </a:r>
          </a:p>
          <a:p>
            <a:pPr marL="0" indent="0" algn="r" rtl="1">
              <a:buNone/>
            </a:pPr>
            <a:endParaRPr lang="en-US" sz="3600" dirty="0">
              <a:cs typeface="B Titr" panose="00000700000000000000" pitchFamily="2" charset="-78"/>
            </a:endParaRPr>
          </a:p>
        </p:txBody>
      </p:sp>
      <p:sp>
        <p:nvSpPr>
          <p:cNvPr id="3" name="Content Placeholder 2"/>
          <p:cNvSpPr txBox="1">
            <a:spLocks/>
          </p:cNvSpPr>
          <p:nvPr/>
        </p:nvSpPr>
        <p:spPr>
          <a:xfrm>
            <a:off x="1629295" y="3521120"/>
            <a:ext cx="9792189" cy="2579428"/>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lvl="8" algn="r" rtl="1"/>
            <a:endParaRPr lang="fa-IR" sz="3400" smtClean="0">
              <a:solidFill>
                <a:schemeClr val="accent2">
                  <a:lumMod val="50000"/>
                </a:schemeClr>
              </a:solidFill>
              <a:cs typeface="B Titr" panose="00000700000000000000" pitchFamily="2" charset="-78"/>
            </a:endParaRPr>
          </a:p>
          <a:p>
            <a:pPr lvl="8" algn="r" rtl="1"/>
            <a:r>
              <a:rPr lang="fa-IR" sz="2600" smtClean="0">
                <a:solidFill>
                  <a:schemeClr val="accent2">
                    <a:lumMod val="50000"/>
                  </a:schemeClr>
                </a:solidFill>
                <a:cs typeface="B Titr" panose="00000700000000000000" pitchFamily="2" charset="-78"/>
              </a:rPr>
              <a:t>هوشمندسازی </a:t>
            </a:r>
            <a:r>
              <a:rPr lang="fa-IR" sz="2600" smtClean="0">
                <a:solidFill>
                  <a:schemeClr val="accent2">
                    <a:lumMod val="50000"/>
                  </a:schemeClr>
                </a:solidFill>
                <a:cs typeface="B Titr" panose="00000700000000000000" pitchFamily="2" charset="-78"/>
                <a:hlinkClick r:id="rId3" action="ppaction://hlinkfile"/>
              </a:rPr>
              <a:t>(50 امتیاز)</a:t>
            </a:r>
            <a:endParaRPr lang="fa-IR" sz="2600" smtClean="0">
              <a:solidFill>
                <a:schemeClr val="accent2">
                  <a:lumMod val="50000"/>
                </a:schemeClr>
              </a:solidFill>
              <a:cs typeface="B Titr" panose="00000700000000000000" pitchFamily="2" charset="-78"/>
            </a:endParaRPr>
          </a:p>
          <a:p>
            <a:pPr marL="0" indent="0" algn="r" rtl="1">
              <a:buFont typeface="Wingdings 3" charset="2"/>
              <a:buNone/>
            </a:pPr>
            <a:r>
              <a:rPr lang="fa-IR" sz="2200" smtClean="0">
                <a:cs typeface="B Titr" panose="00000700000000000000" pitchFamily="2" charset="-78"/>
              </a:rPr>
              <a:t>- هوشمندسازی مکاتبات اداری </a:t>
            </a:r>
            <a:r>
              <a:rPr lang="fa-IR" sz="2200" smtClean="0">
                <a:solidFill>
                  <a:schemeClr val="accent6">
                    <a:lumMod val="75000"/>
                  </a:schemeClr>
                </a:solidFill>
                <a:cs typeface="B Titr" panose="00000700000000000000" pitchFamily="2" charset="-78"/>
              </a:rPr>
              <a:t>(10 امتیاز)</a:t>
            </a:r>
          </a:p>
          <a:p>
            <a:pPr marL="0" indent="0" algn="r" rtl="1">
              <a:buFont typeface="Wingdings 3" charset="2"/>
              <a:buNone/>
            </a:pPr>
            <a:r>
              <a:rPr lang="fa-IR" sz="2200" smtClean="0">
                <a:cs typeface="B Titr" panose="00000700000000000000" pitchFamily="2" charset="-78"/>
              </a:rPr>
              <a:t>- ارایه داده ها واطلاعات آماری موردنیاز برای استقرار حاکمیت داده  </a:t>
            </a:r>
            <a:r>
              <a:rPr lang="fa-IR" sz="2200" smtClean="0">
                <a:solidFill>
                  <a:schemeClr val="accent6">
                    <a:lumMod val="75000"/>
                  </a:schemeClr>
                </a:solidFill>
                <a:cs typeface="B Titr" panose="00000700000000000000" pitchFamily="2" charset="-78"/>
              </a:rPr>
              <a:t>(15 امتیاز)</a:t>
            </a:r>
          </a:p>
          <a:p>
            <a:pPr marL="0" indent="0" algn="r" rtl="1">
              <a:buFont typeface="Wingdings 3" charset="2"/>
              <a:buNone/>
            </a:pPr>
            <a:r>
              <a:rPr lang="fa-IR" sz="2200" smtClean="0">
                <a:cs typeface="B Titr" panose="00000700000000000000" pitchFamily="2" charset="-78"/>
              </a:rPr>
              <a:t>- بارگذاری به موقع اطلاعات دقیق و صحیح اداری و مالی کارکنان </a:t>
            </a:r>
            <a:r>
              <a:rPr lang="fa-IR" sz="2200" smtClean="0">
                <a:solidFill>
                  <a:schemeClr val="accent6">
                    <a:lumMod val="75000"/>
                  </a:schemeClr>
                </a:solidFill>
                <a:cs typeface="B Titr" panose="00000700000000000000" pitchFamily="2" charset="-78"/>
              </a:rPr>
              <a:t>(15 امتیاز)</a:t>
            </a:r>
          </a:p>
          <a:p>
            <a:pPr marL="0" indent="0" algn="r" rtl="1">
              <a:buFont typeface="Wingdings 3" charset="2"/>
              <a:buNone/>
            </a:pPr>
            <a:r>
              <a:rPr lang="fa-IR" sz="2200" smtClean="0">
                <a:cs typeface="B Titr" panose="00000700000000000000" pitchFamily="2" charset="-78"/>
              </a:rPr>
              <a:t>- ثبت زیرلایه های داده های مکانی در زیرساخت داده   </a:t>
            </a:r>
            <a:r>
              <a:rPr lang="en-US" sz="2200" smtClean="0">
                <a:cs typeface="B Titr" panose="00000700000000000000" pitchFamily="2" charset="-78"/>
              </a:rPr>
              <a:t>(SDI)</a:t>
            </a:r>
            <a:r>
              <a:rPr lang="fa-IR" sz="2200" smtClean="0">
                <a:cs typeface="B Titr" panose="00000700000000000000" pitchFamily="2" charset="-78"/>
              </a:rPr>
              <a:t> های مکانی  </a:t>
            </a:r>
            <a:r>
              <a:rPr lang="fa-IR" sz="2200" smtClean="0">
                <a:solidFill>
                  <a:schemeClr val="accent6">
                    <a:lumMod val="75000"/>
                  </a:schemeClr>
                </a:solidFill>
                <a:cs typeface="B Titr" panose="00000700000000000000" pitchFamily="2" charset="-78"/>
              </a:rPr>
              <a:t>(10 امتیاز)</a:t>
            </a:r>
            <a:endParaRPr lang="en-US" sz="2200" dirty="0">
              <a:solidFill>
                <a:schemeClr val="accent6">
                  <a:lumMod val="75000"/>
                </a:schemeClr>
              </a:solidFill>
              <a:cs typeface="B Titr" panose="00000700000000000000" pitchFamily="2" charset="-78"/>
            </a:endParaRPr>
          </a:p>
        </p:txBody>
      </p:sp>
    </p:spTree>
    <p:extLst>
      <p:ext uri="{BB962C8B-B14F-4D97-AF65-F5344CB8AC3E}">
        <p14:creationId xmlns:p14="http://schemas.microsoft.com/office/powerpoint/2010/main" val="6558861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125727" y="335034"/>
            <a:ext cx="10747375" cy="5372100"/>
          </a:xfrm>
        </p:spPr>
        <p:txBody>
          <a:bodyPr>
            <a:normAutofit/>
          </a:bodyPr>
          <a:lstStyle/>
          <a:p>
            <a:pPr algn="r" rtl="1"/>
            <a:r>
              <a:rPr lang="fa-IR" sz="3300" dirty="0" smtClean="0">
                <a:solidFill>
                  <a:schemeClr val="accent5">
                    <a:lumMod val="75000"/>
                  </a:schemeClr>
                </a:solidFill>
                <a:cs typeface="B Titr" panose="00000700000000000000" pitchFamily="2" charset="-78"/>
              </a:rPr>
              <a:t>محور سوم :  عدالت جمع </a:t>
            </a:r>
            <a:r>
              <a:rPr lang="fa-IR" sz="3300" dirty="0">
                <a:solidFill>
                  <a:schemeClr val="accent5">
                    <a:lumMod val="75000"/>
                  </a:schemeClr>
                </a:solidFill>
                <a:cs typeface="B Titr" panose="00000700000000000000" pitchFamily="2" charset="-78"/>
              </a:rPr>
              <a:t>کل امتیاز: </a:t>
            </a:r>
            <a:r>
              <a:rPr lang="fa-IR" sz="3300" dirty="0" smtClean="0">
                <a:solidFill>
                  <a:schemeClr val="accent6">
                    <a:lumMod val="75000"/>
                  </a:schemeClr>
                </a:solidFill>
                <a:cs typeface="B Titr" panose="00000700000000000000" pitchFamily="2" charset="-78"/>
              </a:rPr>
              <a:t>285</a:t>
            </a:r>
            <a:endParaRPr lang="fa-IR" sz="3300" dirty="0">
              <a:solidFill>
                <a:schemeClr val="accent6">
                  <a:lumMod val="75000"/>
                </a:schemeClr>
              </a:solidFill>
              <a:cs typeface="B Titr" panose="00000700000000000000" pitchFamily="2" charset="-78"/>
            </a:endParaRPr>
          </a:p>
        </p:txBody>
      </p:sp>
      <p:sp>
        <p:nvSpPr>
          <p:cNvPr id="7" name="Content Placeholder 2"/>
          <p:cNvSpPr txBox="1">
            <a:spLocks/>
          </p:cNvSpPr>
          <p:nvPr/>
        </p:nvSpPr>
        <p:spPr>
          <a:xfrm>
            <a:off x="1629295" y="191060"/>
            <a:ext cx="9792189" cy="302980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lvl="8" algn="r" rtl="1"/>
            <a:endParaRPr lang="fa-IR" sz="3400" dirty="0" smtClean="0">
              <a:solidFill>
                <a:schemeClr val="accent2">
                  <a:lumMod val="75000"/>
                </a:schemeClr>
              </a:solidFill>
              <a:cs typeface="B Titr" panose="00000700000000000000" pitchFamily="2" charset="-78"/>
            </a:endParaRPr>
          </a:p>
          <a:p>
            <a:pPr lvl="8" algn="r" rtl="1"/>
            <a:endParaRPr lang="fa-IR" sz="3400" dirty="0" smtClean="0">
              <a:solidFill>
                <a:schemeClr val="accent2">
                  <a:lumMod val="75000"/>
                </a:schemeClr>
              </a:solidFill>
              <a:cs typeface="B Titr" panose="00000700000000000000" pitchFamily="2" charset="-78"/>
            </a:endParaRPr>
          </a:p>
          <a:p>
            <a:pPr lvl="8" algn="r" rtl="1"/>
            <a:r>
              <a:rPr lang="fa-IR" sz="2400" dirty="0" smtClean="0">
                <a:solidFill>
                  <a:schemeClr val="accent2">
                    <a:lumMod val="50000"/>
                  </a:schemeClr>
                </a:solidFill>
                <a:cs typeface="B Titr" panose="00000700000000000000" pitchFamily="2" charset="-78"/>
              </a:rPr>
              <a:t>شایسته سالاری </a:t>
            </a:r>
            <a:r>
              <a:rPr lang="fa-IR" sz="2400" dirty="0" smtClean="0">
                <a:solidFill>
                  <a:schemeClr val="accent2">
                    <a:lumMod val="50000"/>
                  </a:schemeClr>
                </a:solidFill>
                <a:cs typeface="B Titr" panose="00000700000000000000" pitchFamily="2" charset="-78"/>
                <a:hlinkClick r:id="rId2" action="ppaction://hlinkfile"/>
              </a:rPr>
              <a:t>(65 امتیاز)</a:t>
            </a:r>
            <a:endParaRPr lang="fa-IR" sz="2400" dirty="0" smtClean="0">
              <a:solidFill>
                <a:schemeClr val="accent2">
                  <a:lumMod val="50000"/>
                </a:schemeClr>
              </a:solidFill>
              <a:cs typeface="B Titr" panose="00000700000000000000" pitchFamily="2" charset="-78"/>
            </a:endParaRPr>
          </a:p>
          <a:p>
            <a:pPr marL="0" indent="0" algn="r" rtl="1">
              <a:buNone/>
            </a:pPr>
            <a:r>
              <a:rPr lang="fa-IR" sz="2000" dirty="0" smtClean="0">
                <a:cs typeface="B Titr" panose="00000700000000000000" pitchFamily="2" charset="-78"/>
              </a:rPr>
              <a:t>- بکارگیری افراد بر اساس ساز و کار </a:t>
            </a:r>
            <a:r>
              <a:rPr lang="fa-IR" sz="2000" dirty="0" smtClean="0">
                <a:solidFill>
                  <a:schemeClr val="accent6">
                    <a:lumMod val="75000"/>
                  </a:schemeClr>
                </a:solidFill>
                <a:cs typeface="B Titr" panose="00000700000000000000" pitchFamily="2" charset="-78"/>
              </a:rPr>
              <a:t>(20 امتیاز)</a:t>
            </a:r>
          </a:p>
          <a:p>
            <a:pPr marL="0" indent="0" algn="r" rtl="1">
              <a:buNone/>
            </a:pPr>
            <a:r>
              <a:rPr lang="fa-IR" sz="2000" dirty="0" smtClean="0">
                <a:cs typeface="B Titr" panose="00000700000000000000" pitchFamily="2" charset="-78"/>
              </a:rPr>
              <a:t>- رعایت شرایط احراز در انتصاب نیروی انسانی </a:t>
            </a:r>
            <a:r>
              <a:rPr lang="fa-IR" sz="2000" dirty="0" smtClean="0">
                <a:solidFill>
                  <a:schemeClr val="accent6">
                    <a:lumMod val="75000"/>
                  </a:schemeClr>
                </a:solidFill>
                <a:cs typeface="B Titr" panose="00000700000000000000" pitchFamily="2" charset="-78"/>
              </a:rPr>
              <a:t>(20 امتیاز)</a:t>
            </a:r>
          </a:p>
          <a:p>
            <a:pPr marL="0" indent="0" algn="r" rtl="1">
              <a:buNone/>
            </a:pPr>
            <a:r>
              <a:rPr lang="fa-IR" sz="2000" dirty="0" smtClean="0">
                <a:cs typeface="B Titr" panose="00000700000000000000" pitchFamily="2" charset="-78"/>
              </a:rPr>
              <a:t>- انتصاب مدیران براساس شایستگی </a:t>
            </a:r>
            <a:r>
              <a:rPr lang="fa-IR" sz="2000" dirty="0" smtClean="0">
                <a:solidFill>
                  <a:schemeClr val="accent6">
                    <a:lumMod val="75000"/>
                  </a:schemeClr>
                </a:solidFill>
                <a:cs typeface="B Titr" panose="00000700000000000000" pitchFamily="2" charset="-78"/>
              </a:rPr>
              <a:t>(25 امتیاز)</a:t>
            </a:r>
          </a:p>
        </p:txBody>
      </p:sp>
      <p:sp>
        <p:nvSpPr>
          <p:cNvPr id="8" name="Content Placeholder 2"/>
          <p:cNvSpPr txBox="1">
            <a:spLocks/>
          </p:cNvSpPr>
          <p:nvPr/>
        </p:nvSpPr>
        <p:spPr>
          <a:xfrm>
            <a:off x="814647" y="2868012"/>
            <a:ext cx="10606837" cy="287769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lvl="8" algn="r" rtl="1"/>
            <a:endParaRPr lang="fa-IR" sz="3400" dirty="0" smtClean="0">
              <a:solidFill>
                <a:schemeClr val="accent2">
                  <a:lumMod val="75000"/>
                </a:schemeClr>
              </a:solidFill>
              <a:cs typeface="B Titr" panose="00000700000000000000" pitchFamily="2" charset="-78"/>
            </a:endParaRPr>
          </a:p>
          <a:p>
            <a:pPr lvl="8" algn="r" rtl="1"/>
            <a:r>
              <a:rPr lang="fa-IR" sz="2400" dirty="0" smtClean="0">
                <a:solidFill>
                  <a:schemeClr val="accent2">
                    <a:lumMod val="50000"/>
                  </a:schemeClr>
                </a:solidFill>
                <a:cs typeface="B Titr" panose="00000700000000000000" pitchFamily="2" charset="-78"/>
              </a:rPr>
              <a:t>جبران خدمت عادلانه </a:t>
            </a:r>
            <a:r>
              <a:rPr lang="fa-IR" sz="2400" dirty="0" smtClean="0">
                <a:solidFill>
                  <a:schemeClr val="accent2">
                    <a:lumMod val="50000"/>
                  </a:schemeClr>
                </a:solidFill>
                <a:cs typeface="B Titr" panose="00000700000000000000" pitchFamily="2" charset="-78"/>
                <a:hlinkClick r:id="rId3" action="ppaction://hlinkfile"/>
              </a:rPr>
              <a:t>(50 امتیاز)</a:t>
            </a:r>
            <a:endParaRPr lang="fa-IR" sz="2400" dirty="0" smtClean="0">
              <a:solidFill>
                <a:schemeClr val="accent2">
                  <a:lumMod val="50000"/>
                </a:schemeClr>
              </a:solidFill>
              <a:cs typeface="B Titr" panose="00000700000000000000" pitchFamily="2" charset="-78"/>
            </a:endParaRPr>
          </a:p>
          <a:p>
            <a:pPr marL="0" indent="0" algn="r" rtl="1">
              <a:buFont typeface="Wingdings 3" charset="2"/>
              <a:buNone/>
            </a:pPr>
            <a:r>
              <a:rPr lang="fa-IR" sz="3600" dirty="0" smtClean="0">
                <a:cs typeface="B Titr" panose="00000700000000000000" pitchFamily="2" charset="-78"/>
              </a:rPr>
              <a:t> - </a:t>
            </a:r>
            <a:r>
              <a:rPr lang="fa-IR" sz="2000" dirty="0" smtClean="0">
                <a:cs typeface="B Titr" panose="00000700000000000000" pitchFamily="2" charset="-78"/>
              </a:rPr>
              <a:t>توزیع عادلانه حقوق و مزایا </a:t>
            </a:r>
            <a:r>
              <a:rPr lang="fa-IR" sz="2000" dirty="0" smtClean="0">
                <a:solidFill>
                  <a:schemeClr val="accent6">
                    <a:lumMod val="75000"/>
                  </a:schemeClr>
                </a:solidFill>
                <a:cs typeface="B Titr" panose="00000700000000000000" pitchFamily="2" charset="-78"/>
              </a:rPr>
              <a:t>(30 امتیاز)</a:t>
            </a:r>
          </a:p>
          <a:p>
            <a:pPr marL="0" indent="0" algn="r" rtl="1">
              <a:buNone/>
            </a:pPr>
            <a:r>
              <a:rPr lang="fa-IR" sz="2000" dirty="0" smtClean="0">
                <a:cs typeface="B Titr" panose="00000700000000000000" pitchFamily="2" charset="-78"/>
              </a:rPr>
              <a:t>- پرداخت کامل پاداش پایان خدمت بازنشستگان </a:t>
            </a:r>
            <a:r>
              <a:rPr lang="fa-IR" sz="2000" dirty="0" smtClean="0">
                <a:solidFill>
                  <a:schemeClr val="accent6">
                    <a:lumMod val="75000"/>
                  </a:schemeClr>
                </a:solidFill>
                <a:cs typeface="B Titr" panose="00000700000000000000" pitchFamily="2" charset="-78"/>
              </a:rPr>
              <a:t>(20 امتیاز)</a:t>
            </a:r>
          </a:p>
          <a:p>
            <a:pPr algn="r" rtl="1">
              <a:buFontTx/>
              <a:buChar char="-"/>
            </a:pPr>
            <a:endParaRPr lang="fa-IR" sz="3600" dirty="0" smtClean="0">
              <a:cs typeface="B Titr" panose="00000700000000000000" pitchFamily="2" charset="-78"/>
            </a:endParaRPr>
          </a:p>
        </p:txBody>
      </p:sp>
    </p:spTree>
    <p:extLst>
      <p:ext uri="{BB962C8B-B14F-4D97-AF65-F5344CB8AC3E}">
        <p14:creationId xmlns:p14="http://schemas.microsoft.com/office/powerpoint/2010/main" val="20690486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66008" y="15628"/>
            <a:ext cx="11604568" cy="5636902"/>
          </a:xfrm>
        </p:spPr>
        <p:txBody>
          <a:bodyPr>
            <a:normAutofit/>
          </a:bodyPr>
          <a:lstStyle/>
          <a:p>
            <a:pPr lvl="8" algn="r" rtl="1"/>
            <a:endParaRPr lang="fa-IR" sz="3400" dirty="0" smtClean="0">
              <a:solidFill>
                <a:schemeClr val="accent2">
                  <a:lumMod val="75000"/>
                </a:schemeClr>
              </a:solidFill>
              <a:cs typeface="B Titr" panose="00000700000000000000" pitchFamily="2" charset="-78"/>
            </a:endParaRPr>
          </a:p>
          <a:p>
            <a:pPr lvl="8" algn="r" rtl="1"/>
            <a:r>
              <a:rPr lang="fa-IR" sz="2400" dirty="0" smtClean="0">
                <a:solidFill>
                  <a:schemeClr val="accent2">
                    <a:lumMod val="50000"/>
                  </a:schemeClr>
                </a:solidFill>
                <a:cs typeface="B Titr" panose="00000700000000000000" pitchFamily="2" charset="-78"/>
              </a:rPr>
              <a:t>ارتقای سلامت اداری و مبارزه با فساد </a:t>
            </a:r>
            <a:r>
              <a:rPr lang="fa-IR" sz="2400" dirty="0" smtClean="0">
                <a:solidFill>
                  <a:schemeClr val="accent2">
                    <a:lumMod val="50000"/>
                  </a:schemeClr>
                </a:solidFill>
                <a:cs typeface="B Titr" panose="00000700000000000000" pitchFamily="2" charset="-78"/>
                <a:hlinkClick r:id="rId2" action="ppaction://hlinkfile"/>
              </a:rPr>
              <a:t>(70 امتیاز)</a:t>
            </a:r>
            <a:endParaRPr lang="fa-IR" sz="2400" dirty="0">
              <a:solidFill>
                <a:schemeClr val="accent2">
                  <a:lumMod val="50000"/>
                </a:schemeClr>
              </a:solidFill>
              <a:cs typeface="B Titr" panose="00000700000000000000" pitchFamily="2" charset="-78"/>
            </a:endParaRPr>
          </a:p>
          <a:p>
            <a:pPr algn="r" rtl="1">
              <a:buFontTx/>
              <a:buChar char="-"/>
            </a:pPr>
            <a:r>
              <a:rPr lang="fa-IR" sz="2000" dirty="0" smtClean="0">
                <a:cs typeface="B Titr" panose="00000700000000000000" pitchFamily="2" charset="-78"/>
              </a:rPr>
              <a:t>- رفع گلوگاه های فسادخیز </a:t>
            </a:r>
            <a:r>
              <a:rPr lang="fa-IR" sz="2000" dirty="0" smtClean="0">
                <a:solidFill>
                  <a:schemeClr val="accent6">
                    <a:lumMod val="75000"/>
                  </a:schemeClr>
                </a:solidFill>
                <a:cs typeface="B Titr" panose="00000700000000000000" pitchFamily="2" charset="-78"/>
              </a:rPr>
              <a:t>(30 امتیاز)</a:t>
            </a:r>
          </a:p>
          <a:p>
            <a:pPr algn="r" rtl="1">
              <a:buFontTx/>
              <a:buChar char="-"/>
            </a:pPr>
            <a:r>
              <a:rPr lang="fa-IR" sz="2000" dirty="0" smtClean="0">
                <a:cs typeface="B Titr" panose="00000700000000000000" pitchFamily="2" charset="-78"/>
              </a:rPr>
              <a:t>- شناسایی و مدیریت مصادیق تعارض منافع در سطح دستگاه </a:t>
            </a:r>
            <a:r>
              <a:rPr lang="fa-IR" sz="2000" dirty="0" smtClean="0">
                <a:solidFill>
                  <a:schemeClr val="accent6">
                    <a:lumMod val="75000"/>
                  </a:schemeClr>
                </a:solidFill>
                <a:cs typeface="B Titr" panose="00000700000000000000" pitchFamily="2" charset="-78"/>
              </a:rPr>
              <a:t>(20 امتیاز)</a:t>
            </a:r>
          </a:p>
          <a:p>
            <a:pPr algn="r" rtl="1">
              <a:buFontTx/>
              <a:buChar char="-"/>
            </a:pPr>
            <a:r>
              <a:rPr lang="fa-IR" sz="2000" dirty="0" smtClean="0">
                <a:cs typeface="B Titr" panose="00000700000000000000" pitchFamily="2" charset="-78"/>
              </a:rPr>
              <a:t>- کارایی و اثربخشی نظام رسیدگی به تخلفات اداری دستگاه (هیئت های رسیدگی و دفاتر هماهنگی) </a:t>
            </a:r>
            <a:r>
              <a:rPr lang="fa-IR" sz="2000" dirty="0" smtClean="0">
                <a:solidFill>
                  <a:schemeClr val="accent6">
                    <a:lumMod val="75000"/>
                  </a:schemeClr>
                </a:solidFill>
                <a:cs typeface="B Titr" panose="00000700000000000000" pitchFamily="2" charset="-78"/>
              </a:rPr>
              <a:t>(20 امتیاز)</a:t>
            </a:r>
          </a:p>
        </p:txBody>
      </p:sp>
      <p:sp>
        <p:nvSpPr>
          <p:cNvPr id="4" name="Content Placeholder 2"/>
          <p:cNvSpPr txBox="1">
            <a:spLocks/>
          </p:cNvSpPr>
          <p:nvPr/>
        </p:nvSpPr>
        <p:spPr>
          <a:xfrm>
            <a:off x="1255223" y="2649658"/>
            <a:ext cx="10166262" cy="42151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lvl="8" algn="r" rtl="1"/>
            <a:r>
              <a:rPr lang="fa-IR" sz="2400" dirty="0" smtClean="0">
                <a:solidFill>
                  <a:schemeClr val="accent2">
                    <a:lumMod val="75000"/>
                  </a:schemeClr>
                </a:solidFill>
                <a:cs typeface="B Titr" panose="00000700000000000000" pitchFamily="2" charset="-78"/>
              </a:rPr>
              <a:t>شفافیت </a:t>
            </a:r>
            <a:r>
              <a:rPr lang="fa-IR" sz="2400" dirty="0" smtClean="0">
                <a:solidFill>
                  <a:schemeClr val="accent2">
                    <a:lumMod val="75000"/>
                  </a:schemeClr>
                </a:solidFill>
                <a:cs typeface="B Titr" panose="00000700000000000000" pitchFamily="2" charset="-78"/>
                <a:hlinkClick r:id="rId3" action="ppaction://hlinkfile"/>
              </a:rPr>
              <a:t>(100 امتیاز)</a:t>
            </a:r>
            <a:endParaRPr lang="fa-IR" sz="2400" dirty="0" smtClean="0">
              <a:solidFill>
                <a:schemeClr val="accent2">
                  <a:lumMod val="75000"/>
                </a:schemeClr>
              </a:solidFill>
              <a:cs typeface="B Titr" panose="00000700000000000000" pitchFamily="2" charset="-78"/>
            </a:endParaRPr>
          </a:p>
          <a:p>
            <a:pPr algn="r" rtl="1">
              <a:buFontTx/>
              <a:buChar char="-"/>
            </a:pPr>
            <a:r>
              <a:rPr lang="fa-IR" sz="3600" dirty="0" smtClean="0">
                <a:cs typeface="B Titr" panose="00000700000000000000" pitchFamily="2" charset="-78"/>
              </a:rPr>
              <a:t>-</a:t>
            </a:r>
            <a:r>
              <a:rPr lang="fa-IR" sz="2000" dirty="0" smtClean="0">
                <a:cs typeface="B Titr" panose="00000700000000000000" pitchFamily="2" charset="-78"/>
              </a:rPr>
              <a:t>شفافیت عمومی دستگاه (دولت شفاف) </a:t>
            </a:r>
            <a:r>
              <a:rPr lang="fa-IR" sz="2000" dirty="0" smtClean="0">
                <a:solidFill>
                  <a:schemeClr val="accent6">
                    <a:lumMod val="75000"/>
                  </a:schemeClr>
                </a:solidFill>
                <a:cs typeface="B Titr" panose="00000700000000000000" pitchFamily="2" charset="-78"/>
              </a:rPr>
              <a:t>(25 امتیاز)</a:t>
            </a:r>
          </a:p>
          <a:p>
            <a:pPr algn="r" rtl="1">
              <a:buFontTx/>
              <a:buChar char="-"/>
            </a:pPr>
            <a:r>
              <a:rPr lang="fa-IR" sz="2000" dirty="0" smtClean="0">
                <a:cs typeface="B Titr" panose="00000700000000000000" pitchFamily="2" charset="-78"/>
              </a:rPr>
              <a:t>- ارایه پاسخ به موقع و اطلاعات موردنیاز در سامانه انتشار و دسترسی آزاد به اطلاعات </a:t>
            </a:r>
            <a:r>
              <a:rPr lang="fa-IR" sz="2000" dirty="0" smtClean="0">
                <a:solidFill>
                  <a:schemeClr val="accent6">
                    <a:lumMod val="75000"/>
                  </a:schemeClr>
                </a:solidFill>
                <a:cs typeface="B Titr" panose="00000700000000000000" pitchFamily="2" charset="-78"/>
              </a:rPr>
              <a:t>(20 امتیاز)</a:t>
            </a:r>
          </a:p>
          <a:p>
            <a:pPr algn="r" rtl="1">
              <a:buFontTx/>
              <a:buChar char="-"/>
            </a:pPr>
            <a:r>
              <a:rPr lang="fa-IR" sz="2000" dirty="0" smtClean="0">
                <a:cs typeface="B Titr" panose="00000700000000000000" pitchFamily="2" charset="-78"/>
              </a:rPr>
              <a:t>- ثبت اطلاعات عملکردی بودجه دستگاه در سامانه سنا </a:t>
            </a:r>
            <a:r>
              <a:rPr lang="fa-IR" sz="2000" dirty="0" smtClean="0">
                <a:solidFill>
                  <a:schemeClr val="accent6">
                    <a:lumMod val="75000"/>
                  </a:schemeClr>
                </a:solidFill>
                <a:cs typeface="B Titr" panose="00000700000000000000" pitchFamily="2" charset="-78"/>
              </a:rPr>
              <a:t>(10 امتیاز)</a:t>
            </a:r>
          </a:p>
          <a:p>
            <a:pPr algn="r" rtl="1">
              <a:buFontTx/>
              <a:buChar char="-"/>
            </a:pPr>
            <a:r>
              <a:rPr lang="fa-IR" sz="2000" dirty="0" smtClean="0">
                <a:cs typeface="B Titr" panose="00000700000000000000" pitchFamily="2" charset="-78"/>
              </a:rPr>
              <a:t>- ارایه به موقع  و دقیق صورت های مالی </a:t>
            </a:r>
            <a:r>
              <a:rPr lang="fa-IR" sz="2000" dirty="0" smtClean="0">
                <a:solidFill>
                  <a:schemeClr val="accent6">
                    <a:lumMod val="75000"/>
                  </a:schemeClr>
                </a:solidFill>
                <a:cs typeface="B Titr" panose="00000700000000000000" pitchFamily="2" charset="-78"/>
              </a:rPr>
              <a:t>(10 متیاز)</a:t>
            </a:r>
          </a:p>
          <a:p>
            <a:pPr algn="r" rtl="1">
              <a:buFontTx/>
              <a:buChar char="-"/>
            </a:pPr>
            <a:r>
              <a:rPr lang="fa-IR" sz="2000" dirty="0" smtClean="0">
                <a:cs typeface="B Titr" panose="00000700000000000000" pitchFamily="2" charset="-78"/>
              </a:rPr>
              <a:t>- ایجاد انضباط مالی در پرداخت حقوق و مزایای کارکنان </a:t>
            </a:r>
            <a:r>
              <a:rPr lang="fa-IR" sz="2000" dirty="0" smtClean="0">
                <a:solidFill>
                  <a:schemeClr val="accent6">
                    <a:lumMod val="75000"/>
                  </a:schemeClr>
                </a:solidFill>
                <a:cs typeface="B Titr" panose="00000700000000000000" pitchFamily="2" charset="-78"/>
              </a:rPr>
              <a:t>(15 امتیاز)</a:t>
            </a:r>
          </a:p>
          <a:p>
            <a:pPr algn="r" rtl="1">
              <a:buFontTx/>
              <a:buChar char="-"/>
            </a:pPr>
            <a:r>
              <a:rPr lang="fa-IR" sz="2000" dirty="0" smtClean="0">
                <a:cs typeface="B Titr" panose="00000700000000000000" pitchFamily="2" charset="-78"/>
              </a:rPr>
              <a:t>- شناسه دار کردن درآمدها </a:t>
            </a:r>
            <a:r>
              <a:rPr lang="fa-IR" sz="2000" dirty="0" smtClean="0">
                <a:solidFill>
                  <a:schemeClr val="accent6">
                    <a:lumMod val="75000"/>
                  </a:schemeClr>
                </a:solidFill>
                <a:cs typeface="B Titr" panose="00000700000000000000" pitchFamily="2" charset="-78"/>
              </a:rPr>
              <a:t>(10 امتیاز)</a:t>
            </a:r>
          </a:p>
          <a:p>
            <a:pPr algn="r" rtl="1">
              <a:buFontTx/>
              <a:buChar char="-"/>
            </a:pPr>
            <a:r>
              <a:rPr lang="fa-IR" sz="2000" dirty="0" smtClean="0">
                <a:cs typeface="B Titr" panose="00000700000000000000" pitchFamily="2" charset="-78"/>
              </a:rPr>
              <a:t>- شفاف سازی حساب های شرکت های دولتی </a:t>
            </a:r>
            <a:r>
              <a:rPr lang="fa-IR" sz="2000" dirty="0" smtClean="0">
                <a:solidFill>
                  <a:schemeClr val="accent6">
                    <a:lumMod val="75000"/>
                  </a:schemeClr>
                </a:solidFill>
                <a:cs typeface="B Titr" panose="00000700000000000000" pitchFamily="2" charset="-78"/>
              </a:rPr>
              <a:t>(10 امتیاز)</a:t>
            </a:r>
          </a:p>
        </p:txBody>
      </p:sp>
    </p:spTree>
    <p:extLst>
      <p:ext uri="{BB962C8B-B14F-4D97-AF65-F5344CB8AC3E}">
        <p14:creationId xmlns:p14="http://schemas.microsoft.com/office/powerpoint/2010/main" val="23974174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607775562"/>
              </p:ext>
            </p:extLst>
          </p:nvPr>
        </p:nvGraphicFramePr>
        <p:xfrm>
          <a:off x="507997" y="990596"/>
          <a:ext cx="11074409" cy="5410206"/>
        </p:xfrm>
        <a:graphic>
          <a:graphicData uri="http://schemas.openxmlformats.org/drawingml/2006/table">
            <a:tbl>
              <a:tblPr firstRow="1" bandRow="1">
                <a:tableStyleId>{5C22544A-7EE6-4342-B048-85BDC9FD1C3A}</a:tableStyleId>
              </a:tblPr>
              <a:tblGrid>
                <a:gridCol w="729673">
                  <a:extLst>
                    <a:ext uri="{9D8B030D-6E8A-4147-A177-3AD203B41FA5}">
                      <a16:colId xmlns:a16="http://schemas.microsoft.com/office/drawing/2014/main" val="2357494159"/>
                    </a:ext>
                  </a:extLst>
                </a:gridCol>
                <a:gridCol w="729672">
                  <a:extLst>
                    <a:ext uri="{9D8B030D-6E8A-4147-A177-3AD203B41FA5}">
                      <a16:colId xmlns:a16="http://schemas.microsoft.com/office/drawing/2014/main" val="1352618299"/>
                    </a:ext>
                  </a:extLst>
                </a:gridCol>
                <a:gridCol w="729673">
                  <a:extLst>
                    <a:ext uri="{9D8B030D-6E8A-4147-A177-3AD203B41FA5}">
                      <a16:colId xmlns:a16="http://schemas.microsoft.com/office/drawing/2014/main" val="3942426490"/>
                    </a:ext>
                  </a:extLst>
                </a:gridCol>
                <a:gridCol w="729673">
                  <a:extLst>
                    <a:ext uri="{9D8B030D-6E8A-4147-A177-3AD203B41FA5}">
                      <a16:colId xmlns:a16="http://schemas.microsoft.com/office/drawing/2014/main" val="91287513"/>
                    </a:ext>
                  </a:extLst>
                </a:gridCol>
                <a:gridCol w="729673">
                  <a:extLst>
                    <a:ext uri="{9D8B030D-6E8A-4147-A177-3AD203B41FA5}">
                      <a16:colId xmlns:a16="http://schemas.microsoft.com/office/drawing/2014/main" val="2784853589"/>
                    </a:ext>
                  </a:extLst>
                </a:gridCol>
                <a:gridCol w="729672">
                  <a:extLst>
                    <a:ext uri="{9D8B030D-6E8A-4147-A177-3AD203B41FA5}">
                      <a16:colId xmlns:a16="http://schemas.microsoft.com/office/drawing/2014/main" val="1891855610"/>
                    </a:ext>
                  </a:extLst>
                </a:gridCol>
                <a:gridCol w="729673">
                  <a:extLst>
                    <a:ext uri="{9D8B030D-6E8A-4147-A177-3AD203B41FA5}">
                      <a16:colId xmlns:a16="http://schemas.microsoft.com/office/drawing/2014/main" val="2482628202"/>
                    </a:ext>
                  </a:extLst>
                </a:gridCol>
                <a:gridCol w="683492">
                  <a:extLst>
                    <a:ext uri="{9D8B030D-6E8A-4147-A177-3AD203B41FA5}">
                      <a16:colId xmlns:a16="http://schemas.microsoft.com/office/drawing/2014/main" val="2446439746"/>
                    </a:ext>
                  </a:extLst>
                </a:gridCol>
                <a:gridCol w="775855">
                  <a:extLst>
                    <a:ext uri="{9D8B030D-6E8A-4147-A177-3AD203B41FA5}">
                      <a16:colId xmlns:a16="http://schemas.microsoft.com/office/drawing/2014/main" val="2532551090"/>
                    </a:ext>
                  </a:extLst>
                </a:gridCol>
                <a:gridCol w="729672">
                  <a:extLst>
                    <a:ext uri="{9D8B030D-6E8A-4147-A177-3AD203B41FA5}">
                      <a16:colId xmlns:a16="http://schemas.microsoft.com/office/drawing/2014/main" val="3502491101"/>
                    </a:ext>
                  </a:extLst>
                </a:gridCol>
                <a:gridCol w="729673">
                  <a:extLst>
                    <a:ext uri="{9D8B030D-6E8A-4147-A177-3AD203B41FA5}">
                      <a16:colId xmlns:a16="http://schemas.microsoft.com/office/drawing/2014/main" val="3859326400"/>
                    </a:ext>
                  </a:extLst>
                </a:gridCol>
                <a:gridCol w="914400">
                  <a:extLst>
                    <a:ext uri="{9D8B030D-6E8A-4147-A177-3AD203B41FA5}">
                      <a16:colId xmlns:a16="http://schemas.microsoft.com/office/drawing/2014/main" val="3698862701"/>
                    </a:ext>
                  </a:extLst>
                </a:gridCol>
                <a:gridCol w="873571">
                  <a:extLst>
                    <a:ext uri="{9D8B030D-6E8A-4147-A177-3AD203B41FA5}">
                      <a16:colId xmlns:a16="http://schemas.microsoft.com/office/drawing/2014/main" val="865341534"/>
                    </a:ext>
                  </a:extLst>
                </a:gridCol>
                <a:gridCol w="1260037">
                  <a:extLst>
                    <a:ext uri="{9D8B030D-6E8A-4147-A177-3AD203B41FA5}">
                      <a16:colId xmlns:a16="http://schemas.microsoft.com/office/drawing/2014/main" val="1173692142"/>
                    </a:ext>
                  </a:extLst>
                </a:gridCol>
              </a:tblGrid>
              <a:tr h="359579">
                <a:tc gridSpan="11">
                  <a:txBody>
                    <a:bodyPr/>
                    <a:lstStyle/>
                    <a:p>
                      <a:pPr algn="ctr" rtl="1"/>
                      <a:r>
                        <a:rPr lang="fa-IR" sz="1100" dirty="0" smtClean="0">
                          <a:solidFill>
                            <a:schemeClr val="tx1"/>
                          </a:solidFill>
                          <a:cs typeface="B Titr" panose="00000700000000000000" pitchFamily="2" charset="-78"/>
                        </a:rPr>
                        <a:t>عملکرد دستگاه های وابسته (درصد)</a:t>
                      </a:r>
                      <a:endParaRPr lang="en-US" sz="1100" dirty="0">
                        <a:solidFill>
                          <a:schemeClr val="tx1"/>
                        </a:solidFill>
                        <a:cs typeface="B Titr" panose="00000700000000000000" pitchFamily="2" charset="-78"/>
                      </a:endParaRPr>
                    </a:p>
                  </a:txBody>
                  <a:tcPr marL="121920" marR="121920" anchor="ctr">
                    <a:solidFill>
                      <a:schemeClr val="accent2">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rtl="1"/>
                      <a:r>
                        <a:rPr lang="fa-IR" sz="1100" dirty="0" smtClean="0">
                          <a:solidFill>
                            <a:schemeClr val="tx1"/>
                          </a:solidFill>
                          <a:cs typeface="B Titr" panose="00000700000000000000" pitchFamily="2" charset="-78"/>
                        </a:rPr>
                        <a:t>میانگین</a:t>
                      </a:r>
                      <a:r>
                        <a:rPr lang="fa-IR" sz="1100" baseline="0" dirty="0" smtClean="0">
                          <a:solidFill>
                            <a:schemeClr val="tx1"/>
                          </a:solidFill>
                          <a:cs typeface="B Titr" panose="00000700000000000000" pitchFamily="2" charset="-78"/>
                        </a:rPr>
                        <a:t> عملکرد وزارتخانه (درصد)</a:t>
                      </a:r>
                      <a:endParaRPr lang="en-US" sz="1100" dirty="0">
                        <a:solidFill>
                          <a:schemeClr val="tx1"/>
                        </a:solidFill>
                        <a:cs typeface="B Titr" panose="00000700000000000000" pitchFamily="2" charset="-78"/>
                      </a:endParaRPr>
                    </a:p>
                  </a:txBody>
                  <a:tcPr marL="121920" marR="121920" anchor="ctr">
                    <a:solidFill>
                      <a:schemeClr val="accent2">
                        <a:lumMod val="75000"/>
                      </a:schemeClr>
                    </a:solidFill>
                  </a:tcPr>
                </a:tc>
                <a:tc rowSpan="2">
                  <a:txBody>
                    <a:bodyPr/>
                    <a:lstStyle/>
                    <a:p>
                      <a:pPr algn="ctr" rtl="1"/>
                      <a:r>
                        <a:rPr lang="fa-IR" sz="1100" dirty="0" smtClean="0">
                          <a:solidFill>
                            <a:schemeClr val="tx1"/>
                          </a:solidFill>
                          <a:cs typeface="B Titr" panose="00000700000000000000" pitchFamily="2" charset="-78"/>
                        </a:rPr>
                        <a:t>میانگین عملکرد دولت (درصد)</a:t>
                      </a:r>
                      <a:endParaRPr lang="en-US" sz="1100" dirty="0">
                        <a:solidFill>
                          <a:schemeClr val="tx1"/>
                        </a:solidFill>
                        <a:cs typeface="B Titr" panose="00000700000000000000" pitchFamily="2" charset="-78"/>
                      </a:endParaRPr>
                    </a:p>
                  </a:txBody>
                  <a:tcPr marL="121920" marR="121920" anchor="ctr">
                    <a:solidFill>
                      <a:schemeClr val="accent2">
                        <a:lumMod val="75000"/>
                      </a:schemeClr>
                    </a:solidFill>
                  </a:tcPr>
                </a:tc>
                <a:tc rowSpan="2">
                  <a:txBody>
                    <a:bodyPr/>
                    <a:lstStyle/>
                    <a:p>
                      <a:pPr algn="ctr" rtl="1"/>
                      <a:r>
                        <a:rPr lang="fa-IR" sz="1100" dirty="0" smtClean="0">
                          <a:solidFill>
                            <a:schemeClr val="tx1"/>
                          </a:solidFill>
                          <a:cs typeface="B Titr" panose="00000700000000000000" pitchFamily="2" charset="-78"/>
                        </a:rPr>
                        <a:t>عناوین معیارهای شاخصهای عمومی</a:t>
                      </a:r>
                      <a:endParaRPr lang="en-US" sz="1100" dirty="0">
                        <a:solidFill>
                          <a:schemeClr val="tx1"/>
                        </a:solidFill>
                        <a:cs typeface="B Titr" panose="00000700000000000000" pitchFamily="2" charset="-78"/>
                      </a:endParaRPr>
                    </a:p>
                  </a:txBody>
                  <a:tcPr marL="121920" marR="121920" anchor="ctr">
                    <a:solidFill>
                      <a:schemeClr val="accent2">
                        <a:lumMod val="75000"/>
                      </a:schemeClr>
                    </a:solidFill>
                  </a:tcPr>
                </a:tc>
                <a:extLst>
                  <a:ext uri="{0D108BD9-81ED-4DB2-BD59-A6C34878D82A}">
                    <a16:rowId xmlns:a16="http://schemas.microsoft.com/office/drawing/2014/main" val="2537995685"/>
                  </a:ext>
                </a:extLst>
              </a:tr>
              <a:tr h="705781">
                <a:tc>
                  <a:txBody>
                    <a:bodyPr/>
                    <a:lstStyle/>
                    <a:p>
                      <a:pPr algn="ctr" rtl="1"/>
                      <a:r>
                        <a:rPr lang="fa-IR" sz="800" dirty="0" smtClean="0">
                          <a:cs typeface="B Titr" panose="00000700000000000000" pitchFamily="2" charset="-78"/>
                        </a:rPr>
                        <a:t>سازمان امور عشایر ایران</a:t>
                      </a:r>
                      <a:endParaRPr lang="en-US" sz="800" dirty="0">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cs typeface="B Titr" panose="00000700000000000000" pitchFamily="2" charset="-78"/>
                        </a:rPr>
                        <a:t>سازمان حفظ نباتات</a:t>
                      </a:r>
                      <a:endParaRPr lang="en-US" sz="800" dirty="0">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cs typeface="B Titr" panose="00000700000000000000" pitchFamily="2" charset="-78"/>
                        </a:rPr>
                        <a:t>سازمان مرکز تعاون روستایی</a:t>
                      </a:r>
                      <a:endParaRPr lang="en-US" sz="800" dirty="0">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cs typeface="B Titr" panose="00000700000000000000" pitchFamily="2" charset="-78"/>
                        </a:rPr>
                        <a:t>شرکت خدمات حمایتی کشاورزی</a:t>
                      </a:r>
                      <a:endParaRPr lang="en-US" sz="800" dirty="0">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cs typeface="B Titr" panose="00000700000000000000" pitchFamily="2" charset="-78"/>
                        </a:rPr>
                        <a:t>سازمان تحقیقات آموزش و ترویج کشاورزی</a:t>
                      </a:r>
                      <a:endParaRPr lang="en-US" sz="800" dirty="0">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cs typeface="B Titr" panose="00000700000000000000" pitchFamily="2" charset="-78"/>
                        </a:rPr>
                        <a:t>شرکت بازرگانی دولتی ایران</a:t>
                      </a:r>
                      <a:endParaRPr lang="en-US" sz="800" dirty="0">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cs typeface="B Titr" panose="00000700000000000000" pitchFamily="2" charset="-78"/>
                        </a:rPr>
                        <a:t>سازمان شیلات ایران</a:t>
                      </a:r>
                      <a:endParaRPr lang="en-US" sz="800" dirty="0">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cs typeface="B Titr" panose="00000700000000000000" pitchFamily="2" charset="-78"/>
                        </a:rPr>
                        <a:t>سازمان</a:t>
                      </a:r>
                      <a:r>
                        <a:rPr lang="fa-IR" sz="800" baseline="0" dirty="0" smtClean="0">
                          <a:cs typeface="B Titr" panose="00000700000000000000" pitchFamily="2" charset="-78"/>
                        </a:rPr>
                        <a:t> منابع طبیعی و آبخیزداری</a:t>
                      </a:r>
                      <a:endParaRPr lang="en-US" sz="800" dirty="0">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solidFill>
                            <a:schemeClr val="tx1"/>
                          </a:solidFill>
                          <a:cs typeface="B Titr" panose="00000700000000000000" pitchFamily="2" charset="-78"/>
                        </a:rPr>
                        <a:t>سازمان امور اراضی کشور</a:t>
                      </a:r>
                      <a:endParaRPr lang="en-US" sz="800" dirty="0">
                        <a:solidFill>
                          <a:schemeClr val="tx1"/>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solidFill>
                            <a:schemeClr val="tx1"/>
                          </a:solidFill>
                          <a:cs typeface="B Titr" panose="00000700000000000000" pitchFamily="2" charset="-78"/>
                        </a:rPr>
                        <a:t>سازمان دامپزشکی کشور</a:t>
                      </a:r>
                      <a:endParaRPr lang="en-US" sz="800" dirty="0">
                        <a:solidFill>
                          <a:schemeClr val="tx1"/>
                        </a:solidFill>
                        <a:cs typeface="B Titr" panose="00000700000000000000" pitchFamily="2" charset="-78"/>
                      </a:endParaRPr>
                    </a:p>
                  </a:txBody>
                  <a:tcPr marL="121920" marR="121920" anchor="ctr">
                    <a:solidFill>
                      <a:schemeClr val="accent2">
                        <a:lumMod val="75000"/>
                      </a:schemeClr>
                    </a:solidFill>
                  </a:tcPr>
                </a:tc>
                <a:tc>
                  <a:txBody>
                    <a:bodyPr/>
                    <a:lstStyle/>
                    <a:p>
                      <a:pPr algn="ctr" rtl="1"/>
                      <a:r>
                        <a:rPr lang="fa-IR" sz="800" dirty="0" smtClean="0">
                          <a:solidFill>
                            <a:schemeClr val="tx1"/>
                          </a:solidFill>
                          <a:cs typeface="B Titr" panose="00000700000000000000" pitchFamily="2" charset="-78"/>
                        </a:rPr>
                        <a:t>ستاد وزارت جهاد کشاورزی</a:t>
                      </a:r>
                      <a:endParaRPr lang="en-US" sz="800" dirty="0">
                        <a:solidFill>
                          <a:schemeClr val="tx1"/>
                        </a:solidFill>
                        <a:cs typeface="B Titr" panose="00000700000000000000" pitchFamily="2" charset="-78"/>
                      </a:endParaRPr>
                    </a:p>
                  </a:txBody>
                  <a:tcPr marL="121920" marR="121920" anchor="ctr">
                    <a:solidFill>
                      <a:schemeClr val="accent2">
                        <a:lumMod val="75000"/>
                      </a:schemeClr>
                    </a:solidFill>
                  </a:tcPr>
                </a:tc>
                <a:tc vMerge="1">
                  <a:txBody>
                    <a:bodyPr/>
                    <a:lstStyle/>
                    <a:p>
                      <a:pPr algn="ctr" rtl="1"/>
                      <a:endParaRPr lang="en-US" sz="1100" dirty="0">
                        <a:cs typeface="B Titr" panose="00000700000000000000" pitchFamily="2" charset="-78"/>
                      </a:endParaRPr>
                    </a:p>
                  </a:txBody>
                  <a:tcPr anchor="ctr"/>
                </a:tc>
                <a:tc vMerge="1">
                  <a:txBody>
                    <a:bodyPr/>
                    <a:lstStyle/>
                    <a:p>
                      <a:pPr algn="ctr" rtl="1"/>
                      <a:endParaRPr lang="en-US" sz="1100" dirty="0">
                        <a:cs typeface="B Titr" panose="00000700000000000000" pitchFamily="2" charset="-78"/>
                      </a:endParaRPr>
                    </a:p>
                  </a:txBody>
                  <a:tcPr anchor="ctr"/>
                </a:tc>
                <a:tc vMerge="1">
                  <a:txBody>
                    <a:bodyPr/>
                    <a:lstStyle/>
                    <a:p>
                      <a:pPr algn="ctr" rtl="1"/>
                      <a:endParaRPr lang="en-US" sz="1100" dirty="0">
                        <a:cs typeface="B Titr" panose="00000700000000000000" pitchFamily="2" charset="-78"/>
                      </a:endParaRPr>
                    </a:p>
                  </a:txBody>
                  <a:tcPr anchor="ctr"/>
                </a:tc>
                <a:extLst>
                  <a:ext uri="{0D108BD9-81ED-4DB2-BD59-A6C34878D82A}">
                    <a16:rowId xmlns:a16="http://schemas.microsoft.com/office/drawing/2014/main" val="782090724"/>
                  </a:ext>
                </a:extLst>
              </a:tr>
              <a:tr h="398920">
                <a:tc>
                  <a:txBody>
                    <a:bodyPr/>
                    <a:lstStyle/>
                    <a:p>
                      <a:pPr algn="ctr" rtl="1"/>
                      <a:r>
                        <a:rPr lang="fa-IR" sz="1000" dirty="0" smtClean="0">
                          <a:cs typeface="B Titr" panose="00000700000000000000" pitchFamily="2" charset="-78"/>
                        </a:rPr>
                        <a:t>27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24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60</a:t>
                      </a:r>
                      <a:endParaRPr lang="en-US" sz="1000" dirty="0">
                        <a:cs typeface="B Titr" panose="00000700000000000000" pitchFamily="2" charset="-78"/>
                      </a:endParaRPr>
                    </a:p>
                  </a:txBody>
                  <a:tcPr marL="121920" marR="121920" anchor="ctr"/>
                </a:tc>
                <a:tc>
                  <a:txBody>
                    <a:bodyPr/>
                    <a:lstStyle/>
                    <a:p>
                      <a:pPr algn="ctr" rtl="1"/>
                      <a:r>
                        <a:rPr lang="fa-IR" sz="1000" dirty="0" smtClean="0">
                          <a:solidFill>
                            <a:srgbClr val="FF0000"/>
                          </a:solidFill>
                          <a:cs typeface="B Titr" panose="00000700000000000000" pitchFamily="2" charset="-78"/>
                        </a:rPr>
                        <a:t>88</a:t>
                      </a:r>
                      <a:endParaRPr lang="en-US" sz="1000" dirty="0">
                        <a:solidFill>
                          <a:srgbClr val="FF0000"/>
                        </a:solidFill>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رضایتمندی</a:t>
                      </a:r>
                      <a:r>
                        <a:rPr lang="fa-IR" sz="1000" baseline="0" dirty="0" smtClean="0">
                          <a:cs typeface="B Titr" panose="00000700000000000000" pitchFamily="2" charset="-78"/>
                        </a:rPr>
                        <a:t> از خدمات</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3115805079"/>
                  </a:ext>
                </a:extLst>
              </a:tr>
              <a:tr h="359579">
                <a:tc>
                  <a:txBody>
                    <a:bodyPr/>
                    <a:lstStyle/>
                    <a:p>
                      <a:pPr algn="ctr" rtl="1"/>
                      <a:r>
                        <a:rPr lang="fa-IR" sz="1000" dirty="0" smtClean="0">
                          <a:cs typeface="B Titr" panose="00000700000000000000" pitchFamily="2" charset="-78"/>
                        </a:rPr>
                        <a:t>50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12</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100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100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73</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پاسخگویی</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3180975157"/>
                  </a:ext>
                </a:extLst>
              </a:tr>
              <a:tr h="398920">
                <a:tc>
                  <a:txBody>
                    <a:bodyPr/>
                    <a:lstStyle/>
                    <a:p>
                      <a:pPr algn="ctr" rtl="1"/>
                      <a:r>
                        <a:rPr lang="fa-IR" sz="1000" dirty="0" smtClean="0">
                          <a:cs typeface="B Titr" panose="00000700000000000000" pitchFamily="2" charset="-78"/>
                        </a:rPr>
                        <a:t>16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63</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24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92</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اطلاع</a:t>
                      </a:r>
                      <a:r>
                        <a:rPr lang="fa-IR" sz="1000" baseline="0" dirty="0" smtClean="0">
                          <a:cs typeface="B Titr" panose="00000700000000000000" pitchFamily="2" charset="-78"/>
                        </a:rPr>
                        <a:t> رسانی و تبیین</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31804324"/>
                  </a:ext>
                </a:extLst>
              </a:tr>
              <a:tr h="359579">
                <a:tc>
                  <a:txBody>
                    <a:bodyPr/>
                    <a:lstStyle/>
                    <a:p>
                      <a:pPr algn="ctr" rtl="1"/>
                      <a:r>
                        <a:rPr lang="fa-IR" sz="1000" dirty="0" smtClean="0">
                          <a:cs typeface="B Titr" panose="00000700000000000000" pitchFamily="2" charset="-78"/>
                        </a:rPr>
                        <a:t>61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27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ارتقاء بهره</a:t>
                      </a:r>
                      <a:r>
                        <a:rPr lang="fa-IR" sz="1000" baseline="0" dirty="0" smtClean="0">
                          <a:cs typeface="B Titr" panose="00000700000000000000" pitchFamily="2" charset="-78"/>
                        </a:rPr>
                        <a:t> وری</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2843512521"/>
                  </a:ext>
                </a:extLst>
              </a:tr>
              <a:tr h="398920">
                <a:tc>
                  <a:txBody>
                    <a:bodyPr/>
                    <a:lstStyle/>
                    <a:p>
                      <a:pPr algn="ctr" rtl="1"/>
                      <a:r>
                        <a:rPr lang="fa-IR" sz="1000" dirty="0" smtClean="0">
                          <a:cs typeface="B Titr" panose="00000700000000000000" pitchFamily="2" charset="-78"/>
                        </a:rPr>
                        <a:t>24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42</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52</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53</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بهبو</a:t>
                      </a:r>
                      <a:r>
                        <a:rPr lang="fa-IR" sz="1000" baseline="0" dirty="0" smtClean="0">
                          <a:cs typeface="B Titr" panose="00000700000000000000" pitchFamily="2" charset="-78"/>
                        </a:rPr>
                        <a:t>د و تحول سازمانی</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2050459251"/>
                  </a:ext>
                </a:extLst>
              </a:tr>
              <a:tr h="398920">
                <a:tc>
                  <a:txBody>
                    <a:bodyPr/>
                    <a:lstStyle/>
                    <a:p>
                      <a:pPr algn="ctr" rtl="1"/>
                      <a:r>
                        <a:rPr lang="fa-IR" sz="1000" dirty="0" smtClean="0">
                          <a:cs typeface="B Titr" panose="00000700000000000000" pitchFamily="2" charset="-78"/>
                        </a:rPr>
                        <a:t>33</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14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سهولت دسترسی به خدمات</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2560746517"/>
                  </a:ext>
                </a:extLst>
              </a:tr>
              <a:tr h="359579">
                <a:tc>
                  <a:txBody>
                    <a:bodyPr/>
                    <a:lstStyle/>
                    <a:p>
                      <a:pPr algn="ctr" rtl="1"/>
                      <a:r>
                        <a:rPr lang="fa-IR" sz="1000" dirty="0" smtClean="0">
                          <a:cs typeface="B Titr" panose="00000700000000000000" pitchFamily="2" charset="-78"/>
                        </a:rPr>
                        <a:t>87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62</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هوشمندسازی</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2192367251"/>
                  </a:ext>
                </a:extLst>
              </a:tr>
              <a:tr h="359579">
                <a:tc>
                  <a:txBody>
                    <a:bodyPr/>
                    <a:lstStyle/>
                    <a:p>
                      <a:pPr algn="ctr" rtl="1"/>
                      <a:r>
                        <a:rPr lang="fa-IR" sz="1000" dirty="0" smtClean="0">
                          <a:cs typeface="B Titr" panose="00000700000000000000" pitchFamily="2" charset="-78"/>
                        </a:rPr>
                        <a:t>76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27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15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62</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53</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شایسته سالاری</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146697287"/>
                  </a:ext>
                </a:extLst>
              </a:tr>
              <a:tr h="398920">
                <a:tc>
                  <a:txBody>
                    <a:bodyPr/>
                    <a:lstStyle/>
                    <a:p>
                      <a:pPr algn="ctr" rtl="1"/>
                      <a:r>
                        <a:rPr lang="fa-IR" sz="1000" dirty="0" smtClean="0">
                          <a:cs typeface="B Titr" panose="00000700000000000000" pitchFamily="2" charset="-78"/>
                        </a:rPr>
                        <a:t>98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100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15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91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100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جبران خدمت عادلانه</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2520738624"/>
                  </a:ext>
                </a:extLst>
              </a:tr>
              <a:tr h="552351">
                <a:tc>
                  <a:txBody>
                    <a:bodyPr/>
                    <a:lstStyle/>
                    <a:p>
                      <a:pPr algn="ctr" rtl="1"/>
                      <a:r>
                        <a:rPr lang="fa-IR" sz="1000" dirty="0" smtClean="0">
                          <a:cs typeface="B Titr" panose="00000700000000000000" pitchFamily="2" charset="-78"/>
                        </a:rPr>
                        <a:t>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38</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32</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49</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11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ارتقاء سلامت اداری و مبارزه با فساد</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987443950"/>
                  </a:ext>
                </a:extLst>
              </a:tr>
              <a:tr h="359579">
                <a:tc>
                  <a:txBody>
                    <a:bodyPr/>
                    <a:lstStyle/>
                    <a:p>
                      <a:pPr algn="ctr" rtl="1"/>
                      <a:r>
                        <a:rPr lang="fa-IR" sz="1000" dirty="0" smtClean="0">
                          <a:cs typeface="B Titr" panose="00000700000000000000" pitchFamily="2" charset="-78"/>
                        </a:rPr>
                        <a:t>30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30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45</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54</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51</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56</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67</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80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50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60</a:t>
                      </a:r>
                      <a:endParaRPr lang="en-US" sz="1000" dirty="0">
                        <a:cs typeface="B Titr" panose="00000700000000000000" pitchFamily="2" charset="-78"/>
                      </a:endParaRPr>
                    </a:p>
                  </a:txBody>
                  <a:tcPr marL="121920" marR="121920" anchor="ctr"/>
                </a:tc>
                <a:tc>
                  <a:txBody>
                    <a:bodyPr/>
                    <a:lstStyle/>
                    <a:p>
                      <a:pPr algn="ctr" rtl="1"/>
                      <a:r>
                        <a:rPr lang="fa-IR" sz="1000" dirty="0" smtClean="0">
                          <a:cs typeface="B Titr" panose="00000700000000000000" pitchFamily="2" charset="-78"/>
                        </a:rPr>
                        <a:t>شفافیت</a:t>
                      </a:r>
                      <a:endParaRPr lang="en-US" sz="1000" dirty="0">
                        <a:cs typeface="B Titr" panose="00000700000000000000" pitchFamily="2" charset="-78"/>
                      </a:endParaRPr>
                    </a:p>
                  </a:txBody>
                  <a:tcPr marL="121920" marR="121920" anchor="ctr"/>
                </a:tc>
                <a:extLst>
                  <a:ext uri="{0D108BD9-81ED-4DB2-BD59-A6C34878D82A}">
                    <a16:rowId xmlns:a16="http://schemas.microsoft.com/office/drawing/2014/main" val="2254558289"/>
                  </a:ext>
                </a:extLst>
              </a:tr>
            </a:tbl>
          </a:graphicData>
        </a:graphic>
      </p:graphicFrame>
      <p:sp>
        <p:nvSpPr>
          <p:cNvPr id="2" name="Rectangle 1"/>
          <p:cNvSpPr/>
          <p:nvPr/>
        </p:nvSpPr>
        <p:spPr>
          <a:xfrm>
            <a:off x="3070983" y="595736"/>
            <a:ext cx="6050053" cy="369332"/>
          </a:xfrm>
          <a:prstGeom prst="rect">
            <a:avLst/>
          </a:prstGeom>
        </p:spPr>
        <p:txBody>
          <a:bodyPr wrap="none">
            <a:spAutoFit/>
          </a:bodyPr>
          <a:lstStyle/>
          <a:p>
            <a:pPr algn="ctr"/>
            <a:r>
              <a:rPr lang="fa-IR" dirty="0">
                <a:solidFill>
                  <a:schemeClr val="accent2">
                    <a:lumMod val="50000"/>
                  </a:schemeClr>
                </a:solidFill>
                <a:cs typeface="B Titr" panose="00000700000000000000" pitchFamily="2" charset="-78"/>
              </a:rPr>
              <a:t>جدول </a:t>
            </a:r>
            <a:r>
              <a:rPr lang="fa-IR" dirty="0" smtClean="0">
                <a:solidFill>
                  <a:schemeClr val="accent2">
                    <a:lumMod val="50000"/>
                  </a:schemeClr>
                </a:solidFill>
                <a:cs typeface="B Titr" panose="00000700000000000000" pitchFamily="2" charset="-78"/>
              </a:rPr>
              <a:t>مقایسه معیارهای شاخص های عمومی در سطح ملی  </a:t>
            </a:r>
            <a:r>
              <a:rPr lang="fa-IR" dirty="0">
                <a:solidFill>
                  <a:schemeClr val="accent2">
                    <a:lumMod val="50000"/>
                  </a:schemeClr>
                </a:solidFill>
                <a:cs typeface="B Titr" panose="00000700000000000000" pitchFamily="2" charset="-78"/>
              </a:rPr>
              <a:t>درسال </a:t>
            </a:r>
            <a:r>
              <a:rPr lang="fa-IR" dirty="0" smtClean="0">
                <a:solidFill>
                  <a:schemeClr val="accent2">
                    <a:lumMod val="50000"/>
                  </a:schemeClr>
                </a:solidFill>
                <a:cs typeface="B Titr" panose="00000700000000000000" pitchFamily="2" charset="-78"/>
              </a:rPr>
              <a:t>  </a:t>
            </a:r>
            <a:r>
              <a:rPr lang="fa-IR" dirty="0">
                <a:solidFill>
                  <a:schemeClr val="accent2">
                    <a:lumMod val="50000"/>
                  </a:schemeClr>
                </a:solidFill>
                <a:cs typeface="B Titr" panose="00000700000000000000" pitchFamily="2" charset="-78"/>
              </a:rPr>
              <a:t>1401 </a:t>
            </a:r>
            <a:endParaRPr lang="en-US" dirty="0">
              <a:solidFill>
                <a:schemeClr val="accent2">
                  <a:lumMod val="50000"/>
                </a:schemeClr>
              </a:solidFill>
              <a:cs typeface="B Titr" panose="00000700000000000000" pitchFamily="2" charset="-78"/>
            </a:endParaRPr>
          </a:p>
        </p:txBody>
      </p:sp>
    </p:spTree>
    <p:extLst>
      <p:ext uri="{BB962C8B-B14F-4D97-AF65-F5344CB8AC3E}">
        <p14:creationId xmlns:p14="http://schemas.microsoft.com/office/powerpoint/2010/main" val="15917182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5903" y="55739"/>
            <a:ext cx="7847021" cy="523220"/>
          </a:xfrm>
          <a:prstGeom prst="rect">
            <a:avLst/>
          </a:prstGeom>
          <a:noFill/>
        </p:spPr>
        <p:txBody>
          <a:bodyPr wrap="none" rtlCol="0">
            <a:spAutoFit/>
          </a:bodyPr>
          <a:lstStyle/>
          <a:p>
            <a:pPr algn="ctr"/>
            <a:r>
              <a:rPr lang="fa-IR" sz="2800" dirty="0" smtClean="0">
                <a:ln w="18415" cmpd="sng">
                  <a:solidFill>
                    <a:srgbClr val="FFFFFF"/>
                  </a:solidFill>
                  <a:prstDash val="solid"/>
                </a:ln>
                <a:effectLst>
                  <a:glow rad="228600">
                    <a:schemeClr val="accent6">
                      <a:satMod val="175000"/>
                      <a:alpha val="40000"/>
                    </a:schemeClr>
                  </a:glow>
                  <a:outerShdw blurRad="63500" dir="3600000" algn="tl" rotWithShape="0">
                    <a:srgbClr val="000000">
                      <a:alpha val="70000"/>
                    </a:srgbClr>
                  </a:outerShdw>
                </a:effectLst>
                <a:cs typeface="B Titr" panose="00000700000000000000" pitchFamily="2" charset="-78"/>
              </a:rPr>
              <a:t>امتیازات کسب شده </a:t>
            </a:r>
            <a:r>
              <a:rPr lang="fa-IR" sz="2800" dirty="0" smtClean="0">
                <a:ln w="18415" cmpd="sng">
                  <a:solidFill>
                    <a:srgbClr val="FFFFFF"/>
                  </a:solidFill>
                  <a:prstDash val="solid"/>
                </a:ln>
                <a:effectLst>
                  <a:glow rad="228600">
                    <a:schemeClr val="accent6">
                      <a:satMod val="175000"/>
                      <a:alpha val="40000"/>
                    </a:schemeClr>
                  </a:glow>
                  <a:outerShdw blurRad="63500" dir="3600000" algn="tl" rotWithShape="0">
                    <a:srgbClr val="000000">
                      <a:alpha val="70000"/>
                    </a:srgbClr>
                  </a:outerShdw>
                </a:effectLst>
                <a:cs typeface="B Titr" panose="00000700000000000000" pitchFamily="2" charset="-78"/>
                <a:hlinkClick r:id="rId2" action="ppaction://hlinkfile"/>
              </a:rPr>
              <a:t>شاخص های عمومی </a:t>
            </a:r>
            <a:r>
              <a:rPr lang="fa-IR" sz="2800" dirty="0" smtClean="0">
                <a:ln w="18415" cmpd="sng">
                  <a:solidFill>
                    <a:srgbClr val="FFFFFF"/>
                  </a:solidFill>
                  <a:prstDash val="solid"/>
                </a:ln>
                <a:effectLst>
                  <a:glow rad="228600">
                    <a:schemeClr val="accent6">
                      <a:satMod val="175000"/>
                      <a:alpha val="40000"/>
                    </a:schemeClr>
                  </a:glow>
                  <a:outerShdw blurRad="63500" dir="3600000" algn="tl" rotWithShape="0">
                    <a:srgbClr val="000000">
                      <a:alpha val="70000"/>
                    </a:srgbClr>
                  </a:outerShdw>
                </a:effectLst>
                <a:cs typeface="B Titr" panose="00000700000000000000" pitchFamily="2" charset="-78"/>
              </a:rPr>
              <a:t>در سال  1401(ستاد) </a:t>
            </a:r>
            <a:endParaRPr lang="en-US" sz="2800" dirty="0">
              <a:ln w="18415" cmpd="sng">
                <a:solidFill>
                  <a:srgbClr val="FFFFFF"/>
                </a:solidFill>
                <a:prstDash val="solid"/>
              </a:ln>
              <a:effectLst>
                <a:glow rad="228600">
                  <a:schemeClr val="accent6">
                    <a:satMod val="175000"/>
                    <a:alpha val="40000"/>
                  </a:schemeClr>
                </a:glow>
                <a:outerShdw blurRad="63500" dir="3600000" algn="tl" rotWithShape="0">
                  <a:srgbClr val="000000">
                    <a:alpha val="70000"/>
                  </a:srgbClr>
                </a:outerShdw>
              </a:effectLst>
              <a:cs typeface="B Titr" panose="00000700000000000000" pitchFamily="2" charset="-78"/>
            </a:endParaRPr>
          </a:p>
        </p:txBody>
      </p:sp>
      <p:grpSp>
        <p:nvGrpSpPr>
          <p:cNvPr id="8" name="Group 7"/>
          <p:cNvGrpSpPr/>
          <p:nvPr/>
        </p:nvGrpSpPr>
        <p:grpSpPr>
          <a:xfrm>
            <a:off x="1834993" y="1366734"/>
            <a:ext cx="8751543" cy="4688944"/>
            <a:chOff x="2032000" y="1869759"/>
            <a:chExt cx="6139891" cy="3205586"/>
          </a:xfrm>
        </p:grpSpPr>
        <p:sp>
          <p:nvSpPr>
            <p:cNvPr id="9" name="Freeform 8"/>
            <p:cNvSpPr/>
            <p:nvPr/>
          </p:nvSpPr>
          <p:spPr>
            <a:xfrm>
              <a:off x="3028492" y="2968859"/>
              <a:ext cx="1158240" cy="994284"/>
            </a:xfrm>
            <a:custGeom>
              <a:avLst/>
              <a:gdLst>
                <a:gd name="connsiteX0" fmla="*/ 0 w 1158240"/>
                <a:gd name="connsiteY0" fmla="*/ 497142 h 994284"/>
                <a:gd name="connsiteX1" fmla="*/ 248571 w 1158240"/>
                <a:gd name="connsiteY1" fmla="*/ 0 h 994284"/>
                <a:gd name="connsiteX2" fmla="*/ 909669 w 1158240"/>
                <a:gd name="connsiteY2" fmla="*/ 0 h 994284"/>
                <a:gd name="connsiteX3" fmla="*/ 1158240 w 1158240"/>
                <a:gd name="connsiteY3" fmla="*/ 497142 h 994284"/>
                <a:gd name="connsiteX4" fmla="*/ 909669 w 1158240"/>
                <a:gd name="connsiteY4" fmla="*/ 994284 h 994284"/>
                <a:gd name="connsiteX5" fmla="*/ 248571 w 1158240"/>
                <a:gd name="connsiteY5" fmla="*/ 994284 h 994284"/>
                <a:gd name="connsiteX6" fmla="*/ 0 w 1158240"/>
                <a:gd name="connsiteY6" fmla="*/ 497142 h 99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240" h="994284">
                  <a:moveTo>
                    <a:pt x="0" y="497142"/>
                  </a:moveTo>
                  <a:lnTo>
                    <a:pt x="248571" y="0"/>
                  </a:lnTo>
                  <a:lnTo>
                    <a:pt x="909669" y="0"/>
                  </a:lnTo>
                  <a:lnTo>
                    <a:pt x="1158240" y="497142"/>
                  </a:lnTo>
                  <a:lnTo>
                    <a:pt x="909669" y="994284"/>
                  </a:lnTo>
                  <a:lnTo>
                    <a:pt x="248571" y="994284"/>
                  </a:lnTo>
                  <a:lnTo>
                    <a:pt x="0" y="497142"/>
                  </a:lnTo>
                  <a:close/>
                </a:path>
              </a:pathLst>
            </a:custGeom>
            <a:solidFill>
              <a:srgbClr val="33CC33"/>
            </a:solidFill>
            <a:ln w="38100">
              <a:solidFill>
                <a:schemeClr val="tx2">
                  <a:lumMod val="50000"/>
                </a:schemeClr>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377" tIns="184465" rIns="179377" bIns="184465" numCol="1" spcCol="1270" anchor="ctr" anchorCtr="0">
              <a:noAutofit/>
            </a:bodyPr>
            <a:lstStyle/>
            <a:p>
              <a:pPr lvl="0" algn="ctr" defTabSz="1066800">
                <a:lnSpc>
                  <a:spcPct val="90000"/>
                </a:lnSpc>
                <a:spcBef>
                  <a:spcPct val="0"/>
                </a:spcBef>
                <a:spcAft>
                  <a:spcPct val="35000"/>
                </a:spcAft>
              </a:pPr>
              <a:endParaRPr lang="en-US" sz="2400" kern="1200"/>
            </a:p>
          </p:txBody>
        </p:sp>
        <p:sp>
          <p:nvSpPr>
            <p:cNvPr id="11" name="Hexagon 10"/>
            <p:cNvSpPr/>
            <p:nvPr/>
          </p:nvSpPr>
          <p:spPr>
            <a:xfrm>
              <a:off x="2032000" y="2419552"/>
              <a:ext cx="1158240" cy="994284"/>
            </a:xfrm>
            <a:prstGeom prst="hexagon">
              <a:avLst>
                <a:gd name="adj" fmla="val 25000"/>
                <a:gd name="vf" fmla="val 115470"/>
              </a:avLst>
            </a:prstGeom>
            <a:solidFill>
              <a:srgbClr val="008000">
                <a:alpha val="90000"/>
              </a:srgbClr>
            </a:solidFill>
            <a:ln w="38100">
              <a:solidFill>
                <a:schemeClr val="tx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Hexagon 14"/>
            <p:cNvSpPr/>
            <p:nvPr/>
          </p:nvSpPr>
          <p:spPr>
            <a:xfrm>
              <a:off x="5020665" y="2966918"/>
              <a:ext cx="1158240" cy="994284"/>
            </a:xfrm>
            <a:prstGeom prst="hexagon">
              <a:avLst>
                <a:gd name="adj" fmla="val 25000"/>
                <a:gd name="vf" fmla="val 115470"/>
              </a:avLst>
            </a:prstGeom>
            <a:solidFill>
              <a:srgbClr val="92D050">
                <a:alpha val="90000"/>
              </a:srgbClr>
            </a:solidFill>
            <a:ln w="38100">
              <a:solidFill>
                <a:schemeClr val="tx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Freeform 16"/>
            <p:cNvSpPr/>
            <p:nvPr/>
          </p:nvSpPr>
          <p:spPr>
            <a:xfrm>
              <a:off x="3028492" y="1869759"/>
              <a:ext cx="1158240" cy="994284"/>
            </a:xfrm>
            <a:custGeom>
              <a:avLst/>
              <a:gdLst>
                <a:gd name="connsiteX0" fmla="*/ 0 w 1158240"/>
                <a:gd name="connsiteY0" fmla="*/ 497142 h 994284"/>
                <a:gd name="connsiteX1" fmla="*/ 248571 w 1158240"/>
                <a:gd name="connsiteY1" fmla="*/ 0 h 994284"/>
                <a:gd name="connsiteX2" fmla="*/ 909669 w 1158240"/>
                <a:gd name="connsiteY2" fmla="*/ 0 h 994284"/>
                <a:gd name="connsiteX3" fmla="*/ 1158240 w 1158240"/>
                <a:gd name="connsiteY3" fmla="*/ 497142 h 994284"/>
                <a:gd name="connsiteX4" fmla="*/ 909669 w 1158240"/>
                <a:gd name="connsiteY4" fmla="*/ 994284 h 994284"/>
                <a:gd name="connsiteX5" fmla="*/ 248571 w 1158240"/>
                <a:gd name="connsiteY5" fmla="*/ 994284 h 994284"/>
                <a:gd name="connsiteX6" fmla="*/ 0 w 1158240"/>
                <a:gd name="connsiteY6" fmla="*/ 497142 h 99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240" h="994284">
                  <a:moveTo>
                    <a:pt x="0" y="497142"/>
                  </a:moveTo>
                  <a:lnTo>
                    <a:pt x="248571" y="0"/>
                  </a:lnTo>
                  <a:lnTo>
                    <a:pt x="909669" y="0"/>
                  </a:lnTo>
                  <a:lnTo>
                    <a:pt x="1158240" y="497142"/>
                  </a:lnTo>
                  <a:lnTo>
                    <a:pt x="909669" y="994284"/>
                  </a:lnTo>
                  <a:lnTo>
                    <a:pt x="248571" y="994284"/>
                  </a:lnTo>
                  <a:lnTo>
                    <a:pt x="0" y="497142"/>
                  </a:lnTo>
                  <a:close/>
                </a:path>
              </a:pathLst>
            </a:custGeom>
            <a:solidFill>
              <a:srgbClr val="008000"/>
            </a:solidFill>
            <a:ln w="38100">
              <a:solidFill>
                <a:schemeClr val="tx2">
                  <a:lumMod val="50000"/>
                </a:schemeClr>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377" tIns="184465" rIns="179377" bIns="184465" numCol="1" spcCol="1270" anchor="ctr" anchorCtr="0">
              <a:noAutofit/>
            </a:bodyPr>
            <a:lstStyle/>
            <a:p>
              <a:pPr lvl="0" algn="ctr" defTabSz="1066800">
                <a:lnSpc>
                  <a:spcPct val="90000"/>
                </a:lnSpc>
                <a:spcBef>
                  <a:spcPct val="0"/>
                </a:spcBef>
                <a:spcAft>
                  <a:spcPct val="35000"/>
                </a:spcAft>
              </a:pPr>
              <a:endParaRPr lang="en-US" sz="2400" kern="1200" dirty="0"/>
            </a:p>
          </p:txBody>
        </p:sp>
        <p:sp>
          <p:nvSpPr>
            <p:cNvPr id="23" name="Hexagon 22"/>
            <p:cNvSpPr/>
            <p:nvPr/>
          </p:nvSpPr>
          <p:spPr>
            <a:xfrm>
              <a:off x="6017158" y="2426831"/>
              <a:ext cx="1158240" cy="994284"/>
            </a:xfrm>
            <a:prstGeom prst="hexagon">
              <a:avLst>
                <a:gd name="adj" fmla="val 25000"/>
                <a:gd name="vf" fmla="val 115470"/>
              </a:avLst>
            </a:prstGeom>
            <a:solidFill>
              <a:srgbClr val="92D050">
                <a:alpha val="90000"/>
              </a:srgbClr>
            </a:solidFill>
            <a:ln w="38100">
              <a:solidFill>
                <a:schemeClr val="tx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7" name="Hexagon 26"/>
            <p:cNvSpPr/>
            <p:nvPr/>
          </p:nvSpPr>
          <p:spPr>
            <a:xfrm>
              <a:off x="7013651" y="1882376"/>
              <a:ext cx="1158240" cy="994284"/>
            </a:xfrm>
            <a:prstGeom prst="hexagon">
              <a:avLst>
                <a:gd name="adj" fmla="val 25000"/>
                <a:gd name="vf" fmla="val 115470"/>
              </a:avLst>
            </a:prstGeom>
            <a:solidFill>
              <a:srgbClr val="CCFF66">
                <a:alpha val="89804"/>
              </a:srgbClr>
            </a:solidFill>
            <a:ln w="38100">
              <a:solidFill>
                <a:schemeClr val="tx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9" name="Freeform 28"/>
            <p:cNvSpPr/>
            <p:nvPr/>
          </p:nvSpPr>
          <p:spPr>
            <a:xfrm>
              <a:off x="7013651" y="2979535"/>
              <a:ext cx="1158240" cy="994284"/>
            </a:xfrm>
            <a:custGeom>
              <a:avLst/>
              <a:gdLst>
                <a:gd name="connsiteX0" fmla="*/ 0 w 1158240"/>
                <a:gd name="connsiteY0" fmla="*/ 497142 h 994284"/>
                <a:gd name="connsiteX1" fmla="*/ 248571 w 1158240"/>
                <a:gd name="connsiteY1" fmla="*/ 0 h 994284"/>
                <a:gd name="connsiteX2" fmla="*/ 909669 w 1158240"/>
                <a:gd name="connsiteY2" fmla="*/ 0 h 994284"/>
                <a:gd name="connsiteX3" fmla="*/ 1158240 w 1158240"/>
                <a:gd name="connsiteY3" fmla="*/ 497142 h 994284"/>
                <a:gd name="connsiteX4" fmla="*/ 909669 w 1158240"/>
                <a:gd name="connsiteY4" fmla="*/ 994284 h 994284"/>
                <a:gd name="connsiteX5" fmla="*/ 248571 w 1158240"/>
                <a:gd name="connsiteY5" fmla="*/ 994284 h 994284"/>
                <a:gd name="connsiteX6" fmla="*/ 0 w 1158240"/>
                <a:gd name="connsiteY6" fmla="*/ 497142 h 99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240" h="994284">
                  <a:moveTo>
                    <a:pt x="0" y="497142"/>
                  </a:moveTo>
                  <a:lnTo>
                    <a:pt x="248571" y="0"/>
                  </a:lnTo>
                  <a:lnTo>
                    <a:pt x="909669" y="0"/>
                  </a:lnTo>
                  <a:lnTo>
                    <a:pt x="1158240" y="497142"/>
                  </a:lnTo>
                  <a:lnTo>
                    <a:pt x="909669" y="994284"/>
                  </a:lnTo>
                  <a:lnTo>
                    <a:pt x="248571" y="994284"/>
                  </a:lnTo>
                  <a:lnTo>
                    <a:pt x="0" y="497142"/>
                  </a:lnTo>
                  <a:close/>
                </a:path>
              </a:pathLst>
            </a:custGeom>
            <a:solidFill>
              <a:srgbClr val="FFFF00">
                <a:alpha val="38000"/>
              </a:srgbClr>
            </a:solidFill>
            <a:ln w="38100">
              <a:solidFill>
                <a:schemeClr val="tx2">
                  <a:lumMod val="50000"/>
                </a:schemeClr>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377" tIns="206055" rIns="179377" bIns="206055" numCol="1" spcCol="1270" anchor="ctr" anchorCtr="0">
              <a:noAutofit/>
            </a:bodyPr>
            <a:lstStyle/>
            <a:p>
              <a:pPr lvl="0" algn="ctr" defTabSz="1822450">
                <a:lnSpc>
                  <a:spcPct val="90000"/>
                </a:lnSpc>
                <a:spcBef>
                  <a:spcPct val="0"/>
                </a:spcBef>
                <a:spcAft>
                  <a:spcPct val="35000"/>
                </a:spcAft>
              </a:pPr>
              <a:endParaRPr lang="en-US" sz="4100" kern="1200" dirty="0"/>
            </a:p>
          </p:txBody>
        </p:sp>
        <p:sp>
          <p:nvSpPr>
            <p:cNvPr id="31" name="Hexagon 30"/>
            <p:cNvSpPr/>
            <p:nvPr/>
          </p:nvSpPr>
          <p:spPr>
            <a:xfrm>
              <a:off x="6017158" y="3523989"/>
              <a:ext cx="1158240" cy="994284"/>
            </a:xfrm>
            <a:prstGeom prst="hexagon">
              <a:avLst>
                <a:gd name="adj" fmla="val 25000"/>
                <a:gd name="vf" fmla="val 115470"/>
              </a:avLst>
            </a:prstGeom>
            <a:solidFill>
              <a:srgbClr val="92D050">
                <a:alpha val="90000"/>
              </a:srgbClr>
            </a:solidFill>
            <a:ln w="38100">
              <a:solidFill>
                <a:schemeClr val="tx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3" name="Freeform 32"/>
            <p:cNvSpPr/>
            <p:nvPr/>
          </p:nvSpPr>
          <p:spPr>
            <a:xfrm>
              <a:off x="4024172" y="3517681"/>
              <a:ext cx="1158240" cy="994284"/>
            </a:xfrm>
            <a:custGeom>
              <a:avLst/>
              <a:gdLst>
                <a:gd name="connsiteX0" fmla="*/ 0 w 1158240"/>
                <a:gd name="connsiteY0" fmla="*/ 497142 h 994284"/>
                <a:gd name="connsiteX1" fmla="*/ 248571 w 1158240"/>
                <a:gd name="connsiteY1" fmla="*/ 0 h 994284"/>
                <a:gd name="connsiteX2" fmla="*/ 909669 w 1158240"/>
                <a:gd name="connsiteY2" fmla="*/ 0 h 994284"/>
                <a:gd name="connsiteX3" fmla="*/ 1158240 w 1158240"/>
                <a:gd name="connsiteY3" fmla="*/ 497142 h 994284"/>
                <a:gd name="connsiteX4" fmla="*/ 909669 w 1158240"/>
                <a:gd name="connsiteY4" fmla="*/ 994284 h 994284"/>
                <a:gd name="connsiteX5" fmla="*/ 248571 w 1158240"/>
                <a:gd name="connsiteY5" fmla="*/ 994284 h 994284"/>
                <a:gd name="connsiteX6" fmla="*/ 0 w 1158240"/>
                <a:gd name="connsiteY6" fmla="*/ 497142 h 99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240" h="994284">
                  <a:moveTo>
                    <a:pt x="0" y="497142"/>
                  </a:moveTo>
                  <a:lnTo>
                    <a:pt x="248571" y="0"/>
                  </a:lnTo>
                  <a:lnTo>
                    <a:pt x="909669" y="0"/>
                  </a:lnTo>
                  <a:lnTo>
                    <a:pt x="1158240" y="497142"/>
                  </a:lnTo>
                  <a:lnTo>
                    <a:pt x="909669" y="994284"/>
                  </a:lnTo>
                  <a:lnTo>
                    <a:pt x="248571" y="994284"/>
                  </a:lnTo>
                  <a:lnTo>
                    <a:pt x="0" y="497142"/>
                  </a:lnTo>
                  <a:close/>
                </a:path>
              </a:pathLst>
            </a:custGeom>
            <a:solidFill>
              <a:srgbClr val="92D050"/>
            </a:solidFill>
            <a:ln w="38100">
              <a:solidFill>
                <a:schemeClr val="tx2">
                  <a:lumMod val="50000"/>
                </a:schemeClr>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377" tIns="206055" rIns="179377" bIns="206055" numCol="1" spcCol="1270" anchor="ctr" anchorCtr="0">
              <a:noAutofit/>
            </a:bodyPr>
            <a:lstStyle/>
            <a:p>
              <a:pPr lvl="0" algn="ctr" defTabSz="1822450">
                <a:lnSpc>
                  <a:spcPct val="90000"/>
                </a:lnSpc>
                <a:spcBef>
                  <a:spcPct val="0"/>
                </a:spcBef>
                <a:spcAft>
                  <a:spcPct val="35000"/>
                </a:spcAft>
              </a:pPr>
              <a:endParaRPr lang="en-US" sz="4100" kern="1200" dirty="0"/>
            </a:p>
          </p:txBody>
        </p:sp>
        <p:sp>
          <p:nvSpPr>
            <p:cNvPr id="35" name="Hexagon 34"/>
            <p:cNvSpPr/>
            <p:nvPr/>
          </p:nvSpPr>
          <p:spPr>
            <a:xfrm>
              <a:off x="3027679" y="4070385"/>
              <a:ext cx="1158240" cy="994284"/>
            </a:xfrm>
            <a:prstGeom prst="hexagon">
              <a:avLst>
                <a:gd name="adj" fmla="val 25000"/>
                <a:gd name="vf" fmla="val 115470"/>
              </a:avLst>
            </a:prstGeom>
            <a:solidFill>
              <a:srgbClr val="33CC33">
                <a:alpha val="90000"/>
              </a:srgbClr>
            </a:solidFill>
            <a:ln w="38100">
              <a:solidFill>
                <a:schemeClr val="tx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3" name="Freeform 52"/>
            <p:cNvSpPr/>
            <p:nvPr/>
          </p:nvSpPr>
          <p:spPr>
            <a:xfrm>
              <a:off x="5020665" y="4081061"/>
              <a:ext cx="1158240" cy="994284"/>
            </a:xfrm>
            <a:custGeom>
              <a:avLst/>
              <a:gdLst>
                <a:gd name="connsiteX0" fmla="*/ 0 w 1158240"/>
                <a:gd name="connsiteY0" fmla="*/ 497142 h 994284"/>
                <a:gd name="connsiteX1" fmla="*/ 248571 w 1158240"/>
                <a:gd name="connsiteY1" fmla="*/ 0 h 994284"/>
                <a:gd name="connsiteX2" fmla="*/ 909669 w 1158240"/>
                <a:gd name="connsiteY2" fmla="*/ 0 h 994284"/>
                <a:gd name="connsiteX3" fmla="*/ 1158240 w 1158240"/>
                <a:gd name="connsiteY3" fmla="*/ 497142 h 994284"/>
                <a:gd name="connsiteX4" fmla="*/ 909669 w 1158240"/>
                <a:gd name="connsiteY4" fmla="*/ 994284 h 994284"/>
                <a:gd name="connsiteX5" fmla="*/ 248571 w 1158240"/>
                <a:gd name="connsiteY5" fmla="*/ 994284 h 994284"/>
                <a:gd name="connsiteX6" fmla="*/ 0 w 1158240"/>
                <a:gd name="connsiteY6" fmla="*/ 497142 h 99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240" h="994284">
                  <a:moveTo>
                    <a:pt x="0" y="497142"/>
                  </a:moveTo>
                  <a:lnTo>
                    <a:pt x="248571" y="0"/>
                  </a:lnTo>
                  <a:lnTo>
                    <a:pt x="909669" y="0"/>
                  </a:lnTo>
                  <a:lnTo>
                    <a:pt x="1158240" y="497142"/>
                  </a:lnTo>
                  <a:lnTo>
                    <a:pt x="909669" y="994284"/>
                  </a:lnTo>
                  <a:lnTo>
                    <a:pt x="248571" y="994284"/>
                  </a:lnTo>
                  <a:lnTo>
                    <a:pt x="0" y="497142"/>
                  </a:lnTo>
                  <a:close/>
                </a:path>
              </a:pathLst>
            </a:custGeom>
            <a:solidFill>
              <a:srgbClr val="92D050"/>
            </a:solidFill>
            <a:ln w="38100">
              <a:solidFill>
                <a:schemeClr val="tx2">
                  <a:lumMod val="50000"/>
                </a:schemeClr>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377" tIns="206055" rIns="179377" bIns="206055" numCol="1" spcCol="1270" anchor="ctr" anchorCtr="0">
              <a:noAutofit/>
            </a:bodyPr>
            <a:lstStyle/>
            <a:p>
              <a:pPr lvl="0" algn="ctr" defTabSz="1822450">
                <a:lnSpc>
                  <a:spcPct val="90000"/>
                </a:lnSpc>
                <a:spcBef>
                  <a:spcPct val="0"/>
                </a:spcBef>
                <a:spcAft>
                  <a:spcPct val="35000"/>
                </a:spcAft>
              </a:pPr>
              <a:endParaRPr lang="en-US" sz="4100" kern="1200" dirty="0"/>
            </a:p>
          </p:txBody>
        </p:sp>
      </p:grpSp>
      <mc:AlternateContent xmlns:mc="http://schemas.openxmlformats.org/markup-compatibility/2006" xmlns:a14="http://schemas.microsoft.com/office/drawing/2010/main">
        <mc:Choice Requires="a14">
          <p:sp>
            <p:nvSpPr>
              <p:cNvPr id="2" name="TextBox 1"/>
              <p:cNvSpPr txBox="1"/>
              <p:nvPr/>
            </p:nvSpPr>
            <p:spPr>
              <a:xfrm>
                <a:off x="2367732" y="2942373"/>
                <a:ext cx="524503" cy="61837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1"/>
                              </a:solidFill>
                              <a:latin typeface="Cambria Math" panose="02040503050406030204" pitchFamily="18" charset="0"/>
                              <a:cs typeface="2  Baran" panose="00000400000000000000" pitchFamily="2" charset="-78"/>
                            </a:rPr>
                          </m:ctrlPr>
                        </m:fPr>
                        <m:num>
                          <m:r>
                            <a:rPr lang="fa-IR" b="1" i="1" smtClean="0">
                              <a:solidFill>
                                <a:schemeClr val="tx1"/>
                              </a:solidFill>
                              <a:latin typeface="Cambria Math"/>
                              <a:cs typeface="2  Baran" panose="00000400000000000000" pitchFamily="2" charset="-78"/>
                            </a:rPr>
                            <m:t>𝟖𝟓</m:t>
                          </m:r>
                        </m:num>
                        <m:den>
                          <m:r>
                            <a:rPr lang="fa-IR" b="1" i="1" smtClean="0">
                              <a:solidFill>
                                <a:schemeClr val="tx1"/>
                              </a:solidFill>
                              <a:latin typeface="Cambria Math"/>
                              <a:cs typeface="2  Baran" panose="00000400000000000000" pitchFamily="2" charset="-78"/>
                            </a:rPr>
                            <m:t>𝟖𝟓</m:t>
                          </m:r>
                        </m:den>
                      </m:f>
                    </m:oMath>
                  </m:oMathPara>
                </a14:m>
                <a:endParaRPr lang="en-US" b="1" dirty="0">
                  <a:solidFill>
                    <a:schemeClr val="tx1"/>
                  </a:solidFill>
                  <a:cs typeface="2  Baran" panose="00000400000000000000" pitchFamily="2" charset="-78"/>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367732" y="2942373"/>
                <a:ext cx="524503" cy="618374"/>
              </a:xfrm>
              <a:prstGeom prst="rect">
                <a:avLst/>
              </a:prstGeom>
              <a:blipFill>
                <a:blip r:embed="rId3"/>
                <a:stretch>
                  <a:fillRect/>
                </a:stretch>
              </a:blipFill>
            </p:spPr>
            <p:txBody>
              <a:bodyPr/>
              <a:lstStyle/>
              <a:p>
                <a:r>
                  <a:rPr lang="en-US">
                    <a:noFill/>
                  </a:rPr>
                  <a:t> </a:t>
                </a:r>
              </a:p>
            </p:txBody>
          </p:sp>
        </mc:Fallback>
      </mc:AlternateContent>
      <p:sp>
        <p:nvSpPr>
          <p:cNvPr id="3" name="TextBox 2"/>
          <p:cNvSpPr txBox="1"/>
          <p:nvPr/>
        </p:nvSpPr>
        <p:spPr>
          <a:xfrm>
            <a:off x="2140997" y="2328630"/>
            <a:ext cx="1021433" cy="369332"/>
          </a:xfrm>
          <a:prstGeom prst="rect">
            <a:avLst/>
          </a:prstGeom>
          <a:noFill/>
        </p:spPr>
        <p:txBody>
          <a:bodyPr wrap="none" rtlCol="0">
            <a:spAutoFit/>
          </a:bodyPr>
          <a:lstStyle/>
          <a:p>
            <a:pPr algn="ctr"/>
            <a:r>
              <a:rPr lang="fa-IR" dirty="0" smtClean="0">
                <a:cs typeface="B Titr" panose="00000700000000000000" pitchFamily="2" charset="-78"/>
              </a:rPr>
              <a:t>پاسخگویی</a:t>
            </a:r>
          </a:p>
        </p:txBody>
      </p:sp>
      <mc:AlternateContent xmlns:mc="http://schemas.openxmlformats.org/markup-compatibility/2006" xmlns:a14="http://schemas.microsoft.com/office/drawing/2010/main">
        <mc:Choice Requires="a14">
          <p:sp>
            <p:nvSpPr>
              <p:cNvPr id="18" name="TextBox 17"/>
              <p:cNvSpPr txBox="1"/>
              <p:nvPr/>
            </p:nvSpPr>
            <p:spPr>
              <a:xfrm>
                <a:off x="4982678" y="4552036"/>
                <a:ext cx="1024639" cy="612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1"/>
                              </a:solidFill>
                              <a:latin typeface="Cambria Math" panose="02040503050406030204" pitchFamily="18" charset="0"/>
                              <a:cs typeface="2  Baran" panose="00000400000000000000" pitchFamily="2" charset="-78"/>
                            </a:rPr>
                          </m:ctrlPr>
                        </m:fPr>
                        <m:num>
                          <m:r>
                            <a:rPr lang="fa-IR" b="1" i="1" smtClean="0">
                              <a:solidFill>
                                <a:schemeClr val="tx1"/>
                              </a:solidFill>
                              <a:latin typeface="Cambria Math"/>
                              <a:cs typeface="2  Baran" panose="00000400000000000000" pitchFamily="2" charset="-78"/>
                            </a:rPr>
                            <m:t>𝟏𝟐𝟕</m:t>
                          </m:r>
                          <m:r>
                            <a:rPr lang="fa-IR" b="1" i="1" smtClean="0">
                              <a:solidFill>
                                <a:schemeClr val="tx1"/>
                              </a:solidFill>
                              <a:latin typeface="Cambria Math"/>
                              <a:cs typeface="2  Baran" panose="00000400000000000000" pitchFamily="2" charset="-78"/>
                            </a:rPr>
                            <m:t>.</m:t>
                          </m:r>
                          <m:r>
                            <a:rPr lang="fa-IR" b="1" i="1" smtClean="0">
                              <a:solidFill>
                                <a:schemeClr val="tx1"/>
                              </a:solidFill>
                              <a:latin typeface="Cambria Math"/>
                              <a:cs typeface="2  Baran" panose="00000400000000000000" pitchFamily="2" charset="-78"/>
                            </a:rPr>
                            <m:t>𝟔𝟏</m:t>
                          </m:r>
                        </m:num>
                        <m:den>
                          <m:r>
                            <a:rPr lang="fa-IR" b="1" i="1" smtClean="0">
                              <a:solidFill>
                                <a:schemeClr val="tx1"/>
                              </a:solidFill>
                              <a:latin typeface="Cambria Math"/>
                              <a:cs typeface="2  Baran" panose="00000400000000000000" pitchFamily="2" charset="-78"/>
                            </a:rPr>
                            <m:t>𝟏𝟒𝟓</m:t>
                          </m:r>
                        </m:den>
                      </m:f>
                    </m:oMath>
                  </m:oMathPara>
                </a14:m>
                <a:endParaRPr lang="en-US" b="1" dirty="0">
                  <a:solidFill>
                    <a:schemeClr val="tx1"/>
                  </a:solidFill>
                  <a:cs typeface="2  Baran" panose="00000400000000000000" pitchFamily="2" charset="-78"/>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4982678" y="4552036"/>
                <a:ext cx="1024639" cy="612796"/>
              </a:xfrm>
              <a:prstGeom prst="rect">
                <a:avLst/>
              </a:prstGeom>
              <a:blipFill>
                <a:blip r:embed="rId4"/>
                <a:stretch>
                  <a:fillRect/>
                </a:stretch>
              </a:blipFill>
            </p:spPr>
            <p:txBody>
              <a:bodyPr/>
              <a:lstStyle/>
              <a:p>
                <a:r>
                  <a:rPr lang="en-US">
                    <a:noFill/>
                  </a:rPr>
                  <a:t> </a:t>
                </a:r>
              </a:p>
            </p:txBody>
          </p:sp>
        </mc:Fallback>
      </mc:AlternateContent>
      <p:sp>
        <p:nvSpPr>
          <p:cNvPr id="19" name="TextBox 18"/>
          <p:cNvSpPr txBox="1"/>
          <p:nvPr/>
        </p:nvSpPr>
        <p:spPr>
          <a:xfrm>
            <a:off x="4954021" y="3858077"/>
            <a:ext cx="1091966" cy="646331"/>
          </a:xfrm>
          <a:prstGeom prst="rect">
            <a:avLst/>
          </a:prstGeom>
          <a:noFill/>
        </p:spPr>
        <p:txBody>
          <a:bodyPr wrap="none" rtlCol="0">
            <a:spAutoFit/>
          </a:bodyPr>
          <a:lstStyle/>
          <a:p>
            <a:pPr algn="ctr"/>
            <a:r>
              <a:rPr lang="fa-IR" dirty="0" smtClean="0">
                <a:cs typeface="B Titr" panose="00000700000000000000" pitchFamily="2" charset="-78"/>
              </a:rPr>
              <a:t>رضایتمندی</a:t>
            </a:r>
          </a:p>
          <a:p>
            <a:pPr algn="ctr"/>
            <a:r>
              <a:rPr lang="fa-IR" dirty="0" smtClean="0">
                <a:cs typeface="B Titr" panose="00000700000000000000" pitchFamily="2" charset="-78"/>
              </a:rPr>
              <a:t> مردم</a:t>
            </a:r>
            <a:endParaRPr lang="en-US" dirty="0">
              <a:cs typeface="B Titr" panose="00000700000000000000" pitchFamily="2" charset="-78"/>
            </a:endParaRPr>
          </a:p>
        </p:txBody>
      </p:sp>
      <mc:AlternateContent xmlns:mc="http://schemas.openxmlformats.org/markup-compatibility/2006" xmlns:a14="http://schemas.microsoft.com/office/drawing/2010/main">
        <mc:Choice Requires="a14">
          <p:sp>
            <p:nvSpPr>
              <p:cNvPr id="20" name="TextBox 19"/>
              <p:cNvSpPr txBox="1"/>
              <p:nvPr/>
            </p:nvSpPr>
            <p:spPr>
              <a:xfrm>
                <a:off x="3697106" y="5328487"/>
                <a:ext cx="748923" cy="612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1"/>
                              </a:solidFill>
                              <a:latin typeface="Cambria Math" panose="02040503050406030204" pitchFamily="18" charset="0"/>
                              <a:cs typeface="2  Baran" panose="00000400000000000000" pitchFamily="2" charset="-78"/>
                            </a:rPr>
                          </m:ctrlPr>
                        </m:fPr>
                        <m:num>
                          <m:r>
                            <a:rPr lang="fa-IR" b="1" i="1" smtClean="0">
                              <a:solidFill>
                                <a:schemeClr val="tx1"/>
                              </a:solidFill>
                              <a:latin typeface="Cambria Math"/>
                              <a:cs typeface="2  Baran" panose="00000400000000000000" pitchFamily="2" charset="-78"/>
                            </a:rPr>
                            <m:t>𝟑𝟐</m:t>
                          </m:r>
                          <m:r>
                            <a:rPr lang="fa-IR" b="1" i="1" smtClean="0">
                              <a:solidFill>
                                <a:schemeClr val="tx1"/>
                              </a:solidFill>
                              <a:latin typeface="Cambria Math"/>
                              <a:cs typeface="2  Baran" panose="00000400000000000000" pitchFamily="2" charset="-78"/>
                            </a:rPr>
                            <m:t>.</m:t>
                          </m:r>
                          <m:r>
                            <a:rPr lang="fa-IR" b="1" i="1" smtClean="0">
                              <a:solidFill>
                                <a:schemeClr val="tx1"/>
                              </a:solidFill>
                              <a:latin typeface="Cambria Math"/>
                              <a:cs typeface="2  Baran" panose="00000400000000000000" pitchFamily="2" charset="-78"/>
                            </a:rPr>
                            <m:t>𝟐</m:t>
                          </m:r>
                        </m:num>
                        <m:den>
                          <m:r>
                            <a:rPr lang="fa-IR" b="1" i="1" smtClean="0">
                              <a:solidFill>
                                <a:schemeClr val="tx1"/>
                              </a:solidFill>
                              <a:latin typeface="Cambria Math"/>
                              <a:cs typeface="2  Baran" panose="00000400000000000000" pitchFamily="2" charset="-78"/>
                            </a:rPr>
                            <m:t>𝟑𝟓</m:t>
                          </m:r>
                        </m:den>
                      </m:f>
                    </m:oMath>
                  </m:oMathPara>
                </a14:m>
                <a:endParaRPr lang="en-US" b="1" dirty="0">
                  <a:solidFill>
                    <a:schemeClr val="tx1"/>
                  </a:solidFill>
                  <a:cs typeface="2  Baran" panose="00000400000000000000" pitchFamily="2" charset="-78"/>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3697106" y="5328487"/>
                <a:ext cx="748923" cy="612796"/>
              </a:xfrm>
              <a:prstGeom prst="rect">
                <a:avLst/>
              </a:prstGeom>
              <a:blipFill>
                <a:blip r:embed="rId5"/>
                <a:stretch>
                  <a:fillRect/>
                </a:stretch>
              </a:blipFill>
            </p:spPr>
            <p:txBody>
              <a:bodyPr/>
              <a:lstStyle/>
              <a:p>
                <a:r>
                  <a:rPr lang="en-US">
                    <a:noFill/>
                  </a:rPr>
                  <a:t> </a:t>
                </a:r>
              </a:p>
            </p:txBody>
          </p:sp>
        </mc:Fallback>
      </mc:AlternateContent>
      <p:sp>
        <p:nvSpPr>
          <p:cNvPr id="21" name="TextBox 20"/>
          <p:cNvSpPr txBox="1"/>
          <p:nvPr/>
        </p:nvSpPr>
        <p:spPr>
          <a:xfrm>
            <a:off x="3457430" y="4661824"/>
            <a:ext cx="1241045" cy="646331"/>
          </a:xfrm>
          <a:prstGeom prst="rect">
            <a:avLst/>
          </a:prstGeom>
          <a:noFill/>
        </p:spPr>
        <p:txBody>
          <a:bodyPr wrap="none" rtlCol="0">
            <a:spAutoFit/>
          </a:bodyPr>
          <a:lstStyle/>
          <a:p>
            <a:pPr algn="ctr"/>
            <a:r>
              <a:rPr lang="fa-IR" dirty="0" smtClean="0">
                <a:cs typeface="B Titr" panose="00000700000000000000" pitchFamily="2" charset="-78"/>
              </a:rPr>
              <a:t>اطلاع رسانی</a:t>
            </a:r>
          </a:p>
          <a:p>
            <a:pPr algn="ctr"/>
            <a:r>
              <a:rPr lang="fa-IR" dirty="0" smtClean="0">
                <a:cs typeface="B Titr" panose="00000700000000000000" pitchFamily="2" charset="-78"/>
              </a:rPr>
              <a:t> و تبیین</a:t>
            </a:r>
            <a:endParaRPr lang="en-US" dirty="0">
              <a:cs typeface="B Titr" panose="00000700000000000000" pitchFamily="2" charset="-78"/>
            </a:endParaRPr>
          </a:p>
        </p:txBody>
      </p:sp>
      <mc:AlternateContent xmlns:mc="http://schemas.openxmlformats.org/markup-compatibility/2006" xmlns:a14="http://schemas.microsoft.com/office/drawing/2010/main">
        <mc:Choice Requires="a14">
          <p:sp>
            <p:nvSpPr>
              <p:cNvPr id="22" name="TextBox 21"/>
              <p:cNvSpPr txBox="1"/>
              <p:nvPr/>
            </p:nvSpPr>
            <p:spPr>
              <a:xfrm>
                <a:off x="9298346" y="2149156"/>
                <a:ext cx="886781" cy="612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ysClr val="windowText" lastClr="000000"/>
                              </a:solidFill>
                              <a:latin typeface="Cambria Math" panose="02040503050406030204" pitchFamily="18" charset="0"/>
                              <a:cs typeface="2  Baran" panose="00000400000000000000" pitchFamily="2" charset="-78"/>
                            </a:rPr>
                          </m:ctrlPr>
                        </m:fPr>
                        <m:num>
                          <m:r>
                            <a:rPr lang="fa-IR" b="1" i="1" smtClean="0">
                              <a:solidFill>
                                <a:sysClr val="windowText" lastClr="000000"/>
                              </a:solidFill>
                              <a:latin typeface="Cambria Math"/>
                              <a:cs typeface="2  Baran" panose="00000400000000000000" pitchFamily="2" charset="-78"/>
                            </a:rPr>
                            <m:t>𝟕𝟑</m:t>
                          </m:r>
                          <m:r>
                            <a:rPr lang="fa-IR" b="1" i="1" smtClean="0">
                              <a:solidFill>
                                <a:sysClr val="windowText" lastClr="000000"/>
                              </a:solidFill>
                              <a:latin typeface="Cambria Math"/>
                              <a:cs typeface="2  Baran" panose="00000400000000000000" pitchFamily="2" charset="-78"/>
                            </a:rPr>
                            <m:t>.</m:t>
                          </m:r>
                          <m:r>
                            <a:rPr lang="fa-IR" b="1" i="1" smtClean="0">
                              <a:solidFill>
                                <a:sysClr val="windowText" lastClr="000000"/>
                              </a:solidFill>
                              <a:latin typeface="Cambria Math"/>
                              <a:cs typeface="2  Baran" panose="00000400000000000000" pitchFamily="2" charset="-78"/>
                            </a:rPr>
                            <m:t>𝟔𝟑</m:t>
                          </m:r>
                        </m:num>
                        <m:den>
                          <m:r>
                            <a:rPr lang="fa-IR" b="1" i="1" smtClean="0">
                              <a:solidFill>
                                <a:sysClr val="windowText" lastClr="000000"/>
                              </a:solidFill>
                              <a:latin typeface="Cambria Math"/>
                              <a:cs typeface="2  Baran" panose="00000400000000000000" pitchFamily="2" charset="-78"/>
                            </a:rPr>
                            <m:t>𝟗𝟓</m:t>
                          </m:r>
                        </m:den>
                      </m:f>
                    </m:oMath>
                  </m:oMathPara>
                </a14:m>
                <a:endParaRPr lang="en-US" b="1" dirty="0">
                  <a:solidFill>
                    <a:sysClr val="windowText" lastClr="000000"/>
                  </a:solidFill>
                  <a:cs typeface="2  Baran" panose="00000400000000000000" pitchFamily="2" charset="-78"/>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9298346" y="2149156"/>
                <a:ext cx="886781" cy="612796"/>
              </a:xfrm>
              <a:prstGeom prst="rect">
                <a:avLst/>
              </a:prstGeom>
              <a:blipFill>
                <a:blip r:embed="rId6"/>
                <a:stretch>
                  <a:fillRect/>
                </a:stretch>
              </a:blipFill>
            </p:spPr>
            <p:txBody>
              <a:bodyPr/>
              <a:lstStyle/>
              <a:p>
                <a:r>
                  <a:rPr lang="en-US">
                    <a:noFill/>
                  </a:rPr>
                  <a:t> </a:t>
                </a:r>
              </a:p>
            </p:txBody>
          </p:sp>
        </mc:Fallback>
      </mc:AlternateContent>
      <p:sp>
        <p:nvSpPr>
          <p:cNvPr id="24" name="TextBox 23"/>
          <p:cNvSpPr txBox="1"/>
          <p:nvPr/>
        </p:nvSpPr>
        <p:spPr>
          <a:xfrm>
            <a:off x="9260739" y="1482493"/>
            <a:ext cx="946093" cy="646331"/>
          </a:xfrm>
          <a:prstGeom prst="rect">
            <a:avLst/>
          </a:prstGeom>
          <a:noFill/>
        </p:spPr>
        <p:txBody>
          <a:bodyPr wrap="none" rtlCol="0">
            <a:spAutoFit/>
          </a:bodyPr>
          <a:lstStyle/>
          <a:p>
            <a:pPr algn="ctr"/>
            <a:r>
              <a:rPr lang="fa-IR" dirty="0" smtClean="0">
                <a:solidFill>
                  <a:sysClr val="windowText" lastClr="000000"/>
                </a:solidFill>
                <a:cs typeface="B Titr" panose="00000700000000000000" pitchFamily="2" charset="-78"/>
              </a:rPr>
              <a:t>ارتقاء </a:t>
            </a:r>
          </a:p>
          <a:p>
            <a:pPr algn="ctr"/>
            <a:r>
              <a:rPr lang="fa-IR" dirty="0" smtClean="0">
                <a:solidFill>
                  <a:sysClr val="windowText" lastClr="000000"/>
                </a:solidFill>
                <a:cs typeface="B Titr" panose="00000700000000000000" pitchFamily="2" charset="-78"/>
              </a:rPr>
              <a:t>بهره وری</a:t>
            </a:r>
            <a:endParaRPr lang="en-US" dirty="0">
              <a:solidFill>
                <a:sysClr val="windowText" lastClr="000000"/>
              </a:solidFill>
              <a:cs typeface="B Titr" panose="00000700000000000000" pitchFamily="2" charset="-78"/>
            </a:endParaRPr>
          </a:p>
        </p:txBody>
      </p:sp>
      <mc:AlternateContent xmlns:mc="http://schemas.openxmlformats.org/markup-compatibility/2006" xmlns:a14="http://schemas.microsoft.com/office/drawing/2010/main">
        <mc:Choice Requires="a14">
          <p:sp>
            <p:nvSpPr>
              <p:cNvPr id="25" name="TextBox 24"/>
              <p:cNvSpPr txBox="1"/>
              <p:nvPr/>
            </p:nvSpPr>
            <p:spPr>
              <a:xfrm>
                <a:off x="6372012" y="3675970"/>
                <a:ext cx="1024639" cy="612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1"/>
                              </a:solidFill>
                              <a:latin typeface="Cambria Math" panose="02040503050406030204" pitchFamily="18" charset="0"/>
                              <a:cs typeface="2  Baran" panose="00000400000000000000" pitchFamily="2" charset="-78"/>
                            </a:rPr>
                          </m:ctrlPr>
                        </m:fPr>
                        <m:num>
                          <m:r>
                            <a:rPr lang="fa-IR" b="1" i="1" smtClean="0">
                              <a:solidFill>
                                <a:schemeClr val="tx1"/>
                              </a:solidFill>
                              <a:latin typeface="Cambria Math"/>
                              <a:cs typeface="2  Baran" panose="00000400000000000000" pitchFamily="2" charset="-78"/>
                            </a:rPr>
                            <m:t>𝟏𝟒𝟏</m:t>
                          </m:r>
                          <m:r>
                            <a:rPr lang="fa-IR" b="1" i="1" smtClean="0">
                              <a:solidFill>
                                <a:schemeClr val="tx1"/>
                              </a:solidFill>
                              <a:latin typeface="Cambria Math"/>
                              <a:cs typeface="2  Baran" panose="00000400000000000000" pitchFamily="2" charset="-78"/>
                            </a:rPr>
                            <m:t>.</m:t>
                          </m:r>
                          <m:r>
                            <a:rPr lang="fa-IR" b="1" i="1" smtClean="0">
                              <a:solidFill>
                                <a:schemeClr val="tx1"/>
                              </a:solidFill>
                              <a:latin typeface="Cambria Math"/>
                              <a:cs typeface="2  Baran" panose="00000400000000000000" pitchFamily="2" charset="-78"/>
                            </a:rPr>
                            <m:t>𝟕𝟗</m:t>
                          </m:r>
                        </m:num>
                        <m:den>
                          <m:r>
                            <a:rPr lang="fa-IR" b="1" i="1" smtClean="0">
                              <a:solidFill>
                                <a:schemeClr val="tx1"/>
                              </a:solidFill>
                              <a:latin typeface="Cambria Math"/>
                              <a:cs typeface="2  Baran" panose="00000400000000000000" pitchFamily="2" charset="-78"/>
                            </a:rPr>
                            <m:t>𝟏𝟔𝟓</m:t>
                          </m:r>
                        </m:den>
                      </m:f>
                    </m:oMath>
                  </m:oMathPara>
                </a14:m>
                <a:endParaRPr lang="en-US" b="1" dirty="0">
                  <a:solidFill>
                    <a:schemeClr val="tx1"/>
                  </a:solidFill>
                  <a:cs typeface="2  Baran" panose="00000400000000000000" pitchFamily="2" charset="-78"/>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6372012" y="3675970"/>
                <a:ext cx="1024639" cy="612796"/>
              </a:xfrm>
              <a:prstGeom prst="rect">
                <a:avLst/>
              </a:prstGeom>
              <a:blipFill>
                <a:blip r:embed="rId7"/>
                <a:stretch>
                  <a:fillRect/>
                </a:stretch>
              </a:blipFill>
            </p:spPr>
            <p:txBody>
              <a:bodyPr/>
              <a:lstStyle/>
              <a:p>
                <a:r>
                  <a:rPr lang="en-US">
                    <a:noFill/>
                  </a:rPr>
                  <a:t> </a:t>
                </a:r>
              </a:p>
            </p:txBody>
          </p:sp>
        </mc:Fallback>
      </mc:AlternateContent>
      <p:sp>
        <p:nvSpPr>
          <p:cNvPr id="26" name="TextBox 25"/>
          <p:cNvSpPr txBox="1"/>
          <p:nvPr/>
        </p:nvSpPr>
        <p:spPr>
          <a:xfrm>
            <a:off x="6220912" y="3011446"/>
            <a:ext cx="1394934" cy="646331"/>
          </a:xfrm>
          <a:prstGeom prst="rect">
            <a:avLst/>
          </a:prstGeom>
          <a:noFill/>
        </p:spPr>
        <p:txBody>
          <a:bodyPr wrap="none" rtlCol="0">
            <a:spAutoFit/>
          </a:bodyPr>
          <a:lstStyle/>
          <a:p>
            <a:pPr algn="ctr"/>
            <a:r>
              <a:rPr lang="fa-IR" dirty="0" smtClean="0">
                <a:cs typeface="B Titr" panose="00000700000000000000" pitchFamily="2" charset="-78"/>
              </a:rPr>
              <a:t>بهبود و</a:t>
            </a:r>
          </a:p>
          <a:p>
            <a:pPr algn="ctr"/>
            <a:r>
              <a:rPr lang="fa-IR" dirty="0" smtClean="0">
                <a:cs typeface="B Titr" panose="00000700000000000000" pitchFamily="2" charset="-78"/>
              </a:rPr>
              <a:t> تحول سازمانی</a:t>
            </a:r>
            <a:endParaRPr lang="en-US" dirty="0">
              <a:cs typeface="B Titr" panose="00000700000000000000" pitchFamily="2" charset="-78"/>
            </a:endParaRPr>
          </a:p>
        </p:txBody>
      </p:sp>
      <mc:AlternateContent xmlns:mc="http://schemas.openxmlformats.org/markup-compatibility/2006" xmlns:a14="http://schemas.microsoft.com/office/drawing/2010/main">
        <mc:Choice Requires="a14">
          <p:sp>
            <p:nvSpPr>
              <p:cNvPr id="28" name="TextBox 27"/>
              <p:cNvSpPr txBox="1"/>
              <p:nvPr/>
            </p:nvSpPr>
            <p:spPr>
              <a:xfrm>
                <a:off x="9288227" y="3818071"/>
                <a:ext cx="886781" cy="6127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1"/>
                              </a:solidFill>
                              <a:latin typeface="Cambria Math" panose="02040503050406030204" pitchFamily="18" charset="0"/>
                              <a:cs typeface="2  Baran" panose="00000400000000000000" pitchFamily="2" charset="-78"/>
                            </a:rPr>
                          </m:ctrlPr>
                        </m:fPr>
                        <m:num>
                          <m:r>
                            <a:rPr lang="fa-IR" b="1" i="1" smtClean="0">
                              <a:solidFill>
                                <a:schemeClr val="tx1"/>
                              </a:solidFill>
                              <a:latin typeface="Cambria Math"/>
                              <a:cs typeface="2  Baran" panose="00000400000000000000" pitchFamily="2" charset="-78"/>
                            </a:rPr>
                            <m:t>𝟗𝟕</m:t>
                          </m:r>
                          <m:r>
                            <a:rPr lang="fa-IR" b="1" i="1" smtClean="0">
                              <a:solidFill>
                                <a:schemeClr val="tx1"/>
                              </a:solidFill>
                              <a:latin typeface="Cambria Math"/>
                              <a:cs typeface="2  Baran" panose="00000400000000000000" pitchFamily="2" charset="-78"/>
                            </a:rPr>
                            <m:t>.</m:t>
                          </m:r>
                          <m:r>
                            <a:rPr lang="fa-IR" b="1" i="1" smtClean="0">
                              <a:solidFill>
                                <a:schemeClr val="tx1"/>
                              </a:solidFill>
                              <a:latin typeface="Cambria Math"/>
                              <a:cs typeface="2  Baran" panose="00000400000000000000" pitchFamily="2" charset="-78"/>
                            </a:rPr>
                            <m:t>𝟖𝟒</m:t>
                          </m:r>
                        </m:num>
                        <m:den>
                          <m:r>
                            <a:rPr lang="fa-IR" b="1" i="1" smtClean="0">
                              <a:solidFill>
                                <a:schemeClr val="tx1"/>
                              </a:solidFill>
                              <a:latin typeface="Cambria Math"/>
                              <a:cs typeface="2  Baran" panose="00000400000000000000" pitchFamily="2" charset="-78"/>
                            </a:rPr>
                            <m:t>𝟏𝟒𝟎</m:t>
                          </m:r>
                        </m:den>
                      </m:f>
                    </m:oMath>
                  </m:oMathPara>
                </a14:m>
                <a:endParaRPr lang="en-US" b="1" dirty="0">
                  <a:solidFill>
                    <a:schemeClr val="tx1"/>
                  </a:solidFill>
                  <a:cs typeface="2  Baran" panose="00000400000000000000" pitchFamily="2" charset="-78"/>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9288227" y="3818071"/>
                <a:ext cx="886781" cy="612732"/>
              </a:xfrm>
              <a:prstGeom prst="rect">
                <a:avLst/>
              </a:prstGeom>
              <a:blipFill>
                <a:blip r:embed="rId8"/>
                <a:stretch>
                  <a:fillRect/>
                </a:stretch>
              </a:blipFill>
            </p:spPr>
            <p:txBody>
              <a:bodyPr/>
              <a:lstStyle/>
              <a:p>
                <a:r>
                  <a:rPr lang="en-US">
                    <a:noFill/>
                  </a:rPr>
                  <a:t> </a:t>
                </a:r>
              </a:p>
            </p:txBody>
          </p:sp>
        </mc:Fallback>
      </mc:AlternateContent>
      <p:sp>
        <p:nvSpPr>
          <p:cNvPr id="30" name="TextBox 29"/>
          <p:cNvSpPr txBox="1"/>
          <p:nvPr/>
        </p:nvSpPr>
        <p:spPr>
          <a:xfrm>
            <a:off x="8982183" y="3083168"/>
            <a:ext cx="1564851" cy="615553"/>
          </a:xfrm>
          <a:prstGeom prst="rect">
            <a:avLst/>
          </a:prstGeom>
          <a:noFill/>
        </p:spPr>
        <p:txBody>
          <a:bodyPr wrap="none" rtlCol="0">
            <a:spAutoFit/>
          </a:bodyPr>
          <a:lstStyle/>
          <a:p>
            <a:pPr algn="ctr"/>
            <a:r>
              <a:rPr lang="fa-IR" dirty="0" smtClean="0">
                <a:cs typeface="B Titr" panose="00000700000000000000" pitchFamily="2" charset="-78"/>
              </a:rPr>
              <a:t>سهولت </a:t>
            </a:r>
          </a:p>
          <a:p>
            <a:pPr algn="ctr"/>
            <a:r>
              <a:rPr lang="fa-IR" sz="1600" dirty="0" smtClean="0">
                <a:cs typeface="B Titr" panose="00000700000000000000" pitchFamily="2" charset="-78"/>
              </a:rPr>
              <a:t>دسترسی به خدمات</a:t>
            </a:r>
          </a:p>
        </p:txBody>
      </p:sp>
      <mc:AlternateContent xmlns:mc="http://schemas.openxmlformats.org/markup-compatibility/2006" xmlns:a14="http://schemas.microsoft.com/office/drawing/2010/main">
        <mc:Choice Requires="a14">
          <p:sp>
            <p:nvSpPr>
              <p:cNvPr id="32" name="TextBox 31"/>
              <p:cNvSpPr txBox="1"/>
              <p:nvPr/>
            </p:nvSpPr>
            <p:spPr>
              <a:xfrm>
                <a:off x="3640684" y="3723562"/>
                <a:ext cx="886781" cy="61279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1"/>
                              </a:solidFill>
                              <a:latin typeface="Cambria Math" panose="02040503050406030204" pitchFamily="18" charset="0"/>
                              <a:cs typeface="2  Baran" panose="00000400000000000000" pitchFamily="2" charset="-78"/>
                            </a:rPr>
                          </m:ctrlPr>
                        </m:fPr>
                        <m:num>
                          <m:r>
                            <a:rPr lang="fa-IR" b="1" i="1" smtClean="0">
                              <a:solidFill>
                                <a:schemeClr val="tx1"/>
                              </a:solidFill>
                              <a:latin typeface="Cambria Math"/>
                              <a:cs typeface="2  Baran" panose="00000400000000000000" pitchFamily="2" charset="-78"/>
                            </a:rPr>
                            <m:t>𝟒𝟕</m:t>
                          </m:r>
                          <m:r>
                            <a:rPr lang="fa-IR" b="1" i="1" smtClean="0">
                              <a:solidFill>
                                <a:schemeClr val="tx1"/>
                              </a:solidFill>
                              <a:latin typeface="Cambria Math"/>
                              <a:cs typeface="2  Baran" panose="00000400000000000000" pitchFamily="2" charset="-78"/>
                            </a:rPr>
                            <m:t>.</m:t>
                          </m:r>
                          <m:r>
                            <a:rPr lang="fa-IR" b="1" i="1" smtClean="0">
                              <a:solidFill>
                                <a:schemeClr val="tx1"/>
                              </a:solidFill>
                              <a:latin typeface="Cambria Math"/>
                              <a:cs typeface="2  Baran" panose="00000400000000000000" pitchFamily="2" charset="-78"/>
                            </a:rPr>
                            <m:t>𝟗𝟖</m:t>
                          </m:r>
                        </m:num>
                        <m:den>
                          <m:r>
                            <a:rPr lang="fa-IR" b="1" i="1" smtClean="0">
                              <a:solidFill>
                                <a:schemeClr val="tx1"/>
                              </a:solidFill>
                              <a:latin typeface="Cambria Math"/>
                              <a:cs typeface="2  Baran" panose="00000400000000000000" pitchFamily="2" charset="-78"/>
                            </a:rPr>
                            <m:t>𝟓𝟎</m:t>
                          </m:r>
                        </m:den>
                      </m:f>
                    </m:oMath>
                  </m:oMathPara>
                </a14:m>
                <a:endParaRPr lang="en-US" b="1" dirty="0">
                  <a:solidFill>
                    <a:schemeClr val="tx1"/>
                  </a:solidFill>
                  <a:cs typeface="2  Baran" panose="00000400000000000000" pitchFamily="2" charset="-78"/>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3640684" y="3723562"/>
                <a:ext cx="886781" cy="612796"/>
              </a:xfrm>
              <a:prstGeom prst="rect">
                <a:avLst/>
              </a:prstGeom>
              <a:blipFill>
                <a:blip r:embed="rId9"/>
                <a:stretch>
                  <a:fillRect/>
                </a:stretch>
              </a:blipFill>
            </p:spPr>
            <p:txBody>
              <a:bodyPr/>
              <a:lstStyle/>
              <a:p>
                <a:r>
                  <a:rPr lang="en-US">
                    <a:noFill/>
                  </a:rPr>
                  <a:t> </a:t>
                </a:r>
              </a:p>
            </p:txBody>
          </p:sp>
        </mc:Fallback>
      </mc:AlternateContent>
      <p:sp>
        <p:nvSpPr>
          <p:cNvPr id="34" name="TextBox 33"/>
          <p:cNvSpPr txBox="1"/>
          <p:nvPr/>
        </p:nvSpPr>
        <p:spPr>
          <a:xfrm>
            <a:off x="3455142" y="3150763"/>
            <a:ext cx="1321196" cy="369332"/>
          </a:xfrm>
          <a:prstGeom prst="rect">
            <a:avLst/>
          </a:prstGeom>
          <a:noFill/>
        </p:spPr>
        <p:txBody>
          <a:bodyPr wrap="none" rtlCol="0">
            <a:spAutoFit/>
          </a:bodyPr>
          <a:lstStyle/>
          <a:p>
            <a:pPr algn="ctr"/>
            <a:r>
              <a:rPr lang="fa-IR" dirty="0" smtClean="0">
                <a:cs typeface="B Titr" panose="00000700000000000000" pitchFamily="2" charset="-78"/>
              </a:rPr>
              <a:t>هوشمند سازی</a:t>
            </a:r>
          </a:p>
        </p:txBody>
      </p:sp>
      <mc:AlternateContent xmlns:mc="http://schemas.openxmlformats.org/markup-compatibility/2006" xmlns:a14="http://schemas.microsoft.com/office/drawing/2010/main">
        <mc:Choice Requires="a14">
          <p:sp>
            <p:nvSpPr>
              <p:cNvPr id="36" name="TextBox 35"/>
              <p:cNvSpPr txBox="1"/>
              <p:nvPr/>
            </p:nvSpPr>
            <p:spPr>
              <a:xfrm>
                <a:off x="6458956" y="5366212"/>
                <a:ext cx="886781" cy="61837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1"/>
                              </a:solidFill>
                              <a:latin typeface="Cambria Math" panose="02040503050406030204" pitchFamily="18" charset="0"/>
                              <a:cs typeface="2  Baran" panose="00000400000000000000" pitchFamily="2" charset="-78"/>
                            </a:rPr>
                          </m:ctrlPr>
                        </m:fPr>
                        <m:num>
                          <m:r>
                            <a:rPr lang="fa-IR" b="1" i="1" smtClean="0">
                              <a:solidFill>
                                <a:schemeClr val="tx1"/>
                              </a:solidFill>
                              <a:latin typeface="Cambria Math"/>
                              <a:cs typeface="2  Baran" panose="00000400000000000000" pitchFamily="2" charset="-78"/>
                            </a:rPr>
                            <m:t>𝟓𝟐</m:t>
                          </m:r>
                          <m:r>
                            <a:rPr lang="fa-IR" b="1" i="1" smtClean="0">
                              <a:solidFill>
                                <a:schemeClr val="tx1"/>
                              </a:solidFill>
                              <a:latin typeface="Cambria Math"/>
                              <a:cs typeface="2  Baran" panose="00000400000000000000" pitchFamily="2" charset="-78"/>
                            </a:rPr>
                            <m:t>.</m:t>
                          </m:r>
                          <m:r>
                            <a:rPr lang="fa-IR" b="1" i="1" smtClean="0">
                              <a:solidFill>
                                <a:schemeClr val="tx1"/>
                              </a:solidFill>
                              <a:latin typeface="Cambria Math"/>
                              <a:cs typeface="2  Baran" panose="00000400000000000000" pitchFamily="2" charset="-78"/>
                            </a:rPr>
                            <m:t>𝟏𝟑</m:t>
                          </m:r>
                        </m:num>
                        <m:den>
                          <m:r>
                            <a:rPr lang="fa-IR" b="1" i="1" smtClean="0">
                              <a:solidFill>
                                <a:schemeClr val="tx1"/>
                              </a:solidFill>
                              <a:latin typeface="Cambria Math"/>
                              <a:cs typeface="2  Baran" panose="00000400000000000000" pitchFamily="2" charset="-78"/>
                            </a:rPr>
                            <m:t>𝟔𝟓</m:t>
                          </m:r>
                        </m:den>
                      </m:f>
                    </m:oMath>
                  </m:oMathPara>
                </a14:m>
                <a:endParaRPr lang="en-US" b="1" dirty="0">
                  <a:solidFill>
                    <a:schemeClr val="tx1"/>
                  </a:solidFill>
                  <a:cs typeface="2  Baran" panose="00000400000000000000" pitchFamily="2" charset="-78"/>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6458956" y="5366212"/>
                <a:ext cx="886781" cy="618374"/>
              </a:xfrm>
              <a:prstGeom prst="rect">
                <a:avLst/>
              </a:prstGeom>
              <a:blipFill>
                <a:blip r:embed="rId10"/>
                <a:stretch>
                  <a:fillRect/>
                </a:stretch>
              </a:blipFill>
            </p:spPr>
            <p:txBody>
              <a:bodyPr/>
              <a:lstStyle/>
              <a:p>
                <a:r>
                  <a:rPr lang="en-US">
                    <a:noFill/>
                  </a:rPr>
                  <a:t> </a:t>
                </a:r>
              </a:p>
            </p:txBody>
          </p:sp>
        </mc:Fallback>
      </mc:AlternateContent>
      <p:sp>
        <p:nvSpPr>
          <p:cNvPr id="37" name="TextBox 36"/>
          <p:cNvSpPr txBox="1"/>
          <p:nvPr/>
        </p:nvSpPr>
        <p:spPr>
          <a:xfrm>
            <a:off x="6235721" y="4834357"/>
            <a:ext cx="1369286" cy="369332"/>
          </a:xfrm>
          <a:prstGeom prst="rect">
            <a:avLst/>
          </a:prstGeom>
          <a:noFill/>
        </p:spPr>
        <p:txBody>
          <a:bodyPr wrap="none" rtlCol="0">
            <a:spAutoFit/>
          </a:bodyPr>
          <a:lstStyle/>
          <a:p>
            <a:pPr algn="ctr"/>
            <a:r>
              <a:rPr lang="fa-IR" dirty="0" smtClean="0">
                <a:cs typeface="B Titr" panose="00000700000000000000" pitchFamily="2" charset="-78"/>
              </a:rPr>
              <a:t>شایسته سالاری</a:t>
            </a:r>
          </a:p>
        </p:txBody>
      </p:sp>
      <mc:AlternateContent xmlns:mc="http://schemas.openxmlformats.org/markup-compatibility/2006" xmlns:a14="http://schemas.microsoft.com/office/drawing/2010/main">
        <mc:Choice Requires="a14">
          <p:sp>
            <p:nvSpPr>
              <p:cNvPr id="38" name="TextBox 37"/>
              <p:cNvSpPr txBox="1"/>
              <p:nvPr/>
            </p:nvSpPr>
            <p:spPr>
              <a:xfrm>
                <a:off x="3822669" y="2139821"/>
                <a:ext cx="524503" cy="63664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1"/>
                              </a:solidFill>
                              <a:latin typeface="Cambria Math" panose="02040503050406030204" pitchFamily="18" charset="0"/>
                              <a:cs typeface="2  Baran" panose="00000400000000000000" pitchFamily="2" charset="-78"/>
                            </a:rPr>
                          </m:ctrlPr>
                        </m:fPr>
                        <m:num>
                          <m:r>
                            <a:rPr lang="fa-IR" b="1" i="1" smtClean="0">
                              <a:solidFill>
                                <a:schemeClr val="tx1"/>
                              </a:solidFill>
                              <a:latin typeface="Cambria Math"/>
                              <a:cs typeface="2  Baran" panose="00000400000000000000" pitchFamily="2" charset="-78"/>
                            </a:rPr>
                            <m:t>𝟓𝟎</m:t>
                          </m:r>
                        </m:num>
                        <m:den>
                          <m:r>
                            <a:rPr lang="fa-IR" b="1" i="1" smtClean="0">
                              <a:solidFill>
                                <a:schemeClr val="tx1"/>
                              </a:solidFill>
                              <a:latin typeface="Cambria Math"/>
                              <a:cs typeface="2  Baran" panose="00000400000000000000" pitchFamily="2" charset="-78"/>
                            </a:rPr>
                            <m:t>𝟓𝟎</m:t>
                          </m:r>
                        </m:den>
                      </m:f>
                    </m:oMath>
                  </m:oMathPara>
                </a14:m>
                <a:endParaRPr lang="en-US" b="1" dirty="0">
                  <a:solidFill>
                    <a:schemeClr val="tx1"/>
                  </a:solidFill>
                  <a:cs typeface="2  Baran" panose="00000400000000000000" pitchFamily="2" charset="-78"/>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3822669" y="2139821"/>
                <a:ext cx="524503" cy="636649"/>
              </a:xfrm>
              <a:prstGeom prst="rect">
                <a:avLst/>
              </a:prstGeom>
              <a:blipFill>
                <a:blip r:embed="rId11"/>
                <a:stretch>
                  <a:fillRect/>
                </a:stretch>
              </a:blipFill>
            </p:spPr>
            <p:txBody>
              <a:bodyPr/>
              <a:lstStyle/>
              <a:p>
                <a:r>
                  <a:rPr lang="en-US">
                    <a:noFill/>
                  </a:rPr>
                  <a:t> </a:t>
                </a:r>
              </a:p>
            </p:txBody>
          </p:sp>
        </mc:Fallback>
      </mc:AlternateContent>
      <p:sp>
        <p:nvSpPr>
          <p:cNvPr id="40" name="TextBox 39"/>
          <p:cNvSpPr txBox="1"/>
          <p:nvPr/>
        </p:nvSpPr>
        <p:spPr>
          <a:xfrm>
            <a:off x="3380606" y="1491757"/>
            <a:ext cx="1293945" cy="646331"/>
          </a:xfrm>
          <a:prstGeom prst="rect">
            <a:avLst/>
          </a:prstGeom>
          <a:noFill/>
        </p:spPr>
        <p:txBody>
          <a:bodyPr wrap="none" rtlCol="0">
            <a:spAutoFit/>
          </a:bodyPr>
          <a:lstStyle/>
          <a:p>
            <a:pPr algn="ctr"/>
            <a:r>
              <a:rPr lang="fa-IR" dirty="0" smtClean="0">
                <a:cs typeface="B Titr" panose="00000700000000000000" pitchFamily="2" charset="-78"/>
              </a:rPr>
              <a:t>جبران خدمت</a:t>
            </a:r>
          </a:p>
          <a:p>
            <a:pPr algn="ctr"/>
            <a:r>
              <a:rPr lang="fa-IR" dirty="0" smtClean="0">
                <a:cs typeface="B Titr" panose="00000700000000000000" pitchFamily="2" charset="-78"/>
              </a:rPr>
              <a:t>عادلانه</a:t>
            </a:r>
            <a:endParaRPr lang="en-US" dirty="0">
              <a:cs typeface="B Titr" panose="00000700000000000000" pitchFamily="2" charset="-78"/>
            </a:endParaRPr>
          </a:p>
        </p:txBody>
      </p:sp>
      <mc:AlternateContent xmlns:mc="http://schemas.openxmlformats.org/markup-compatibility/2006" xmlns:a14="http://schemas.microsoft.com/office/drawing/2010/main">
        <mc:Choice Requires="a14">
          <p:sp>
            <p:nvSpPr>
              <p:cNvPr id="41" name="TextBox 40"/>
              <p:cNvSpPr txBox="1"/>
              <p:nvPr/>
            </p:nvSpPr>
            <p:spPr>
              <a:xfrm>
                <a:off x="7932582" y="4608909"/>
                <a:ext cx="748923" cy="61831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1"/>
                              </a:solidFill>
                              <a:latin typeface="Cambria Math" panose="02040503050406030204" pitchFamily="18" charset="0"/>
                              <a:cs typeface="2  Baran" panose="00000400000000000000" pitchFamily="2" charset="-78"/>
                            </a:rPr>
                          </m:ctrlPr>
                        </m:fPr>
                        <m:num>
                          <m:r>
                            <a:rPr lang="fa-IR" b="1" i="1" smtClean="0">
                              <a:solidFill>
                                <a:schemeClr val="tx1"/>
                              </a:solidFill>
                              <a:latin typeface="Cambria Math"/>
                              <a:cs typeface="2  Baran" panose="00000400000000000000" pitchFamily="2" charset="-78"/>
                            </a:rPr>
                            <m:t>𝟓𝟔</m:t>
                          </m:r>
                          <m:r>
                            <a:rPr lang="fa-IR" b="1" i="1" smtClean="0">
                              <a:solidFill>
                                <a:schemeClr val="tx1"/>
                              </a:solidFill>
                              <a:latin typeface="Cambria Math"/>
                              <a:cs typeface="2  Baran" panose="00000400000000000000" pitchFamily="2" charset="-78"/>
                            </a:rPr>
                            <m:t>.</m:t>
                          </m:r>
                          <m:r>
                            <a:rPr lang="fa-IR" b="1" i="1" smtClean="0">
                              <a:solidFill>
                                <a:schemeClr val="tx1"/>
                              </a:solidFill>
                              <a:latin typeface="Cambria Math"/>
                              <a:cs typeface="2  Baran" panose="00000400000000000000" pitchFamily="2" charset="-78"/>
                            </a:rPr>
                            <m:t>𝟏</m:t>
                          </m:r>
                        </m:num>
                        <m:den>
                          <m:r>
                            <a:rPr lang="fa-IR" b="1" i="1" smtClean="0">
                              <a:solidFill>
                                <a:schemeClr val="tx1"/>
                              </a:solidFill>
                              <a:latin typeface="Cambria Math"/>
                              <a:cs typeface="2  Baran" panose="00000400000000000000" pitchFamily="2" charset="-78"/>
                            </a:rPr>
                            <m:t>𝟕𝟎</m:t>
                          </m:r>
                        </m:den>
                      </m:f>
                    </m:oMath>
                  </m:oMathPara>
                </a14:m>
                <a:endParaRPr lang="en-US" b="1" dirty="0">
                  <a:solidFill>
                    <a:schemeClr val="tx1"/>
                  </a:solidFill>
                  <a:cs typeface="2  Baran" panose="00000400000000000000" pitchFamily="2" charset="-78"/>
                </a:endParaRPr>
              </a:p>
            </p:txBody>
          </p:sp>
        </mc:Choice>
        <mc:Fallback xmlns="">
          <p:sp>
            <p:nvSpPr>
              <p:cNvPr id="41" name="TextBox 40"/>
              <p:cNvSpPr txBox="1">
                <a:spLocks noRot="1" noChangeAspect="1" noMove="1" noResize="1" noEditPoints="1" noAdjustHandles="1" noChangeArrowheads="1" noChangeShapeType="1" noTextEdit="1"/>
              </p:cNvSpPr>
              <p:nvPr/>
            </p:nvSpPr>
            <p:spPr>
              <a:xfrm>
                <a:off x="7932582" y="4608909"/>
                <a:ext cx="748923" cy="618311"/>
              </a:xfrm>
              <a:prstGeom prst="rect">
                <a:avLst/>
              </a:prstGeom>
              <a:blipFill>
                <a:blip r:embed="rId12"/>
                <a:stretch>
                  <a:fillRect/>
                </a:stretch>
              </a:blipFill>
            </p:spPr>
            <p:txBody>
              <a:bodyPr/>
              <a:lstStyle/>
              <a:p>
                <a:r>
                  <a:rPr lang="en-US">
                    <a:noFill/>
                  </a:rPr>
                  <a:t> </a:t>
                </a:r>
              </a:p>
            </p:txBody>
          </p:sp>
        </mc:Fallback>
      </mc:AlternateContent>
      <p:sp>
        <p:nvSpPr>
          <p:cNvPr id="42" name="TextBox 41"/>
          <p:cNvSpPr txBox="1"/>
          <p:nvPr/>
        </p:nvSpPr>
        <p:spPr>
          <a:xfrm>
            <a:off x="7676897" y="3805766"/>
            <a:ext cx="1300356" cy="830997"/>
          </a:xfrm>
          <a:prstGeom prst="rect">
            <a:avLst/>
          </a:prstGeom>
          <a:noFill/>
        </p:spPr>
        <p:txBody>
          <a:bodyPr wrap="none" rtlCol="0">
            <a:spAutoFit/>
          </a:bodyPr>
          <a:lstStyle/>
          <a:p>
            <a:pPr algn="ctr"/>
            <a:r>
              <a:rPr lang="fa-IR" sz="1600" dirty="0" smtClean="0">
                <a:cs typeface="B Titr" panose="00000700000000000000" pitchFamily="2" charset="-78"/>
              </a:rPr>
              <a:t>ارتقاء سلامت </a:t>
            </a:r>
          </a:p>
          <a:p>
            <a:pPr algn="ctr"/>
            <a:r>
              <a:rPr lang="fa-IR" sz="1600" dirty="0" smtClean="0">
                <a:cs typeface="B Titr" panose="00000700000000000000" pitchFamily="2" charset="-78"/>
              </a:rPr>
              <a:t>اداری و مبارزه </a:t>
            </a:r>
          </a:p>
          <a:p>
            <a:pPr algn="ctr"/>
            <a:r>
              <a:rPr lang="fa-IR" sz="1600" dirty="0" smtClean="0">
                <a:cs typeface="B Titr" panose="00000700000000000000" pitchFamily="2" charset="-78"/>
              </a:rPr>
              <a:t>با فساد</a:t>
            </a:r>
          </a:p>
        </p:txBody>
      </p:sp>
      <mc:AlternateContent xmlns:mc="http://schemas.openxmlformats.org/markup-compatibility/2006" xmlns:a14="http://schemas.microsoft.com/office/drawing/2010/main">
        <mc:Choice Requires="a14">
          <p:sp>
            <p:nvSpPr>
              <p:cNvPr id="43" name="TextBox 42"/>
              <p:cNvSpPr txBox="1"/>
              <p:nvPr/>
            </p:nvSpPr>
            <p:spPr>
              <a:xfrm>
                <a:off x="7897332" y="2869492"/>
                <a:ext cx="886781" cy="6127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chemeClr val="tx2">
                                  <a:lumMod val="75000"/>
                                </a:schemeClr>
                              </a:solidFill>
                              <a:latin typeface="Cambria Math" panose="02040503050406030204" pitchFamily="18" charset="0"/>
                              <a:cs typeface="2  Baran" panose="00000400000000000000" pitchFamily="2" charset="-78"/>
                            </a:rPr>
                          </m:ctrlPr>
                        </m:fPr>
                        <m:num>
                          <m:r>
                            <a:rPr lang="fa-IR" b="1" i="1" smtClean="0">
                              <a:solidFill>
                                <a:schemeClr val="tx2">
                                  <a:lumMod val="75000"/>
                                </a:schemeClr>
                              </a:solidFill>
                              <a:latin typeface="Cambria Math"/>
                              <a:cs typeface="2  Baran" panose="00000400000000000000" pitchFamily="2" charset="-78"/>
                            </a:rPr>
                            <m:t>𝟖𝟎</m:t>
                          </m:r>
                          <m:r>
                            <a:rPr lang="fa-IR" b="1" i="1" smtClean="0">
                              <a:solidFill>
                                <a:schemeClr val="tx2">
                                  <a:lumMod val="75000"/>
                                </a:schemeClr>
                              </a:solidFill>
                              <a:latin typeface="Cambria Math"/>
                              <a:cs typeface="2  Baran" panose="00000400000000000000" pitchFamily="2" charset="-78"/>
                            </a:rPr>
                            <m:t>.</m:t>
                          </m:r>
                          <m:r>
                            <a:rPr lang="fa-IR" b="1" i="1" smtClean="0">
                              <a:solidFill>
                                <a:schemeClr val="tx2">
                                  <a:lumMod val="75000"/>
                                </a:schemeClr>
                              </a:solidFill>
                              <a:latin typeface="Cambria Math"/>
                              <a:cs typeface="2  Baran" panose="00000400000000000000" pitchFamily="2" charset="-78"/>
                            </a:rPr>
                            <m:t>𝟐𝟖</m:t>
                          </m:r>
                        </m:num>
                        <m:den>
                          <m:r>
                            <a:rPr lang="fa-IR" b="1" i="1" smtClean="0">
                              <a:solidFill>
                                <a:schemeClr val="tx2">
                                  <a:lumMod val="75000"/>
                                </a:schemeClr>
                              </a:solidFill>
                              <a:latin typeface="Cambria Math"/>
                              <a:cs typeface="2  Baran" panose="00000400000000000000" pitchFamily="2" charset="-78"/>
                            </a:rPr>
                            <m:t>𝟏𝟎𝟎</m:t>
                          </m:r>
                        </m:den>
                      </m:f>
                    </m:oMath>
                  </m:oMathPara>
                </a14:m>
                <a:endParaRPr lang="en-US" b="1" dirty="0">
                  <a:solidFill>
                    <a:schemeClr val="tx2">
                      <a:lumMod val="75000"/>
                    </a:schemeClr>
                  </a:solidFill>
                  <a:cs typeface="2  Baran" panose="00000400000000000000" pitchFamily="2" charset="-78"/>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7897332" y="2869492"/>
                <a:ext cx="886781" cy="612732"/>
              </a:xfrm>
              <a:prstGeom prst="rect">
                <a:avLst/>
              </a:prstGeom>
              <a:blipFill rotWithShape="1">
                <a:blip r:embed="rId13"/>
                <a:stretch>
                  <a:fillRect/>
                </a:stretch>
              </a:blipFill>
            </p:spPr>
            <p:txBody>
              <a:bodyPr/>
              <a:lstStyle/>
              <a:p>
                <a:r>
                  <a:rPr lang="en-US">
                    <a:noFill/>
                  </a:rPr>
                  <a:t> </a:t>
                </a:r>
              </a:p>
            </p:txBody>
          </p:sp>
        </mc:Fallback>
      </mc:AlternateContent>
      <p:sp>
        <p:nvSpPr>
          <p:cNvPr id="44" name="TextBox 43"/>
          <p:cNvSpPr txBox="1"/>
          <p:nvPr/>
        </p:nvSpPr>
        <p:spPr>
          <a:xfrm>
            <a:off x="7969852" y="2337637"/>
            <a:ext cx="777777" cy="369332"/>
          </a:xfrm>
          <a:prstGeom prst="rect">
            <a:avLst/>
          </a:prstGeom>
          <a:noFill/>
        </p:spPr>
        <p:txBody>
          <a:bodyPr wrap="none" rtlCol="0">
            <a:spAutoFit/>
          </a:bodyPr>
          <a:lstStyle/>
          <a:p>
            <a:pPr algn="ctr"/>
            <a:r>
              <a:rPr lang="fa-IR" dirty="0" smtClean="0">
                <a:solidFill>
                  <a:schemeClr val="tx2">
                    <a:lumMod val="75000"/>
                  </a:schemeClr>
                </a:solidFill>
                <a:cs typeface="B Titr" panose="00000700000000000000" pitchFamily="2" charset="-78"/>
              </a:rPr>
              <a:t>شفافیت</a:t>
            </a:r>
          </a:p>
        </p:txBody>
      </p:sp>
      <p:sp>
        <p:nvSpPr>
          <p:cNvPr id="5" name="Line Callout 2 (Border and Accent Bar) 4"/>
          <p:cNvSpPr/>
          <p:nvPr/>
        </p:nvSpPr>
        <p:spPr>
          <a:xfrm flipH="1">
            <a:off x="313899" y="3648880"/>
            <a:ext cx="879650" cy="612648"/>
          </a:xfrm>
          <a:prstGeom prst="accentBorderCallout2">
            <a:avLst>
              <a:gd name="adj1" fmla="val 18750"/>
              <a:gd name="adj2" fmla="val -8333"/>
              <a:gd name="adj3" fmla="val 18750"/>
              <a:gd name="adj4" fmla="val -16667"/>
              <a:gd name="adj5" fmla="val -63485"/>
              <a:gd name="adj6" fmla="val -83903"/>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100%</a:t>
            </a:r>
            <a:endParaRPr lang="en-US" dirty="0">
              <a:solidFill>
                <a:schemeClr val="tx1"/>
              </a:solidFill>
            </a:endParaRPr>
          </a:p>
        </p:txBody>
      </p:sp>
      <p:sp>
        <p:nvSpPr>
          <p:cNvPr id="45" name="Line Callout 2 (Border and Accent Bar) 44"/>
          <p:cNvSpPr/>
          <p:nvPr/>
        </p:nvSpPr>
        <p:spPr>
          <a:xfrm flipH="1">
            <a:off x="1884404" y="870591"/>
            <a:ext cx="879650" cy="612648"/>
          </a:xfrm>
          <a:prstGeom prst="accentBorderCallout2">
            <a:avLst>
              <a:gd name="adj1" fmla="val 18750"/>
              <a:gd name="adj2" fmla="val -8333"/>
              <a:gd name="adj3" fmla="val 18750"/>
              <a:gd name="adj4" fmla="val -16667"/>
              <a:gd name="adj5" fmla="val 130322"/>
              <a:gd name="adj6" fmla="val -71492"/>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100%</a:t>
            </a:r>
            <a:endParaRPr lang="en-US" dirty="0">
              <a:solidFill>
                <a:schemeClr val="tx1"/>
              </a:solidFill>
            </a:endParaRPr>
          </a:p>
        </p:txBody>
      </p:sp>
      <p:sp>
        <p:nvSpPr>
          <p:cNvPr id="46" name="Line Callout 2 (Border and Accent Bar) 45"/>
          <p:cNvSpPr/>
          <p:nvPr/>
        </p:nvSpPr>
        <p:spPr>
          <a:xfrm flipH="1">
            <a:off x="1633374" y="4425975"/>
            <a:ext cx="879650" cy="612648"/>
          </a:xfrm>
          <a:prstGeom prst="accentBorderCallout2">
            <a:avLst>
              <a:gd name="adj1" fmla="val 18750"/>
              <a:gd name="adj2" fmla="val -8333"/>
              <a:gd name="adj3" fmla="val 18750"/>
              <a:gd name="adj4" fmla="val -16667"/>
              <a:gd name="adj5" fmla="val -43436"/>
              <a:gd name="adj6" fmla="val -102520"/>
            </a:avLst>
          </a:prstGeom>
          <a:solidFill>
            <a:srgbClr val="33CC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95.5%</a:t>
            </a:r>
            <a:endParaRPr lang="en-US" dirty="0">
              <a:solidFill>
                <a:schemeClr val="tx1"/>
              </a:solidFill>
            </a:endParaRPr>
          </a:p>
        </p:txBody>
      </p:sp>
      <p:sp>
        <p:nvSpPr>
          <p:cNvPr id="47" name="Line Callout 2 (Border and Accent Bar) 46"/>
          <p:cNvSpPr/>
          <p:nvPr/>
        </p:nvSpPr>
        <p:spPr>
          <a:xfrm>
            <a:off x="5233071" y="5923707"/>
            <a:ext cx="892205" cy="612648"/>
          </a:xfrm>
          <a:prstGeom prst="accentBorderCallout2">
            <a:avLst>
              <a:gd name="adj1" fmla="val 18750"/>
              <a:gd name="adj2" fmla="val -8333"/>
              <a:gd name="adj3" fmla="val 18750"/>
              <a:gd name="adj4" fmla="val -16667"/>
              <a:gd name="adj5" fmla="val -101355"/>
              <a:gd name="adj6" fmla="val -1731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88%</a:t>
            </a:r>
            <a:endParaRPr lang="en-US" dirty="0">
              <a:solidFill>
                <a:schemeClr val="tx1"/>
              </a:solidFill>
            </a:endParaRPr>
          </a:p>
        </p:txBody>
      </p:sp>
      <p:sp>
        <p:nvSpPr>
          <p:cNvPr id="49" name="Line Callout 2 (Border and Accent Bar) 48"/>
          <p:cNvSpPr/>
          <p:nvPr/>
        </p:nvSpPr>
        <p:spPr>
          <a:xfrm>
            <a:off x="8467514" y="6055678"/>
            <a:ext cx="892205" cy="612648"/>
          </a:xfrm>
          <a:prstGeom prst="accentBorderCallout2">
            <a:avLst>
              <a:gd name="adj1" fmla="val 18750"/>
              <a:gd name="adj2" fmla="val -8333"/>
              <a:gd name="adj3" fmla="val 18750"/>
              <a:gd name="adj4" fmla="val -16667"/>
              <a:gd name="adj5" fmla="val -83535"/>
              <a:gd name="adj6" fmla="val -84623"/>
            </a:avLst>
          </a:prstGeom>
          <a:solidFill>
            <a:srgbClr val="99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80.2%</a:t>
            </a:r>
            <a:endParaRPr lang="en-US" dirty="0">
              <a:solidFill>
                <a:schemeClr val="tx1"/>
              </a:solidFill>
            </a:endParaRPr>
          </a:p>
        </p:txBody>
      </p:sp>
      <p:sp>
        <p:nvSpPr>
          <p:cNvPr id="50" name="Line Callout 2 (Border and Accent Bar) 49"/>
          <p:cNvSpPr/>
          <p:nvPr/>
        </p:nvSpPr>
        <p:spPr>
          <a:xfrm>
            <a:off x="9764608" y="5384511"/>
            <a:ext cx="892205" cy="612648"/>
          </a:xfrm>
          <a:prstGeom prst="accentBorderCallout2">
            <a:avLst>
              <a:gd name="adj1" fmla="val 18750"/>
              <a:gd name="adj2" fmla="val -8333"/>
              <a:gd name="adj3" fmla="val 18750"/>
              <a:gd name="adj4" fmla="val -16667"/>
              <a:gd name="adj5" fmla="val -76852"/>
              <a:gd name="adj6" fmla="val -86152"/>
            </a:avLst>
          </a:prstGeom>
          <a:solidFill>
            <a:srgbClr val="99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80.1%</a:t>
            </a:r>
            <a:endParaRPr lang="en-US" dirty="0">
              <a:solidFill>
                <a:schemeClr val="tx1"/>
              </a:solidFill>
            </a:endParaRPr>
          </a:p>
        </p:txBody>
      </p:sp>
      <p:sp>
        <p:nvSpPr>
          <p:cNvPr id="51" name="Line Callout 2 (Border and Accent Bar) 50"/>
          <p:cNvSpPr/>
          <p:nvPr/>
        </p:nvSpPr>
        <p:spPr>
          <a:xfrm>
            <a:off x="10949254" y="4562210"/>
            <a:ext cx="896015" cy="612648"/>
          </a:xfrm>
          <a:prstGeom prst="accentBorderCallout2">
            <a:avLst>
              <a:gd name="adj1" fmla="val 18750"/>
              <a:gd name="adj2" fmla="val -8333"/>
              <a:gd name="adj3" fmla="val 18750"/>
              <a:gd name="adj4" fmla="val -16667"/>
              <a:gd name="adj5" fmla="val -62351"/>
              <a:gd name="adj6" fmla="val -63438"/>
            </a:avLst>
          </a:prstGeom>
          <a:solidFill>
            <a:srgbClr val="FFFF0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69.8%</a:t>
            </a:r>
            <a:endParaRPr lang="en-US" dirty="0">
              <a:solidFill>
                <a:schemeClr val="tx1"/>
              </a:solidFill>
            </a:endParaRPr>
          </a:p>
        </p:txBody>
      </p:sp>
      <p:sp>
        <p:nvSpPr>
          <p:cNvPr id="52" name="Line Callout 2 (Border and Accent Bar) 51"/>
          <p:cNvSpPr/>
          <p:nvPr/>
        </p:nvSpPr>
        <p:spPr>
          <a:xfrm flipH="1">
            <a:off x="1927907" y="5749354"/>
            <a:ext cx="879650" cy="612648"/>
          </a:xfrm>
          <a:prstGeom prst="accentBorderCallout2">
            <a:avLst>
              <a:gd name="adj1" fmla="val 18750"/>
              <a:gd name="adj2" fmla="val -8333"/>
              <a:gd name="adj3" fmla="val 18750"/>
              <a:gd name="adj4" fmla="val -16667"/>
              <a:gd name="adj5" fmla="val -3338"/>
              <a:gd name="adj6" fmla="val -60629"/>
            </a:avLst>
          </a:prstGeom>
          <a:solidFill>
            <a:srgbClr val="33CC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92%</a:t>
            </a:r>
            <a:endParaRPr lang="en-US" dirty="0">
              <a:solidFill>
                <a:schemeClr val="tx1"/>
              </a:solidFill>
            </a:endParaRPr>
          </a:p>
        </p:txBody>
      </p:sp>
      <p:sp>
        <p:nvSpPr>
          <p:cNvPr id="54" name="Line Callout 2 (Border and Accent Bar) 53"/>
          <p:cNvSpPr/>
          <p:nvPr/>
        </p:nvSpPr>
        <p:spPr>
          <a:xfrm flipH="1">
            <a:off x="5055172" y="2400645"/>
            <a:ext cx="879650" cy="612648"/>
          </a:xfrm>
          <a:prstGeom prst="accentBorderCallout2">
            <a:avLst>
              <a:gd name="adj1" fmla="val 18750"/>
              <a:gd name="adj2" fmla="val -8333"/>
              <a:gd name="adj3" fmla="val 18750"/>
              <a:gd name="adj4" fmla="val -16667"/>
              <a:gd name="adj5" fmla="val 83542"/>
              <a:gd name="adj6" fmla="val -68388"/>
            </a:avLst>
          </a:prstGeom>
          <a:solidFill>
            <a:srgbClr val="99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85.9%</a:t>
            </a:r>
            <a:endParaRPr lang="en-US" dirty="0">
              <a:solidFill>
                <a:schemeClr val="tx1"/>
              </a:solidFill>
            </a:endParaRPr>
          </a:p>
        </p:txBody>
      </p:sp>
      <p:sp>
        <p:nvSpPr>
          <p:cNvPr id="55" name="Line Callout 2 (Border and Accent Bar) 54"/>
          <p:cNvSpPr/>
          <p:nvPr/>
        </p:nvSpPr>
        <p:spPr>
          <a:xfrm flipH="1">
            <a:off x="6019131" y="1481276"/>
            <a:ext cx="879650" cy="612648"/>
          </a:xfrm>
          <a:prstGeom prst="accentBorderCallout2">
            <a:avLst>
              <a:gd name="adj1" fmla="val 18750"/>
              <a:gd name="adj2" fmla="val -8333"/>
              <a:gd name="adj3" fmla="val 18750"/>
              <a:gd name="adj4" fmla="val -16667"/>
              <a:gd name="adj5" fmla="val 125868"/>
              <a:gd name="adj6" fmla="val -100970"/>
            </a:avLst>
          </a:prstGeom>
          <a:solidFill>
            <a:srgbClr val="99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80.2%</a:t>
            </a:r>
            <a:endParaRPr lang="en-US" dirty="0">
              <a:solidFill>
                <a:schemeClr val="tx1"/>
              </a:solidFill>
            </a:endParaRPr>
          </a:p>
        </p:txBody>
      </p:sp>
      <p:sp>
        <p:nvSpPr>
          <p:cNvPr id="56" name="Line Callout 2 (Border and Accent Bar) 55"/>
          <p:cNvSpPr/>
          <p:nvPr/>
        </p:nvSpPr>
        <p:spPr>
          <a:xfrm>
            <a:off x="10949254" y="2697962"/>
            <a:ext cx="896014" cy="553598"/>
          </a:xfrm>
          <a:prstGeom prst="accentBorderCallout2">
            <a:avLst>
              <a:gd name="adj1" fmla="val 18750"/>
              <a:gd name="adj2" fmla="val -8333"/>
              <a:gd name="adj3" fmla="val 18750"/>
              <a:gd name="adj4" fmla="val -16667"/>
              <a:gd name="adj5" fmla="val -11632"/>
              <a:gd name="adj6" fmla="val -65112"/>
            </a:avLst>
          </a:prstGeom>
          <a:solidFill>
            <a:srgbClr val="CC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tx1"/>
                </a:solidFill>
              </a:rPr>
              <a:t>77.5%</a:t>
            </a:r>
            <a:endParaRPr lang="en-US" dirty="0">
              <a:solidFill>
                <a:schemeClr val="tx1"/>
              </a:solidFill>
            </a:endParaRPr>
          </a:p>
        </p:txBody>
      </p:sp>
    </p:spTree>
    <p:extLst>
      <p:ext uri="{BB962C8B-B14F-4D97-AF65-F5344CB8AC3E}">
        <p14:creationId xmlns:p14="http://schemas.microsoft.com/office/powerpoint/2010/main" val="330703960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arn(inVertical)">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barn(inVertical)">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barn(inVertical)">
                                      <p:cBhvr>
                                        <p:cTn id="22" dur="500"/>
                                        <p:tgtEl>
                                          <p:spTgt spid="5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barn(inVertical)">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barn(inVertical)">
                                      <p:cBhvr>
                                        <p:cTn id="32" dur="500"/>
                                        <p:tgtEl>
                                          <p:spTgt spid="5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barn(inVertical)">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barn(inVertical)">
                                      <p:cBhvr>
                                        <p:cTn id="42" dur="500"/>
                                        <p:tgtEl>
                                          <p:spTgt spid="5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barn(inVertical)">
                                      <p:cBhvr>
                                        <p:cTn id="47" dur="500"/>
                                        <p:tgtEl>
                                          <p:spTgt spid="50"/>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barn(inVertical)">
                                      <p:cBhvr>
                                        <p:cTn id="52" dur="500"/>
                                        <p:tgtEl>
                                          <p:spTgt spid="5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barn(inVertical)">
                                      <p:cBhvr>
                                        <p:cTn id="5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5" grpId="0" animBg="1"/>
      <p:bldP spid="46" grpId="0" animBg="1"/>
      <p:bldP spid="47" grpId="0" animBg="1"/>
      <p:bldP spid="49" grpId="0" animBg="1"/>
      <p:bldP spid="50" grpId="0" animBg="1"/>
      <p:bldP spid="51" grpId="0" animBg="1"/>
      <p:bldP spid="52" grpId="0" animBg="1"/>
      <p:bldP spid="54" grpId="0" animBg="1"/>
      <p:bldP spid="55" grpId="0" animBg="1"/>
      <p:bldP spid="5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37755"/>
            <a:ext cx="10515600" cy="5673436"/>
          </a:xfrm>
        </p:spPr>
        <p:txBody>
          <a:bodyPr/>
          <a:lstStyle/>
          <a:p>
            <a:pPr marL="0" indent="0" algn="r">
              <a:buNone/>
            </a:pPr>
            <a:endParaRPr lang="fa-IR" dirty="0" smtClean="0"/>
          </a:p>
          <a:p>
            <a:pPr marL="0" indent="0" algn="r">
              <a:buNone/>
            </a:pPr>
            <a:endParaRPr lang="fa-IR" dirty="0"/>
          </a:p>
          <a:p>
            <a:pPr marL="0" indent="0" algn="r">
              <a:buNone/>
            </a:pPr>
            <a:r>
              <a:rPr lang="fa-IR" dirty="0" smtClean="0">
                <a:solidFill>
                  <a:srgbClr val="FF0000"/>
                </a:solidFill>
                <a:cs typeface="B Titr" panose="00000700000000000000" pitchFamily="2" charset="-78"/>
              </a:rPr>
              <a:t>راهکارهای پیشنهادی</a:t>
            </a:r>
          </a:p>
          <a:p>
            <a:pPr marL="0" indent="0" algn="ctr">
              <a:buNone/>
            </a:pPr>
            <a:r>
              <a:rPr lang="fa-IR" dirty="0" smtClean="0">
                <a:solidFill>
                  <a:srgbClr val="FF0000"/>
                </a:solidFill>
                <a:cs typeface="B Titr" panose="00000700000000000000" pitchFamily="2" charset="-78"/>
              </a:rPr>
              <a:t>و </a:t>
            </a:r>
          </a:p>
          <a:p>
            <a:pPr marL="0" indent="0" algn="r">
              <a:buNone/>
            </a:pPr>
            <a:r>
              <a:rPr lang="fa-IR" dirty="0" smtClean="0">
                <a:solidFill>
                  <a:srgbClr val="FF0000"/>
                </a:solidFill>
                <a:cs typeface="B Titr" panose="00000700000000000000" pitchFamily="2" charset="-78"/>
              </a:rPr>
              <a:t>سنجه های مربوط به شیوه نامه شاخص های عمومی ارزیابی عملکرد در سطح ملی در سال 1402  </a:t>
            </a:r>
          </a:p>
          <a:p>
            <a:pPr marL="0" indent="0" algn="ctr">
              <a:buNone/>
            </a:pPr>
            <a:r>
              <a:rPr lang="fa-IR" dirty="0" smtClean="0">
                <a:solidFill>
                  <a:srgbClr val="FF0000"/>
                </a:solidFill>
                <a:cs typeface="B Titr" panose="00000700000000000000" pitchFamily="2" charset="-78"/>
              </a:rPr>
              <a:t>و</a:t>
            </a:r>
          </a:p>
          <a:p>
            <a:pPr marL="0" indent="0" algn="r">
              <a:buNone/>
            </a:pPr>
            <a:r>
              <a:rPr lang="fa-IR" dirty="0" smtClean="0">
                <a:solidFill>
                  <a:srgbClr val="FF0000"/>
                </a:solidFill>
                <a:cs typeface="B Titr" panose="00000700000000000000" pitchFamily="2" charset="-78"/>
              </a:rPr>
              <a:t>مستندات مورد نیازجهت بارگزاری در سامانه مدیریت عملکرد سازمان اداری و استخدامی کشور</a:t>
            </a:r>
            <a:endParaRPr lang="en-US" dirty="0">
              <a:solidFill>
                <a:srgbClr val="FF0000"/>
              </a:solidFill>
              <a:cs typeface="B Titr" panose="00000700000000000000" pitchFamily="2" charset="-78"/>
            </a:endParaRPr>
          </a:p>
        </p:txBody>
      </p:sp>
    </p:spTree>
    <p:extLst>
      <p:ext uri="{BB962C8B-B14F-4D97-AF65-F5344CB8AC3E}">
        <p14:creationId xmlns:p14="http://schemas.microsoft.com/office/powerpoint/2010/main" val="1557653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دانلود مجموعه عکس بسم الله الرحمن الرحيم با فرمت png رایگان">
            <a:extLst>
              <a:ext uri="{FF2B5EF4-FFF2-40B4-BE49-F238E27FC236}">
                <a16:creationId xmlns:a16="http://schemas.microsoft.com/office/drawing/2014/main" id="{989D732C-0C61-4821-9AA8-6C4DAF2D257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a-IR"/>
          </a:p>
        </p:txBody>
      </p:sp>
      <p:pic>
        <p:nvPicPr>
          <p:cNvPr id="4" name="Picture 3">
            <a:extLst>
              <a:ext uri="{FF2B5EF4-FFF2-40B4-BE49-F238E27FC236}">
                <a16:creationId xmlns:a16="http://schemas.microsoft.com/office/drawing/2014/main" id="{9CBC43A5-2B9A-46CA-918E-9FBF392674C7}"/>
              </a:ext>
            </a:extLst>
          </p:cNvPr>
          <p:cNvPicPr>
            <a:picLocks noChangeAspect="1"/>
          </p:cNvPicPr>
          <p:nvPr/>
        </p:nvPicPr>
        <p:blipFill>
          <a:blip r:embed="rId2"/>
          <a:stretch>
            <a:fillRect/>
          </a:stretch>
        </p:blipFill>
        <p:spPr>
          <a:xfrm>
            <a:off x="325664" y="315310"/>
            <a:ext cx="4669098" cy="5628290"/>
          </a:xfrm>
          <a:prstGeom prst="rect">
            <a:avLst/>
          </a:prstGeom>
        </p:spPr>
      </p:pic>
      <p:sp>
        <p:nvSpPr>
          <p:cNvPr id="3" name="Rectangle 2"/>
          <p:cNvSpPr/>
          <p:nvPr/>
        </p:nvSpPr>
        <p:spPr>
          <a:xfrm>
            <a:off x="4994762" y="2631343"/>
            <a:ext cx="6794937" cy="2246769"/>
          </a:xfrm>
          <a:prstGeom prst="rect">
            <a:avLst/>
          </a:prstGeom>
          <a:noFill/>
        </p:spPr>
        <p:txBody>
          <a:bodyPr wrap="square" lIns="91440" tIns="45720" rIns="91440" bIns="45720">
            <a:spAutoFit/>
          </a:bodyPr>
          <a:lstStyle/>
          <a:p>
            <a:pPr algn="ctr"/>
            <a:r>
              <a:rPr lang="fa-IR" sz="4400" b="1" dirty="0" smtClean="0">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rPr>
              <a:t>گزارش</a:t>
            </a:r>
            <a:endParaRPr lang="fa-IR" sz="4800" b="1" dirty="0" smtClean="0">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endParaRPr>
          </a:p>
          <a:p>
            <a:pPr algn="ctr"/>
            <a:r>
              <a:rPr lang="fa-IR" sz="4800" b="1" dirty="0" smtClean="0">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rPr>
              <a:t> </a:t>
            </a:r>
            <a:r>
              <a:rPr lang="fa-IR" sz="4800" b="1" dirty="0">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rPr>
              <a:t>ارزیابی </a:t>
            </a:r>
            <a:r>
              <a:rPr lang="fa-IR" sz="4800" b="1">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rPr>
              <a:t>عملکرد </a:t>
            </a:r>
            <a:r>
              <a:rPr lang="fa-IR" sz="4800" b="1" smtClean="0">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rPr>
              <a:t>شاخص های عمومی در سطح ملی</a:t>
            </a:r>
            <a:endParaRPr lang="en-US" sz="4800" b="1" cap="none" spc="0" dirty="0">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endParaRPr>
          </a:p>
        </p:txBody>
      </p:sp>
      <p:pic>
        <p:nvPicPr>
          <p:cNvPr id="15" name="Picture 14"/>
          <p:cNvPicPr/>
          <p:nvPr/>
        </p:nvPicPr>
        <p:blipFill>
          <a:blip r:embed="rId3"/>
          <a:stretch>
            <a:fillRect/>
          </a:stretch>
        </p:blipFill>
        <p:spPr>
          <a:xfrm>
            <a:off x="7595936" y="218757"/>
            <a:ext cx="1860886" cy="1192582"/>
          </a:xfrm>
          <a:prstGeom prst="rect">
            <a:avLst/>
          </a:prstGeom>
        </p:spPr>
      </p:pic>
      <p:sp>
        <p:nvSpPr>
          <p:cNvPr id="5" name="Rectangle 4"/>
          <p:cNvSpPr/>
          <p:nvPr/>
        </p:nvSpPr>
        <p:spPr>
          <a:xfrm>
            <a:off x="8086747" y="6195268"/>
            <a:ext cx="1465466" cy="369332"/>
          </a:xfrm>
          <a:prstGeom prst="rect">
            <a:avLst/>
          </a:prstGeom>
        </p:spPr>
        <p:txBody>
          <a:bodyPr wrap="none">
            <a:spAutoFit/>
          </a:bodyPr>
          <a:lstStyle/>
          <a:p>
            <a:pPr algn="ctr"/>
            <a:r>
              <a:rPr lang="fa-IR" b="1" dirty="0" smtClean="0">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rPr>
              <a:t>اسفند </a:t>
            </a:r>
            <a:r>
              <a:rPr lang="fa-IR" b="1" dirty="0" smtClean="0">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rPr>
              <a:t>ماه 1402</a:t>
            </a:r>
            <a:endParaRPr lang="en-US" sz="2000" b="1" dirty="0">
              <a:ln w="19050">
                <a:solidFill>
                  <a:schemeClr val="accent4">
                    <a:lumMod val="60000"/>
                    <a:lumOff val="40000"/>
                  </a:schemeClr>
                </a:solidFill>
                <a:prstDash val="solid"/>
              </a:ln>
              <a:solidFill>
                <a:srgbClr val="1B407B"/>
              </a:solidFill>
              <a:effectLst>
                <a:outerShdw blurRad="41275" dist="20320" dir="1800000" algn="tl" rotWithShape="0">
                  <a:srgbClr val="000000">
                    <a:alpha val="40000"/>
                  </a:srgbClr>
                </a:outerShdw>
              </a:effectLst>
              <a:latin typeface="A Nahar" panose="020B0800040000020004" pitchFamily="34" charset="-78"/>
              <a:ea typeface="A Nahar" panose="020B0800040000020004" pitchFamily="34" charset="-78"/>
              <a:cs typeface="B Jadid" panose="00000700000000000000" pitchFamily="2" charset="-78"/>
            </a:endParaRPr>
          </a:p>
        </p:txBody>
      </p:sp>
    </p:spTree>
    <p:extLst>
      <p:ext uri="{BB962C8B-B14F-4D97-AF65-F5344CB8AC3E}">
        <p14:creationId xmlns:p14="http://schemas.microsoft.com/office/powerpoint/2010/main" val="34092776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36279" y="568911"/>
            <a:ext cx="10892306" cy="5647700"/>
          </a:xfrm>
          <a:prstGeom prst="rect">
            <a:avLst/>
          </a:prstGeom>
          <a:noFill/>
        </p:spPr>
        <p:txBody>
          <a:bodyPr wrap="square" rtlCol="0">
            <a:spAutoFit/>
          </a:bodyPr>
          <a:lstStyle/>
          <a:p>
            <a:pPr algn="r" rtl="1"/>
            <a:r>
              <a:rPr lang="fa-IR" sz="2000" dirty="0" smtClean="0">
                <a:solidFill>
                  <a:srgbClr val="C00000"/>
                </a:solidFill>
                <a:latin typeface="B TitI"/>
                <a:cs typeface="B Titr" panose="00000700000000000000" pitchFamily="2" charset="-78"/>
              </a:rPr>
              <a:t>راهکارهای پیشنهادی ارتقاء امتیاز </a:t>
            </a:r>
            <a:r>
              <a:rPr lang="fa-IR" sz="2000" dirty="0">
                <a:solidFill>
                  <a:srgbClr val="C00000"/>
                </a:solidFill>
                <a:latin typeface="B TitI"/>
                <a:cs typeface="B Titr" panose="00000700000000000000" pitchFamily="2" charset="-78"/>
              </a:rPr>
              <a:t>حوزه رضایتمندی خدمات معیار </a:t>
            </a:r>
            <a:r>
              <a:rPr lang="fa-IR" sz="2000" dirty="0" smtClean="0">
                <a:solidFill>
                  <a:srgbClr val="C00000"/>
                </a:solidFill>
                <a:latin typeface="B TitI"/>
                <a:cs typeface="B Titr" panose="00000700000000000000" pitchFamily="2" charset="-78"/>
              </a:rPr>
              <a:t>رضایت مندی خدمات </a:t>
            </a:r>
          </a:p>
          <a:p>
            <a:pPr algn="r" rtl="1"/>
            <a:r>
              <a:rPr lang="fa-IR" sz="2000" dirty="0" smtClean="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(فناوری/بازرسی/نوسازی/ارتباطات مردمی)</a:t>
            </a:r>
            <a:endParaRPr lang="fa-IR" sz="2000" dirty="0" smtClean="0">
              <a:solidFill>
                <a:srgbClr val="C00000"/>
              </a:solidFill>
              <a:latin typeface="B TitI"/>
              <a:cs typeface="B Titr" panose="00000700000000000000" pitchFamily="2" charset="-78"/>
            </a:endParaRPr>
          </a:p>
          <a:p>
            <a:pPr algn="r" rtl="1"/>
            <a:r>
              <a:rPr lang="fa-IR" sz="2000" dirty="0" smtClean="0">
                <a:solidFill>
                  <a:srgbClr val="C00000"/>
                </a:solidFill>
                <a:latin typeface="B TitI"/>
                <a:cs typeface="B Titr" panose="00000700000000000000" pitchFamily="2" charset="-78"/>
              </a:rPr>
              <a:t> نهاد ارزیاب: امور توسعه دولت هوشمند</a:t>
            </a:r>
          </a:p>
          <a:p>
            <a:pPr algn="r" rtl="1"/>
            <a:endParaRPr lang="fa-IR" sz="2000" kern="0" dirty="0" smtClean="0"/>
          </a:p>
          <a:p>
            <a:pPr algn="r" rtl="1"/>
            <a:endParaRPr lang="fa-IR" sz="1300" kern="0" dirty="0"/>
          </a:p>
          <a:p>
            <a:pPr algn="just" rtl="1"/>
            <a:r>
              <a:rPr lang="fa-IR" sz="2000" kern="0" dirty="0" smtClean="0">
                <a:cs typeface="B Titr" panose="00000700000000000000" pitchFamily="2" charset="-78"/>
              </a:rPr>
              <a:t>* </a:t>
            </a:r>
            <a:r>
              <a:rPr lang="fa-IR" sz="1600" kern="0" dirty="0" smtClean="0">
                <a:cs typeface="B Titr" panose="00000700000000000000" pitchFamily="2" charset="-78"/>
              </a:rPr>
              <a:t>برای </a:t>
            </a:r>
            <a:r>
              <a:rPr lang="fa-IR" sz="1600" kern="0" dirty="0">
                <a:cs typeface="B Titr" panose="00000700000000000000" pitchFamily="2" charset="-78"/>
              </a:rPr>
              <a:t>تحقق این شاخص می بایست صاحب نظران موافق، فرزانه و اهل سخن قانونِ جمعیت، به صورت ماهانه به سازمان ها دعوت شوند و در این باره سخنرانی نموده و به مشاوره با کارکنان دستگاه بپردازند.</a:t>
            </a:r>
            <a:endParaRPr lang="en-US" sz="1600" kern="1400" dirty="0">
              <a:cs typeface="B Titr" panose="00000700000000000000" pitchFamily="2" charset="-78"/>
            </a:endParaRPr>
          </a:p>
          <a:p>
            <a:pPr algn="just" rtl="1"/>
            <a:r>
              <a:rPr lang="fa-IR" sz="1600" kern="0" dirty="0">
                <a:cs typeface="B Titr" panose="00000700000000000000" pitchFamily="2" charset="-78"/>
              </a:rPr>
              <a:t>(بخش دوم): شبکه‌های اجتماعی درون سازمانی می‌بایست حداقل 20 نماوا (کلیپ) در این زمینه را بین کارکنان سازمان نشر حداکثری (ارسال و باز ارسال حداکثری یا وایرال) کنند</a:t>
            </a:r>
            <a:r>
              <a:rPr lang="fa-IR" sz="1600" kern="0" dirty="0" smtClean="0">
                <a:cs typeface="B Titr" panose="00000700000000000000" pitchFamily="2" charset="-78"/>
              </a:rPr>
              <a:t>.</a:t>
            </a:r>
          </a:p>
          <a:p>
            <a:pPr algn="just" rtl="1"/>
            <a:r>
              <a:rPr lang="fa-IR" sz="1600" kern="0" dirty="0" smtClean="0">
                <a:cs typeface="B Titr" panose="00000700000000000000" pitchFamily="2" charset="-78"/>
              </a:rPr>
              <a:t>* گزارش </a:t>
            </a:r>
            <a:r>
              <a:rPr lang="fa-IR" sz="1600" kern="0" dirty="0">
                <a:cs typeface="B Titr" panose="00000700000000000000" pitchFamily="2" charset="-78"/>
              </a:rPr>
              <a:t>دقیقی از نسبت مذکور می بایست ارائه شود و در نهایت داده های مذکور (که احتمالاً از سامانه های منابع انسانی دستگاه استخراج شده‌اند) با داده های سامانه پاکنا مقایسه شود تا مغایرت های موجود بین سامانه پاکنا و سامانه های منابع انسانی دستگاه، با تببین علت مغایرت، معلوم گردد</a:t>
            </a:r>
            <a:r>
              <a:rPr lang="fa-IR" sz="1600" kern="0" dirty="0" smtClean="0">
                <a:cs typeface="B Titr" panose="00000700000000000000" pitchFamily="2" charset="-78"/>
              </a:rPr>
              <a:t>.</a:t>
            </a:r>
          </a:p>
          <a:p>
            <a:pPr algn="just" rtl="1"/>
            <a:r>
              <a:rPr lang="fa-IR" sz="1600" kern="0" dirty="0" smtClean="0">
                <a:cs typeface="B Titr" panose="00000700000000000000" pitchFamily="2" charset="-78"/>
              </a:rPr>
              <a:t>* تعداد </a:t>
            </a:r>
            <a:r>
              <a:rPr lang="fa-IR" sz="1600" kern="0" dirty="0">
                <a:cs typeface="B Titr" panose="00000700000000000000" pitchFamily="2" charset="-78"/>
              </a:rPr>
              <a:t>کلیه کارکنانی که در سال ارزیابی مورد تشویق شایسته به دلیل ازدواج و یا صاحب فرزند شدن قرار گرفته‌اند به کلیه کارکنانی که در سال ارزیابی ازدواج نموده و یا صاحب فرزند شده‌اند.</a:t>
            </a:r>
            <a:endParaRPr lang="en-US" sz="16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algn="just" rtl="1"/>
            <a:r>
              <a:rPr lang="fa-IR" altLang="en-US" sz="1600" dirty="0" smtClean="0">
                <a:latin typeface="Calibri" panose="020F0502020204030204" pitchFamily="34" charset="0"/>
                <a:ea typeface="Calibri" panose="020F0502020204030204" pitchFamily="34" charset="0"/>
                <a:cs typeface="B Titr" panose="00000700000000000000" pitchFamily="2" charset="-78"/>
              </a:rPr>
              <a:t>* برای </a:t>
            </a:r>
            <a:r>
              <a:rPr lang="fa-IR" altLang="en-US" sz="1600" dirty="0">
                <a:latin typeface="Calibri" panose="020F0502020204030204" pitchFamily="34" charset="0"/>
                <a:ea typeface="Calibri" panose="020F0502020204030204" pitchFamily="34" charset="0"/>
                <a:cs typeface="B Titr" panose="00000700000000000000" pitchFamily="2" charset="-78"/>
              </a:rPr>
              <a:t>تشویق شایسته مشمولان این شاخص مناسب است تا دستگاه اجرایی علاوه بر پرداخت پاداشی معادل حداقل نیمی از حکم کارگزینی مشمولان، پاداش هایی</a:t>
            </a:r>
            <a:r>
              <a:rPr lang="en-US" altLang="en-US" sz="1600" dirty="0">
                <a:latin typeface="Calibri" panose="020F0502020204030204" pitchFamily="34" charset="0"/>
                <a:ea typeface="Calibri" panose="020F0502020204030204" pitchFamily="34" charset="0"/>
                <a:cs typeface="B Titr" panose="00000700000000000000" pitchFamily="2" charset="-78"/>
              </a:rPr>
              <a:t>  </a:t>
            </a:r>
            <a:r>
              <a:rPr lang="fa-IR" altLang="en-US" sz="1600" dirty="0">
                <a:latin typeface="Calibri" panose="020F0502020204030204" pitchFamily="34" charset="0"/>
                <a:ea typeface="Calibri" panose="020F0502020204030204" pitchFamily="34" charset="0"/>
                <a:cs typeface="B Titr" panose="00000700000000000000" pitchFamily="2" charset="-78"/>
              </a:rPr>
              <a:t>نظیر اختصاص بخشی از امکانات رفاهی دستگاه به مشمولان، اولویت در برخورداری از انواع وام ها و مزایای سازمانی را نیز برای آنان فراهم نماید</a:t>
            </a:r>
            <a:r>
              <a:rPr lang="en-US" altLang="en-US" sz="1600" dirty="0">
                <a:latin typeface="Calibri" panose="020F0502020204030204" pitchFamily="34" charset="0"/>
                <a:ea typeface="Calibri" panose="020F0502020204030204" pitchFamily="34" charset="0"/>
                <a:cs typeface="B Titr" panose="00000700000000000000" pitchFamily="2" charset="-78"/>
              </a:rPr>
              <a:t>.</a:t>
            </a:r>
            <a:r>
              <a:rPr lang="en-US" altLang="en-US" sz="1600" dirty="0">
                <a:cs typeface="B Titr" panose="00000700000000000000" pitchFamily="2" charset="-78"/>
              </a:rPr>
              <a:t> </a:t>
            </a:r>
            <a:endParaRPr lang="en-US" altLang="en-US" sz="1600" dirty="0">
              <a:latin typeface="Arial" panose="020B0604020202020204" pitchFamily="34" charset="0"/>
              <a:cs typeface="B Titr" panose="00000700000000000000" pitchFamily="2" charset="-78"/>
            </a:endParaRPr>
          </a:p>
          <a:p>
            <a:pPr algn="just" rtl="1"/>
            <a:endParaRPr lang="fa-IR" sz="2400" kern="0" dirty="0" smtClean="0">
              <a:cs typeface="B Titr" panose="00000700000000000000" pitchFamily="2" charset="-78"/>
            </a:endParaRPr>
          </a:p>
          <a:p>
            <a:pPr algn="just" rtl="1"/>
            <a:endParaRPr lang="en-US" sz="24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algn="r" rtl="1"/>
            <a:endParaRPr lang="fa-IR" sz="2000" dirty="0">
              <a:solidFill>
                <a:srgbClr val="00B050"/>
              </a:solidFill>
              <a:cs typeface="B Titr" panose="00000700000000000000" pitchFamily="2" charset="-78"/>
            </a:endParaRPr>
          </a:p>
          <a:p>
            <a:pPr algn="r" rtl="1"/>
            <a:endParaRPr lang="fa-IR" sz="2000" dirty="0" smtClean="0">
              <a:cs typeface="B Titr" panose="00000700000000000000" pitchFamily="2" charset="-78"/>
            </a:endParaRPr>
          </a:p>
        </p:txBody>
      </p:sp>
    </p:spTree>
    <p:extLst>
      <p:ext uri="{BB962C8B-B14F-4D97-AF65-F5344CB8AC3E}">
        <p14:creationId xmlns:p14="http://schemas.microsoft.com/office/powerpoint/2010/main" val="3213240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8393" y="734164"/>
            <a:ext cx="11081040" cy="4862870"/>
          </a:xfrm>
          <a:prstGeom prst="rect">
            <a:avLst/>
          </a:prstGeom>
          <a:noFill/>
        </p:spPr>
        <p:txBody>
          <a:bodyPr wrap="square" rtlCol="0">
            <a:spAutoFit/>
          </a:bodyPr>
          <a:lstStyle/>
          <a:p>
            <a:pPr algn="r" rtl="1"/>
            <a:r>
              <a:rPr lang="fa-IR" sz="2000" dirty="0">
                <a:solidFill>
                  <a:srgbClr val="C00000"/>
                </a:solidFill>
                <a:latin typeface="B TitI"/>
                <a:cs typeface="B Titr" panose="00000700000000000000" pitchFamily="2" charset="-78"/>
              </a:rPr>
              <a:t>راهکارهای پیشنهادی ارتقاء امتیاز حوزه رضایتمندی خدمات معیار رضایت مندی خدمات </a:t>
            </a:r>
          </a:p>
          <a:p>
            <a:pPr algn="r" rtl="1"/>
            <a:r>
              <a:rPr lang="fa-IR" sz="2000" dirty="0">
                <a:solidFill>
                  <a:srgbClr val="C00000"/>
                </a:solidFill>
                <a:latin typeface="B TitI"/>
                <a:cs typeface="B Titr" panose="00000700000000000000" pitchFamily="2" charset="-78"/>
              </a:rPr>
              <a:t>واحدهای متولی:</a:t>
            </a:r>
            <a:r>
              <a:rPr lang="ar-SA" sz="2000" dirty="0" smtClean="0">
                <a:solidFill>
                  <a:srgbClr val="C00000"/>
                </a:solidFill>
                <a:latin typeface="B TitI"/>
                <a:cs typeface="B Titr" panose="00000700000000000000" pitchFamily="2" charset="-78"/>
              </a:rPr>
              <a:t>(</a:t>
            </a:r>
            <a:r>
              <a:rPr lang="fa-IR" sz="2000" dirty="0" smtClean="0">
                <a:solidFill>
                  <a:srgbClr val="C00000"/>
                </a:solidFill>
                <a:latin typeface="B TitI"/>
                <a:cs typeface="B Titr" panose="00000700000000000000" pitchFamily="2" charset="-78"/>
              </a:rPr>
              <a:t>روابط عمومی / دفتر </a:t>
            </a:r>
            <a:r>
              <a:rPr lang="ar-SA" sz="2000" dirty="0" smtClean="0">
                <a:solidFill>
                  <a:srgbClr val="C00000"/>
                </a:solidFill>
                <a:latin typeface="B TitI"/>
                <a:cs typeface="B Titr" panose="00000700000000000000" pitchFamily="2" charset="-78"/>
              </a:rPr>
              <a:t>ارتباطات </a:t>
            </a:r>
            <a:r>
              <a:rPr lang="ar-SA" sz="2000" dirty="0">
                <a:solidFill>
                  <a:srgbClr val="C00000"/>
                </a:solidFill>
                <a:latin typeface="B TitI"/>
                <a:cs typeface="B Titr" panose="00000700000000000000" pitchFamily="2" charset="-78"/>
              </a:rPr>
              <a:t>مردمی)</a:t>
            </a:r>
            <a:endParaRPr lang="fa-IR" sz="2000" dirty="0">
              <a:solidFill>
                <a:srgbClr val="C00000"/>
              </a:solidFill>
              <a:latin typeface="B TitI"/>
              <a:cs typeface="B Titr" panose="00000700000000000000" pitchFamily="2" charset="-78"/>
            </a:endParaRPr>
          </a:p>
          <a:p>
            <a:pPr algn="r" rtl="1"/>
            <a:r>
              <a:rPr lang="fa-IR" sz="2000" dirty="0">
                <a:solidFill>
                  <a:srgbClr val="C00000"/>
                </a:solidFill>
                <a:latin typeface="B TitI"/>
                <a:cs typeface="B Titr" panose="00000700000000000000" pitchFamily="2" charset="-78"/>
              </a:rPr>
              <a:t> نهاد ارزیاب: </a:t>
            </a:r>
            <a:r>
              <a:rPr lang="fa-IR" sz="2000" dirty="0" smtClean="0">
                <a:solidFill>
                  <a:srgbClr val="C00000"/>
                </a:solidFill>
                <a:latin typeface="B TitI"/>
                <a:cs typeface="B Titr" panose="00000700000000000000" pitchFamily="2" charset="-78"/>
              </a:rPr>
              <a:t>مرکز ارتباطات مردمی ریاست جمهوری</a:t>
            </a:r>
            <a:endParaRPr lang="fa-IR" sz="2000" dirty="0">
              <a:solidFill>
                <a:srgbClr val="C00000"/>
              </a:solidFill>
              <a:latin typeface="B TitI"/>
              <a:cs typeface="B Titr" panose="00000700000000000000" pitchFamily="2" charset="-78"/>
            </a:endParaRPr>
          </a:p>
          <a:p>
            <a:pPr algn="r" rtl="1"/>
            <a:endParaRPr lang="fa-IR" sz="1300" kern="0" dirty="0" smtClean="0"/>
          </a:p>
          <a:p>
            <a:pPr algn="r" rtl="1"/>
            <a:endParaRPr lang="fa-IR" sz="1300" kern="0" dirty="0"/>
          </a:p>
          <a:p>
            <a:pPr algn="just" rtl="1"/>
            <a:r>
              <a:rPr lang="fa-IR" sz="1600" kern="0" dirty="0" smtClean="0">
                <a:cs typeface="B Titr" panose="00000700000000000000" pitchFamily="2" charset="-78"/>
              </a:rPr>
              <a:t>*ارتباط مستقیم با مردم</a:t>
            </a:r>
          </a:p>
          <a:p>
            <a:pPr algn="r"/>
            <a:r>
              <a:rPr lang="fa-IR" sz="1600" kern="0" dirty="0" smtClean="0">
                <a:cs typeface="B Titr" panose="00000700000000000000" pitchFamily="2" charset="-78"/>
              </a:rPr>
              <a:t>ملاقات های چهره به چهره مسئولین با مردم</a:t>
            </a:r>
            <a:r>
              <a:rPr lang="fa-IR" sz="1600" dirty="0">
                <a:cs typeface="B Titr" panose="00000700000000000000" pitchFamily="2" charset="-78"/>
              </a:rPr>
              <a:t> </a:t>
            </a:r>
            <a:endParaRPr lang="en-US" sz="1600" dirty="0">
              <a:cs typeface="B Titr" panose="00000700000000000000" pitchFamily="2" charset="-78"/>
            </a:endParaRPr>
          </a:p>
          <a:p>
            <a:pPr lvl="0" algn="r" rtl="1"/>
            <a:r>
              <a:rPr lang="fa-IR" sz="1600" dirty="0">
                <a:cs typeface="B Titr" panose="00000700000000000000" pitchFamily="2" charset="-78"/>
              </a:rPr>
              <a:t> </a:t>
            </a:r>
            <a:r>
              <a:rPr lang="fa-IR" sz="1600" dirty="0" smtClean="0">
                <a:cs typeface="B Titr" panose="00000700000000000000" pitchFamily="2" charset="-78"/>
              </a:rPr>
              <a:t>1- حضور </a:t>
            </a:r>
            <a:r>
              <a:rPr lang="fa-IR" sz="1600" dirty="0">
                <a:cs typeface="B Titr" panose="00000700000000000000" pitchFamily="2" charset="-78"/>
              </a:rPr>
              <a:t>بازرسي اداره كل در برنامه هاي ملاقات چهره به چهره وزراء و مسئولين بر اساس تكاليف و مكاتبات </a:t>
            </a:r>
            <a:endParaRPr lang="en-US" sz="1600" dirty="0">
              <a:cs typeface="B Titr" panose="00000700000000000000" pitchFamily="2" charset="-78"/>
            </a:endParaRPr>
          </a:p>
          <a:p>
            <a:pPr lvl="0" algn="r" rtl="1"/>
            <a:r>
              <a:rPr lang="fa-IR" sz="1600" dirty="0" smtClean="0">
                <a:cs typeface="B Titr" panose="00000700000000000000" pitchFamily="2" charset="-78"/>
              </a:rPr>
              <a:t>2- بررسي </a:t>
            </a:r>
            <a:r>
              <a:rPr lang="fa-IR" sz="1600" dirty="0">
                <a:cs typeface="B Titr" panose="00000700000000000000" pitchFamily="2" charset="-78"/>
              </a:rPr>
              <a:t>فهرست كامل ملاقات شوندگان به همراه كدملي و شماره تماس</a:t>
            </a:r>
            <a:endParaRPr lang="en-US" sz="1600" dirty="0">
              <a:cs typeface="B Titr" panose="00000700000000000000" pitchFamily="2" charset="-78"/>
            </a:endParaRPr>
          </a:p>
          <a:p>
            <a:pPr lvl="0" algn="r" rtl="1"/>
            <a:r>
              <a:rPr lang="fa-IR" sz="1600" dirty="0" smtClean="0">
                <a:cs typeface="B Titr" panose="00000700000000000000" pitchFamily="2" charset="-78"/>
              </a:rPr>
              <a:t>3- تعداد </a:t>
            </a:r>
            <a:r>
              <a:rPr lang="fa-IR" sz="1600" dirty="0">
                <a:cs typeface="B Titr" panose="00000700000000000000" pitchFamily="2" charset="-78"/>
              </a:rPr>
              <a:t>برنامه­هاي ملاقات چهره به چهره براساس تكاليف نظامنامه مديريت ارتباطات مردمي و بخشنامه معاون اول محترم رييس جمهور</a:t>
            </a:r>
            <a:endParaRPr lang="en-US" sz="1600" dirty="0">
              <a:cs typeface="B Titr" panose="00000700000000000000" pitchFamily="2" charset="-78"/>
            </a:endParaRPr>
          </a:p>
          <a:p>
            <a:pPr lvl="0" algn="r" rtl="1"/>
            <a:r>
              <a:rPr lang="fa-IR" sz="1600" dirty="0" smtClean="0">
                <a:cs typeface="B Titr" panose="00000700000000000000" pitchFamily="2" charset="-78"/>
              </a:rPr>
              <a:t>4- رضايت </a:t>
            </a:r>
            <a:r>
              <a:rPr lang="fa-IR" sz="1600" dirty="0">
                <a:cs typeface="B Titr" panose="00000700000000000000" pitchFamily="2" charset="-78"/>
              </a:rPr>
              <a:t>ملاقات­شوندگان از نتيجه ملاقات چهره به چهره با مسئول ذيربط</a:t>
            </a:r>
            <a:endParaRPr lang="en-US" sz="1600" dirty="0">
              <a:cs typeface="B Titr" panose="00000700000000000000" pitchFamily="2" charset="-78"/>
            </a:endParaRPr>
          </a:p>
          <a:p>
            <a:pPr lvl="0" algn="r" rtl="1"/>
            <a:r>
              <a:rPr lang="fa-IR" sz="1600" dirty="0" smtClean="0">
                <a:cs typeface="B Titr" panose="00000700000000000000" pitchFamily="2" charset="-78"/>
              </a:rPr>
              <a:t>5- ابلاغ </a:t>
            </a:r>
            <a:r>
              <a:rPr lang="fa-IR" sz="1600" dirty="0">
                <a:cs typeface="B Titr" panose="00000700000000000000" pitchFamily="2" charset="-78"/>
              </a:rPr>
              <a:t>بخشنامه­ها و شيوه­نامه‌هاي ملاقات چهره به چهره به زيرمجموعه هاي وزارتي و استاني </a:t>
            </a:r>
            <a:endParaRPr lang="en-US" sz="1600" dirty="0">
              <a:cs typeface="B Titr" panose="00000700000000000000" pitchFamily="2" charset="-78"/>
            </a:endParaRPr>
          </a:p>
          <a:p>
            <a:pPr algn="r" rtl="1"/>
            <a:r>
              <a:rPr lang="fa-IR" sz="1600" dirty="0" smtClean="0">
                <a:cs typeface="B Titr" panose="00000700000000000000" pitchFamily="2" charset="-78"/>
              </a:rPr>
              <a:t>6- نحوه </a:t>
            </a:r>
            <a:r>
              <a:rPr lang="fa-IR" sz="1600" dirty="0">
                <a:cs typeface="B Titr" panose="00000700000000000000" pitchFamily="2" charset="-78"/>
              </a:rPr>
              <a:t>اطلاع­رساني و رعايت عدالت در تعيين افراد براي ملاقات چهره به چهره</a:t>
            </a:r>
            <a:r>
              <a:rPr lang="en-US" altLang="en-US" sz="1600" dirty="0" smtClean="0">
                <a:latin typeface="Calibri" panose="020F0502020204030204" pitchFamily="34" charset="0"/>
                <a:ea typeface="Calibri" panose="020F0502020204030204" pitchFamily="34" charset="0"/>
                <a:cs typeface="B Titr" panose="00000700000000000000" pitchFamily="2" charset="-78"/>
              </a:rPr>
              <a:t>.</a:t>
            </a:r>
            <a:r>
              <a:rPr lang="en-US" altLang="en-US" sz="1600" dirty="0" smtClean="0">
                <a:cs typeface="B Titr" panose="00000700000000000000" pitchFamily="2" charset="-78"/>
              </a:rPr>
              <a:t> </a:t>
            </a:r>
            <a:endParaRPr lang="en-US" altLang="en-US" sz="1600" dirty="0">
              <a:latin typeface="Arial" panose="020B0604020202020204" pitchFamily="34" charset="0"/>
              <a:cs typeface="B Titr" panose="00000700000000000000" pitchFamily="2" charset="-78"/>
            </a:endParaRPr>
          </a:p>
          <a:p>
            <a:pPr algn="just" rtl="1"/>
            <a:r>
              <a:rPr lang="fa-IR" sz="1600" kern="0" dirty="0" smtClean="0">
                <a:cs typeface="B Titr" panose="00000700000000000000" pitchFamily="2" charset="-78"/>
              </a:rPr>
              <a:t>شنیدن صدای مردم</a:t>
            </a:r>
          </a:p>
          <a:p>
            <a:pPr lvl="0" algn="r" rtl="1"/>
            <a:r>
              <a:rPr lang="fa-IR" sz="1600" dirty="0" smtClean="0">
                <a:cs typeface="B Titr" panose="00000700000000000000" pitchFamily="2" charset="-78"/>
              </a:rPr>
              <a:t>1-ميزان </a:t>
            </a:r>
            <a:r>
              <a:rPr lang="fa-IR" sz="1600" dirty="0">
                <a:cs typeface="B Titr" panose="00000700000000000000" pitchFamily="2" charset="-78"/>
              </a:rPr>
              <a:t>و درصد پاسخگويي به مطالبات عمومي منعكس شده در صداي مردم </a:t>
            </a:r>
            <a:endParaRPr lang="en-US" sz="1600" dirty="0">
              <a:cs typeface="B Titr" panose="00000700000000000000" pitchFamily="2" charset="-78"/>
            </a:endParaRPr>
          </a:p>
          <a:p>
            <a:pPr lvl="0" algn="r" rtl="1"/>
            <a:r>
              <a:rPr lang="fa-IR" sz="1600" dirty="0" smtClean="0">
                <a:cs typeface="B Titr" panose="00000700000000000000" pitchFamily="2" charset="-78"/>
              </a:rPr>
              <a:t>2-تشكيل </a:t>
            </a:r>
            <a:r>
              <a:rPr lang="fa-IR" sz="1600" dirty="0">
                <a:cs typeface="B Titr" panose="00000700000000000000" pitchFamily="2" charset="-78"/>
              </a:rPr>
              <a:t>كارگروه صداي مردم همراه با صورتجلسات تنظيمي</a:t>
            </a:r>
            <a:endParaRPr lang="en-US" sz="1600" dirty="0">
              <a:cs typeface="B Titr" panose="00000700000000000000" pitchFamily="2" charset="-78"/>
            </a:endParaRPr>
          </a:p>
          <a:p>
            <a:pPr lvl="0" algn="r" rtl="1"/>
            <a:r>
              <a:rPr lang="fa-IR" sz="1600" dirty="0" smtClean="0">
                <a:cs typeface="B Titr" panose="00000700000000000000" pitchFamily="2" charset="-78"/>
              </a:rPr>
              <a:t>3-داشتن </a:t>
            </a:r>
            <a:r>
              <a:rPr lang="fa-IR" sz="1600" dirty="0">
                <a:cs typeface="B Titr" panose="00000700000000000000" pitchFamily="2" charset="-78"/>
              </a:rPr>
              <a:t>ابتكار و ايده جهت احصاء و شناسايي مشكلات عمومي مردم جهت تعيين تكليف مشكلات عام المنفعه </a:t>
            </a:r>
            <a:endParaRPr lang="en-US" sz="1600" dirty="0">
              <a:cs typeface="B Titr" panose="00000700000000000000" pitchFamily="2" charset="-78"/>
            </a:endParaRPr>
          </a:p>
          <a:p>
            <a:pPr lvl="0" algn="r" rtl="1"/>
            <a:r>
              <a:rPr lang="fa-IR" sz="1600" dirty="0" smtClean="0">
                <a:cs typeface="B Titr" panose="00000700000000000000" pitchFamily="2" charset="-78"/>
              </a:rPr>
              <a:t>4-چگونگي </a:t>
            </a:r>
            <a:r>
              <a:rPr lang="fa-IR" sz="1600" dirty="0">
                <a:cs typeface="B Titr" panose="00000700000000000000" pitchFamily="2" charset="-78"/>
              </a:rPr>
              <a:t>تعيين تكليف مطالبات و مشكلات مردم</a:t>
            </a:r>
            <a:endParaRPr lang="en-US" sz="1600" dirty="0">
              <a:cs typeface="B Titr" panose="00000700000000000000" pitchFamily="2" charset="-78"/>
            </a:endParaRPr>
          </a:p>
          <a:p>
            <a:pPr algn="r"/>
            <a:r>
              <a:rPr lang="fa-IR" sz="1600" dirty="0" smtClean="0">
                <a:cs typeface="B Titr" panose="00000700000000000000" pitchFamily="2" charset="-78"/>
              </a:rPr>
              <a:t>5-درصد </a:t>
            </a:r>
            <a:r>
              <a:rPr lang="fa-IR" sz="1600" dirty="0">
                <a:cs typeface="B Titr" panose="00000700000000000000" pitchFamily="2" charset="-78"/>
              </a:rPr>
              <a:t>تحقق تصميمات مربوط به جلسات حل مساله در حين سفرهاي </a:t>
            </a:r>
            <a:r>
              <a:rPr lang="fa-IR" sz="1600" dirty="0" smtClean="0">
                <a:cs typeface="B Titr" panose="00000700000000000000" pitchFamily="2" charset="-78"/>
              </a:rPr>
              <a:t>استاني</a:t>
            </a:r>
          </a:p>
        </p:txBody>
      </p:sp>
    </p:spTree>
    <p:extLst>
      <p:ext uri="{BB962C8B-B14F-4D97-AF65-F5344CB8AC3E}">
        <p14:creationId xmlns:p14="http://schemas.microsoft.com/office/powerpoint/2010/main" val="3865253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4157" y="800265"/>
            <a:ext cx="11081040" cy="5262979"/>
          </a:xfrm>
          <a:prstGeom prst="rect">
            <a:avLst/>
          </a:prstGeom>
          <a:noFill/>
        </p:spPr>
        <p:txBody>
          <a:bodyPr wrap="square" rtlCol="0">
            <a:spAutoFit/>
          </a:bodyPr>
          <a:lstStyle/>
          <a:p>
            <a:pPr algn="r" rtl="1"/>
            <a:r>
              <a:rPr lang="fa-IR" sz="2000" dirty="0">
                <a:solidFill>
                  <a:srgbClr val="C00000"/>
                </a:solidFill>
                <a:latin typeface="B TitI"/>
                <a:cs typeface="B Titr" panose="00000700000000000000" pitchFamily="2" charset="-78"/>
              </a:rPr>
              <a:t>راهکارهای پیشنهادی ارتقاء امتیاز حوزه رضایتمندی خدمات معیار رضایت مندی خدمات </a:t>
            </a:r>
          </a:p>
          <a:p>
            <a:pPr algn="r" rtl="1"/>
            <a:r>
              <a:rPr lang="fa-IR" sz="2000" dirty="0">
                <a:solidFill>
                  <a:srgbClr val="C00000"/>
                </a:solidFill>
                <a:latin typeface="B TitI"/>
                <a:cs typeface="B Titr" panose="00000700000000000000" pitchFamily="2" charset="-78"/>
              </a:rPr>
              <a:t>واحدهای متولی:</a:t>
            </a:r>
            <a:r>
              <a:rPr lang="ar-SA" sz="2000" dirty="0" smtClean="0">
                <a:solidFill>
                  <a:srgbClr val="C00000"/>
                </a:solidFill>
                <a:latin typeface="B TitI"/>
                <a:cs typeface="B Titr" panose="00000700000000000000" pitchFamily="2" charset="-78"/>
              </a:rPr>
              <a:t>(</a:t>
            </a:r>
            <a:r>
              <a:rPr lang="fa-IR" sz="2000" dirty="0" smtClean="0">
                <a:solidFill>
                  <a:srgbClr val="C00000"/>
                </a:solidFill>
                <a:latin typeface="B TitI"/>
                <a:cs typeface="B Titr" panose="00000700000000000000" pitchFamily="2" charset="-78"/>
              </a:rPr>
              <a:t>امور استانها/ </a:t>
            </a:r>
            <a:r>
              <a:rPr lang="fa-IR" sz="2000" dirty="0">
                <a:solidFill>
                  <a:srgbClr val="C00000"/>
                </a:solidFill>
                <a:latin typeface="B TitI"/>
                <a:cs typeface="B Titr" panose="00000700000000000000" pitchFamily="2" charset="-78"/>
              </a:rPr>
              <a:t>دفتر </a:t>
            </a:r>
            <a:r>
              <a:rPr lang="ar-SA" sz="2000" dirty="0">
                <a:solidFill>
                  <a:srgbClr val="C00000"/>
                </a:solidFill>
                <a:latin typeface="B TitI"/>
                <a:cs typeface="B Titr" panose="00000700000000000000" pitchFamily="2" charset="-78"/>
              </a:rPr>
              <a:t>ارتباطات مردمی)</a:t>
            </a:r>
            <a:endParaRPr lang="fa-IR" sz="2000" dirty="0">
              <a:solidFill>
                <a:srgbClr val="C00000"/>
              </a:solidFill>
              <a:latin typeface="B TitI"/>
              <a:cs typeface="B Titr" panose="00000700000000000000" pitchFamily="2" charset="-78"/>
            </a:endParaRPr>
          </a:p>
          <a:p>
            <a:pPr algn="r" rtl="1"/>
            <a:r>
              <a:rPr lang="fa-IR" sz="2000" dirty="0">
                <a:solidFill>
                  <a:srgbClr val="C00000"/>
                </a:solidFill>
                <a:latin typeface="B TitI"/>
                <a:cs typeface="B Titr" panose="00000700000000000000" pitchFamily="2" charset="-78"/>
              </a:rPr>
              <a:t> نهاد ارزیاب: مرکز ارتباطات مردمی ریاست جمهوری</a:t>
            </a:r>
          </a:p>
          <a:p>
            <a:pPr algn="r" rtl="1"/>
            <a:endParaRPr lang="fa-IR" sz="3600" dirty="0" smtClean="0">
              <a:solidFill>
                <a:srgbClr val="C00000"/>
              </a:solidFill>
              <a:cs typeface="B Titr" panose="00000700000000000000" pitchFamily="2" charset="-78"/>
            </a:endParaRPr>
          </a:p>
          <a:p>
            <a:pPr algn="just" rtl="1"/>
            <a:r>
              <a:rPr lang="fa-IR" sz="1600" kern="0" dirty="0" smtClean="0">
                <a:cs typeface="B Titr" panose="00000700000000000000" pitchFamily="2" charset="-78"/>
              </a:rPr>
              <a:t>*ارتباط مستقیم با مردم</a:t>
            </a:r>
          </a:p>
          <a:p>
            <a:pPr algn="r"/>
            <a:r>
              <a:rPr lang="fa-IR" sz="1600" kern="0" dirty="0" smtClean="0">
                <a:cs typeface="B Titr" panose="00000700000000000000" pitchFamily="2" charset="-78"/>
              </a:rPr>
              <a:t>عملکرد سفرهای استانی</a:t>
            </a:r>
            <a:endParaRPr lang="en-US" sz="1600" dirty="0">
              <a:cs typeface="B Titr" panose="00000700000000000000" pitchFamily="2" charset="-78"/>
            </a:endParaRPr>
          </a:p>
          <a:p>
            <a:pPr lvl="0" algn="r" rtl="1"/>
            <a:r>
              <a:rPr lang="fa-IR" sz="1600" dirty="0">
                <a:cs typeface="B Titr" panose="00000700000000000000" pitchFamily="2" charset="-78"/>
              </a:rPr>
              <a:t> </a:t>
            </a:r>
            <a:r>
              <a:rPr lang="fa-IR" sz="1600" dirty="0" smtClean="0">
                <a:cs typeface="B Titr" panose="00000700000000000000" pitchFamily="2" charset="-78"/>
              </a:rPr>
              <a:t>1- </a:t>
            </a:r>
            <a:r>
              <a:rPr lang="ar-SA" sz="1600" dirty="0">
                <a:cs typeface="B Titr" panose="00000700000000000000" pitchFamily="2" charset="-78"/>
              </a:rPr>
              <a:t>نحوه ارزيابي و فرمول سنجش:</a:t>
            </a:r>
            <a:endParaRPr lang="en-US" sz="1600" dirty="0">
              <a:cs typeface="B Titr" panose="00000700000000000000" pitchFamily="2" charset="-78"/>
            </a:endParaRPr>
          </a:p>
          <a:p>
            <a:pPr lvl="0" algn="r" rtl="1"/>
            <a:r>
              <a:rPr lang="fa-IR" sz="1600" dirty="0" smtClean="0">
                <a:cs typeface="B Titr" panose="00000700000000000000" pitchFamily="2" charset="-78"/>
              </a:rPr>
              <a:t>2-كميت </a:t>
            </a:r>
            <a:r>
              <a:rPr lang="fa-IR" sz="1600" dirty="0">
                <a:cs typeface="B Titr" panose="00000700000000000000" pitchFamily="2" charset="-78"/>
              </a:rPr>
              <a:t>و كيفيت برگزاري ستادهاي ارتباطات مردمي وزارتخانه‌ها و دستگاه هاي اجرايي در سفرهاي استاني</a:t>
            </a:r>
            <a:endParaRPr lang="en-US" sz="1600" dirty="0">
              <a:cs typeface="B Titr" panose="00000700000000000000" pitchFamily="2" charset="-78"/>
            </a:endParaRPr>
          </a:p>
          <a:p>
            <a:pPr lvl="0" algn="r" rtl="1"/>
            <a:r>
              <a:rPr lang="fa-IR" sz="1600" dirty="0" smtClean="0">
                <a:cs typeface="B Titr" panose="00000700000000000000" pitchFamily="2" charset="-78"/>
              </a:rPr>
              <a:t>3-چگونگي </a:t>
            </a:r>
            <a:r>
              <a:rPr lang="fa-IR" sz="1600" dirty="0">
                <a:cs typeface="B Titr" panose="00000700000000000000" pitchFamily="2" charset="-78"/>
              </a:rPr>
              <a:t>حضور نمايندگان تام‌الاختيار وزراء و روساي سازمان‌ها در ستادهاي ارتباطات مردمي</a:t>
            </a:r>
            <a:endParaRPr lang="en-US" sz="1600" dirty="0">
              <a:cs typeface="B Titr" panose="00000700000000000000" pitchFamily="2" charset="-78"/>
            </a:endParaRPr>
          </a:p>
          <a:p>
            <a:pPr lvl="0" algn="r" rtl="1"/>
            <a:r>
              <a:rPr lang="fa-IR" sz="1600" dirty="0" smtClean="0">
                <a:cs typeface="B Titr" panose="00000700000000000000" pitchFamily="2" charset="-78"/>
              </a:rPr>
              <a:t>4-تحليل </a:t>
            </a:r>
            <a:r>
              <a:rPr lang="fa-IR" sz="1600" dirty="0">
                <a:cs typeface="B Titr" panose="00000700000000000000" pitchFamily="2" charset="-78"/>
              </a:rPr>
              <a:t>محتوايي پي نوشت‌ها و دستورات صادره از سوي نمايندگان تام‌الاختيار</a:t>
            </a:r>
            <a:endParaRPr lang="en-US" sz="1600" dirty="0">
              <a:cs typeface="B Titr" panose="00000700000000000000" pitchFamily="2" charset="-78"/>
            </a:endParaRPr>
          </a:p>
          <a:p>
            <a:pPr lvl="0" algn="r" rtl="1"/>
            <a:r>
              <a:rPr lang="fa-IR" sz="1600" dirty="0" smtClean="0">
                <a:cs typeface="B Titr" panose="00000700000000000000" pitchFamily="2" charset="-78"/>
              </a:rPr>
              <a:t>5-چگونگي </a:t>
            </a:r>
            <a:r>
              <a:rPr lang="fa-IR" sz="1600" dirty="0">
                <a:cs typeface="B Titr" panose="00000700000000000000" pitchFamily="2" charset="-78"/>
              </a:rPr>
              <a:t>پيگيري دستورات صادره</a:t>
            </a:r>
            <a:endParaRPr lang="en-US" sz="1600" dirty="0">
              <a:cs typeface="B Titr" panose="00000700000000000000" pitchFamily="2" charset="-78"/>
            </a:endParaRPr>
          </a:p>
          <a:p>
            <a:pPr algn="r"/>
            <a:r>
              <a:rPr lang="fa-IR" sz="1600" dirty="0" smtClean="0">
                <a:cs typeface="B Titr" panose="00000700000000000000" pitchFamily="2" charset="-78"/>
              </a:rPr>
              <a:t>6-داشتن </a:t>
            </a:r>
            <a:r>
              <a:rPr lang="fa-IR" sz="1600" dirty="0">
                <a:cs typeface="B Titr" panose="00000700000000000000" pitchFamily="2" charset="-78"/>
              </a:rPr>
              <a:t>ابتكار و ايده در برپايي هرچه بهتر و موثرتر ستادهاي ارتباطات مردمي در سفرهاي </a:t>
            </a:r>
            <a:r>
              <a:rPr lang="fa-IR" sz="1600" dirty="0" smtClean="0">
                <a:cs typeface="B Titr" panose="00000700000000000000" pitchFamily="2" charset="-78"/>
              </a:rPr>
              <a:t>استاني</a:t>
            </a:r>
          </a:p>
          <a:p>
            <a:pPr algn="r"/>
            <a:r>
              <a:rPr lang="fa-IR" sz="1600" b="1" dirty="0">
                <a:cs typeface="B Titr" panose="00000700000000000000" pitchFamily="2" charset="-78"/>
              </a:rPr>
              <a:t>سنجه 4 : ميز ارتباطات </a:t>
            </a:r>
            <a:r>
              <a:rPr lang="fa-IR" sz="1600" b="1" dirty="0" smtClean="0">
                <a:cs typeface="B Titr" panose="00000700000000000000" pitchFamily="2" charset="-78"/>
              </a:rPr>
              <a:t>مردمي</a:t>
            </a:r>
          </a:p>
          <a:p>
            <a:pPr lvl="0" algn="r" rtl="1"/>
            <a:r>
              <a:rPr lang="fa-IR" sz="1600" dirty="0" smtClean="0">
                <a:cs typeface="B Titr" panose="00000700000000000000" pitchFamily="2" charset="-78"/>
              </a:rPr>
              <a:t>1-بازديد </a:t>
            </a:r>
            <a:r>
              <a:rPr lang="fa-IR" sz="1600" dirty="0">
                <a:cs typeface="B Titr" panose="00000700000000000000" pitchFamily="2" charset="-78"/>
              </a:rPr>
              <a:t>حضوري از ميزهاي ارتباطات مردمي بصورت محسوس و غيرمحسوس</a:t>
            </a:r>
            <a:endParaRPr lang="en-US" sz="1600" dirty="0">
              <a:cs typeface="B Titr" panose="00000700000000000000" pitchFamily="2" charset="-78"/>
            </a:endParaRPr>
          </a:p>
          <a:p>
            <a:pPr lvl="0" algn="r" rtl="1"/>
            <a:r>
              <a:rPr lang="fa-IR" sz="1600" dirty="0" smtClean="0">
                <a:cs typeface="B Titr" panose="00000700000000000000" pitchFamily="2" charset="-78"/>
              </a:rPr>
              <a:t>2-موقعيت </a:t>
            </a:r>
            <a:r>
              <a:rPr lang="fa-IR" sz="1600" dirty="0">
                <a:cs typeface="B Titr" panose="00000700000000000000" pitchFamily="2" charset="-78"/>
              </a:rPr>
              <a:t>و جانمايي مناسب ميز در محل ورودي وزارتخانه يا سازمان</a:t>
            </a:r>
            <a:endParaRPr lang="en-US" sz="1600" dirty="0">
              <a:cs typeface="B Titr" panose="00000700000000000000" pitchFamily="2" charset="-78"/>
            </a:endParaRPr>
          </a:p>
          <a:p>
            <a:pPr lvl="0" algn="r" rtl="1"/>
            <a:r>
              <a:rPr lang="fa-IR" sz="1600" dirty="0" smtClean="0">
                <a:cs typeface="B Titr" panose="00000700000000000000" pitchFamily="2" charset="-78"/>
              </a:rPr>
              <a:t>3-كميت </a:t>
            </a:r>
            <a:r>
              <a:rPr lang="fa-IR" sz="1600" dirty="0">
                <a:cs typeface="B Titr" panose="00000700000000000000" pitchFamily="2" charset="-78"/>
              </a:rPr>
              <a:t>و كيفيت عملکرد متولیان ميز</a:t>
            </a:r>
            <a:endParaRPr lang="en-US" sz="1600" dirty="0">
              <a:cs typeface="B Titr" panose="00000700000000000000" pitchFamily="2" charset="-78"/>
            </a:endParaRPr>
          </a:p>
          <a:p>
            <a:pPr lvl="0" algn="r" rtl="1"/>
            <a:r>
              <a:rPr lang="fa-IR" sz="1600" dirty="0" smtClean="0">
                <a:cs typeface="B Titr" panose="00000700000000000000" pitchFamily="2" charset="-78"/>
              </a:rPr>
              <a:t>4-استقرار </a:t>
            </a:r>
            <a:r>
              <a:rPr lang="fa-IR" sz="1600" dirty="0">
                <a:cs typeface="B Titr" panose="00000700000000000000" pitchFamily="2" charset="-78"/>
              </a:rPr>
              <a:t>سامد و نماينده دفتر بازرسي در محل ميز</a:t>
            </a:r>
            <a:endParaRPr lang="en-US" sz="1600" dirty="0">
              <a:cs typeface="B Titr" panose="00000700000000000000" pitchFamily="2" charset="-78"/>
            </a:endParaRPr>
          </a:p>
          <a:p>
            <a:pPr lvl="0" algn="r" rtl="1"/>
            <a:r>
              <a:rPr lang="fa-IR" sz="1600" dirty="0" smtClean="0">
                <a:cs typeface="B Titr" panose="00000700000000000000" pitchFamily="2" charset="-78"/>
              </a:rPr>
              <a:t>5-حضور </a:t>
            </a:r>
            <a:r>
              <a:rPr lang="fa-IR" sz="1600" dirty="0">
                <a:cs typeface="B Titr" panose="00000700000000000000" pitchFamily="2" charset="-78"/>
              </a:rPr>
              <a:t>نماينده و كارشناسان واحدهاي مختلف وزارتخانه و سازمان در ميز</a:t>
            </a:r>
            <a:endParaRPr lang="en-US" sz="1600" dirty="0">
              <a:cs typeface="B Titr" panose="00000700000000000000" pitchFamily="2" charset="-78"/>
            </a:endParaRPr>
          </a:p>
          <a:p>
            <a:pPr algn="r"/>
            <a:r>
              <a:rPr lang="fa-IR" sz="1600" dirty="0" smtClean="0">
                <a:cs typeface="B Titr" panose="00000700000000000000" pitchFamily="2" charset="-78"/>
              </a:rPr>
              <a:t>6-نظرسنجي </a:t>
            </a:r>
            <a:r>
              <a:rPr lang="fa-IR" sz="1600" dirty="0">
                <a:cs typeface="B Titr" panose="00000700000000000000" pitchFamily="2" charset="-78"/>
              </a:rPr>
              <a:t>از مراجعين حضوري</a:t>
            </a:r>
            <a:endParaRPr lang="fa-IR" sz="1600" dirty="0" smtClean="0">
              <a:cs typeface="B Titr" panose="00000700000000000000" pitchFamily="2" charset="-78"/>
            </a:endParaRPr>
          </a:p>
        </p:txBody>
      </p:sp>
    </p:spTree>
    <p:extLst>
      <p:ext uri="{BB962C8B-B14F-4D97-AF65-F5344CB8AC3E}">
        <p14:creationId xmlns:p14="http://schemas.microsoft.com/office/powerpoint/2010/main" val="20106384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8393" y="734164"/>
            <a:ext cx="11081040" cy="3877985"/>
          </a:xfrm>
          <a:prstGeom prst="rect">
            <a:avLst/>
          </a:prstGeom>
          <a:noFill/>
        </p:spPr>
        <p:txBody>
          <a:bodyPr wrap="square" rtlCol="0">
            <a:spAutoFit/>
          </a:bodyPr>
          <a:lstStyle/>
          <a:p>
            <a:pPr algn="r" rtl="1"/>
            <a:r>
              <a:rPr lang="fa-IR" sz="2000" dirty="0">
                <a:solidFill>
                  <a:srgbClr val="C00000"/>
                </a:solidFill>
                <a:latin typeface="B TitI"/>
                <a:cs typeface="B Titr" panose="00000700000000000000" pitchFamily="2" charset="-78"/>
              </a:rPr>
              <a:t>راهکارهای پیشنهادی ارتقاء امتیاز حوزه رضایتمندی خدمات معیار رضایت مندی خدمات </a:t>
            </a:r>
          </a:p>
          <a:p>
            <a:pPr algn="r" rtl="1"/>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امور استانها/ دفتر </a:t>
            </a:r>
            <a:r>
              <a:rPr lang="ar-SA" sz="2000" dirty="0">
                <a:solidFill>
                  <a:srgbClr val="C00000"/>
                </a:solidFill>
                <a:latin typeface="B TitI"/>
                <a:cs typeface="B Titr" panose="00000700000000000000" pitchFamily="2" charset="-78"/>
              </a:rPr>
              <a:t>ارتباطات مردمی)</a:t>
            </a:r>
            <a:endParaRPr lang="fa-IR" sz="2000" dirty="0">
              <a:solidFill>
                <a:srgbClr val="C00000"/>
              </a:solidFill>
              <a:latin typeface="B TitI"/>
              <a:cs typeface="B Titr" panose="00000700000000000000" pitchFamily="2" charset="-78"/>
            </a:endParaRPr>
          </a:p>
          <a:p>
            <a:pPr algn="r" rtl="1"/>
            <a:r>
              <a:rPr lang="fa-IR" sz="2000" dirty="0">
                <a:solidFill>
                  <a:srgbClr val="C00000"/>
                </a:solidFill>
                <a:latin typeface="B TitI"/>
                <a:cs typeface="B Titr" panose="00000700000000000000" pitchFamily="2" charset="-78"/>
              </a:rPr>
              <a:t> نهاد ارزیاب: مرکز ارتباطات مردمی ریاست جمهوری</a:t>
            </a:r>
          </a:p>
          <a:p>
            <a:pPr algn="r" rtl="1"/>
            <a:endParaRPr lang="fa-IR" sz="1300" kern="0" dirty="0" smtClean="0"/>
          </a:p>
          <a:p>
            <a:pPr algn="r" rtl="1"/>
            <a:endParaRPr lang="fa-IR" sz="1300" kern="0" dirty="0"/>
          </a:p>
          <a:p>
            <a:pPr algn="r" rtl="1"/>
            <a:endParaRPr lang="fa-IR" sz="1600" kern="0" dirty="0">
              <a:cs typeface="B Titr" panose="00000700000000000000" pitchFamily="2" charset="-78"/>
            </a:endParaRPr>
          </a:p>
          <a:p>
            <a:pPr algn="just" rtl="1"/>
            <a:r>
              <a:rPr lang="fa-IR" sz="1600" kern="0" dirty="0" smtClean="0">
                <a:cs typeface="B Titr" panose="00000700000000000000" pitchFamily="2" charset="-78"/>
              </a:rPr>
              <a:t>*ارتباط مستقیم با مردم</a:t>
            </a:r>
          </a:p>
          <a:p>
            <a:pPr algn="r"/>
            <a:r>
              <a:rPr lang="fa-IR" sz="1600" kern="0" dirty="0" smtClean="0">
                <a:cs typeface="B Titr" panose="00000700000000000000" pitchFamily="2" charset="-78"/>
              </a:rPr>
              <a:t> حضور در سامد</a:t>
            </a:r>
            <a:endParaRPr lang="en-US" sz="1600" dirty="0">
              <a:cs typeface="B Titr" panose="00000700000000000000" pitchFamily="2" charset="-78"/>
            </a:endParaRPr>
          </a:p>
          <a:p>
            <a:pPr lvl="0" algn="r" rtl="1"/>
            <a:r>
              <a:rPr lang="fa-IR" sz="1600" dirty="0" smtClean="0">
                <a:cs typeface="B Titr" panose="00000700000000000000" pitchFamily="2" charset="-78"/>
              </a:rPr>
              <a:t>1-پاسخگويي </a:t>
            </a:r>
            <a:r>
              <a:rPr lang="fa-IR" sz="1600" dirty="0">
                <a:cs typeface="B Titr" panose="00000700000000000000" pitchFamily="2" charset="-78"/>
              </a:rPr>
              <a:t>كارشناسي به گزارش­هاي بولتن صداي مردم</a:t>
            </a:r>
            <a:endParaRPr lang="en-US" sz="1600" dirty="0">
              <a:cs typeface="B Titr" panose="00000700000000000000" pitchFamily="2" charset="-78"/>
            </a:endParaRPr>
          </a:p>
          <a:p>
            <a:pPr lvl="0" algn="r" rtl="1"/>
            <a:r>
              <a:rPr lang="fa-IR" sz="1600" dirty="0" smtClean="0">
                <a:cs typeface="B Titr" panose="00000700000000000000" pitchFamily="2" charset="-78"/>
              </a:rPr>
              <a:t>2-ارسال </a:t>
            </a:r>
            <a:r>
              <a:rPr lang="fa-IR" sz="1600" dirty="0">
                <a:cs typeface="B Titr" panose="00000700000000000000" pitchFamily="2" charset="-78"/>
              </a:rPr>
              <a:t>آخرين اطلاعيه و بخشنامه‌هاي مربوط به حوزه پاسخگويي به مردم</a:t>
            </a:r>
            <a:endParaRPr lang="en-US" sz="1600" dirty="0">
              <a:cs typeface="B Titr" panose="00000700000000000000" pitchFamily="2" charset="-78"/>
            </a:endParaRPr>
          </a:p>
          <a:p>
            <a:pPr lvl="0" algn="r" rtl="1"/>
            <a:r>
              <a:rPr lang="fa-IR" sz="1600" dirty="0" smtClean="0">
                <a:cs typeface="B Titr" panose="00000700000000000000" pitchFamily="2" charset="-78"/>
              </a:rPr>
              <a:t>3-داشتن </a:t>
            </a:r>
            <a:r>
              <a:rPr lang="fa-IR" sz="1600" dirty="0">
                <a:cs typeface="B Titr" panose="00000700000000000000" pitchFamily="2" charset="-78"/>
              </a:rPr>
              <a:t>رابط سامد و ميزان تعامل و همكاري با ناظرين</a:t>
            </a:r>
            <a:endParaRPr lang="en-US" sz="1600" dirty="0">
              <a:cs typeface="B Titr" panose="00000700000000000000" pitchFamily="2" charset="-78"/>
            </a:endParaRPr>
          </a:p>
          <a:p>
            <a:pPr lvl="0" algn="r" rtl="1"/>
            <a:r>
              <a:rPr lang="fa-IR" sz="1600" dirty="0" smtClean="0">
                <a:cs typeface="B Titr" panose="00000700000000000000" pitchFamily="2" charset="-78"/>
              </a:rPr>
              <a:t>4-پاسخگويي </a:t>
            </a:r>
            <a:r>
              <a:rPr lang="fa-IR" sz="1600" dirty="0">
                <a:cs typeface="B Titr" panose="00000700000000000000" pitchFamily="2" charset="-78"/>
              </a:rPr>
              <a:t>دقيق، صحيح و به موقع به موارد ارسالي از سامد</a:t>
            </a:r>
            <a:endParaRPr lang="en-US" sz="1600" dirty="0">
              <a:cs typeface="B Titr" panose="00000700000000000000" pitchFamily="2" charset="-78"/>
            </a:endParaRPr>
          </a:p>
          <a:p>
            <a:pPr lvl="0" algn="r" rtl="1"/>
            <a:r>
              <a:rPr lang="fa-IR" sz="1600" dirty="0" smtClean="0">
                <a:cs typeface="B Titr" panose="00000700000000000000" pitchFamily="2" charset="-78"/>
              </a:rPr>
              <a:t>5-ميانگين </a:t>
            </a:r>
            <a:r>
              <a:rPr lang="fa-IR" sz="1600" dirty="0">
                <a:cs typeface="B Titr" panose="00000700000000000000" pitchFamily="2" charset="-78"/>
              </a:rPr>
              <a:t>زمان پاسخگويي</a:t>
            </a:r>
            <a:endParaRPr lang="en-US" sz="1600" dirty="0">
              <a:cs typeface="B Titr" panose="00000700000000000000" pitchFamily="2" charset="-78"/>
            </a:endParaRPr>
          </a:p>
          <a:p>
            <a:pPr lvl="0" algn="r" rtl="1"/>
            <a:r>
              <a:rPr lang="fa-IR" sz="1600" dirty="0" smtClean="0">
                <a:cs typeface="B Titr" panose="00000700000000000000" pitchFamily="2" charset="-78"/>
              </a:rPr>
              <a:t>6-ميانگين </a:t>
            </a:r>
            <a:r>
              <a:rPr lang="fa-IR" sz="1600" dirty="0">
                <a:cs typeface="B Titr" panose="00000700000000000000" pitchFamily="2" charset="-78"/>
              </a:rPr>
              <a:t>زمان دردست اقدام</a:t>
            </a:r>
            <a:endParaRPr lang="en-US" sz="1600" dirty="0">
              <a:cs typeface="B Titr" panose="00000700000000000000" pitchFamily="2" charset="-78"/>
            </a:endParaRPr>
          </a:p>
          <a:p>
            <a:pPr algn="r"/>
            <a:r>
              <a:rPr lang="fa-IR" sz="1600" dirty="0" smtClean="0">
                <a:cs typeface="B Titr" panose="00000700000000000000" pitchFamily="2" charset="-78"/>
              </a:rPr>
              <a:t>7-درصد </a:t>
            </a:r>
            <a:r>
              <a:rPr lang="fa-IR" sz="1600" dirty="0">
                <a:cs typeface="B Titr" panose="00000700000000000000" pitchFamily="2" charset="-78"/>
              </a:rPr>
              <a:t>موارد پاسخ داده شده </a:t>
            </a:r>
            <a:endParaRPr lang="fa-IR" sz="1600" dirty="0" smtClean="0">
              <a:cs typeface="B Titr" panose="00000700000000000000" pitchFamily="2" charset="-78"/>
            </a:endParaRPr>
          </a:p>
        </p:txBody>
      </p:sp>
    </p:spTree>
    <p:extLst>
      <p:ext uri="{BB962C8B-B14F-4D97-AF65-F5344CB8AC3E}">
        <p14:creationId xmlns:p14="http://schemas.microsoft.com/office/powerpoint/2010/main" val="38207708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3455" y="817291"/>
            <a:ext cx="11081040" cy="5647700"/>
          </a:xfrm>
          <a:prstGeom prst="rect">
            <a:avLst/>
          </a:prstGeom>
          <a:noFill/>
        </p:spPr>
        <p:txBody>
          <a:bodyPr wrap="square" rtlCol="0">
            <a:spAutoFit/>
          </a:bodyPr>
          <a:lstStyle/>
          <a:p>
            <a:pPr algn="r" rtl="1"/>
            <a:r>
              <a:rPr lang="fa-IR" sz="2000" dirty="0">
                <a:solidFill>
                  <a:srgbClr val="C00000"/>
                </a:solidFill>
                <a:latin typeface="B TitI"/>
                <a:cs typeface="B Titr" panose="00000700000000000000" pitchFamily="2" charset="-78"/>
              </a:rPr>
              <a:t>راهکارهای پیشنهادی ارتقاء امتیاز حوزه رضایتمندی خدمات معیار رضایت مندی خدمات </a:t>
            </a:r>
          </a:p>
          <a:p>
            <a:pPr algn="r" rtl="1"/>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امور استانها/ دفتر </a:t>
            </a:r>
            <a:r>
              <a:rPr lang="ar-SA" sz="2000" dirty="0">
                <a:solidFill>
                  <a:srgbClr val="C00000"/>
                </a:solidFill>
                <a:latin typeface="B TitI"/>
                <a:cs typeface="B Titr" panose="00000700000000000000" pitchFamily="2" charset="-78"/>
              </a:rPr>
              <a:t>ارتباطات </a:t>
            </a:r>
            <a:r>
              <a:rPr lang="ar-SA" sz="2000" dirty="0" smtClean="0">
                <a:solidFill>
                  <a:srgbClr val="C00000"/>
                </a:solidFill>
                <a:latin typeface="B TitI"/>
                <a:cs typeface="B Titr" panose="00000700000000000000" pitchFamily="2" charset="-78"/>
              </a:rPr>
              <a:t>مردمی</a:t>
            </a:r>
            <a:r>
              <a:rPr lang="fa-IR" sz="2000" dirty="0" smtClean="0">
                <a:solidFill>
                  <a:srgbClr val="C00000"/>
                </a:solidFill>
                <a:latin typeface="B TitI"/>
                <a:cs typeface="B Titr" panose="00000700000000000000" pitchFamily="2" charset="-78"/>
              </a:rPr>
              <a:t>/دفترامور استانها</a:t>
            </a:r>
            <a:r>
              <a:rPr lang="ar-SA" sz="2000" dirty="0" smtClean="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algn="r" rtl="1"/>
            <a:r>
              <a:rPr lang="fa-IR" sz="2000" dirty="0">
                <a:solidFill>
                  <a:srgbClr val="C00000"/>
                </a:solidFill>
                <a:latin typeface="B TitI"/>
                <a:cs typeface="B Titr" panose="00000700000000000000" pitchFamily="2" charset="-78"/>
              </a:rPr>
              <a:t> نهاد ارزیاب: مرکز ارتباطات مردمی ریاست جمهوری</a:t>
            </a:r>
          </a:p>
          <a:p>
            <a:pPr algn="r" rtl="1"/>
            <a:endParaRPr lang="fa-IR" sz="1300" kern="0" dirty="0"/>
          </a:p>
          <a:p>
            <a:pPr algn="just" rtl="1"/>
            <a:r>
              <a:rPr lang="fa-IR" sz="1600" b="1" u="sng" dirty="0">
                <a:cs typeface="B Titr" panose="00000700000000000000" pitchFamily="2" charset="-78"/>
              </a:rPr>
              <a:t>شاخص 2:  رسيدگي و پاسخگويي به مطالبات </a:t>
            </a:r>
            <a:r>
              <a:rPr lang="fa-IR" sz="1600" b="1" u="sng" dirty="0" smtClean="0">
                <a:cs typeface="B Titr" panose="00000700000000000000" pitchFamily="2" charset="-78"/>
              </a:rPr>
              <a:t>مردمي</a:t>
            </a:r>
          </a:p>
          <a:p>
            <a:pPr algn="just" rtl="1"/>
            <a:r>
              <a:rPr lang="fa-IR" sz="1600" b="1" dirty="0">
                <a:cs typeface="B Titr" panose="00000700000000000000" pitchFamily="2" charset="-78"/>
              </a:rPr>
              <a:t>سنجه 1:  ميزان پاسخگويي به شكايات/ درخواست‌ها و گزارش‌هاي </a:t>
            </a:r>
            <a:r>
              <a:rPr lang="fa-IR" sz="1600" b="1" dirty="0" smtClean="0">
                <a:cs typeface="B Titr" panose="00000700000000000000" pitchFamily="2" charset="-78"/>
              </a:rPr>
              <a:t>دریافتی</a:t>
            </a:r>
          </a:p>
          <a:p>
            <a:pPr algn="just" rtl="1"/>
            <a:r>
              <a:rPr lang="ar-SA" sz="1600" dirty="0">
                <a:cs typeface="B Titr" panose="00000700000000000000" pitchFamily="2" charset="-78"/>
              </a:rPr>
              <a:t>بر اساس اطلاعات سامانه سامد دركليه مواردي كه درصد خواسته شده است اگر درصد وارده كمتر از 30 بود هيچ امتيازي تعلق نمي‌گيرد. درصورتي كه بزرگتر و مساوي 30 و كمتر از 60 باشد نصف امتياز و درصورتي كه بزرگتر و مساوي 60 درصد باشد كل امتياز تعلق مي‌گيرد. در مورد زير شاخص 7 اگر نسبت مربوطه كمتر و مساوي يك باشد امتياز كامل تعلق مي گيرد. بين يك و كمتر مساوي 1.5 نصف امتياز و بالاتر از آن امتيازي تعلق نمي‌گيرد.</a:t>
            </a:r>
            <a:endParaRPr lang="en-US" sz="1600" dirty="0">
              <a:cs typeface="B Titr" panose="00000700000000000000" pitchFamily="2" charset="-78"/>
            </a:endParaRPr>
          </a:p>
          <a:p>
            <a:pPr algn="just" rtl="1"/>
            <a:r>
              <a:rPr lang="fa-IR" sz="1600" b="1" dirty="0">
                <a:cs typeface="B Titr" panose="00000700000000000000" pitchFamily="2" charset="-78"/>
              </a:rPr>
              <a:t>سنجه 2 :  ميزان پاسخگويي به نامه‌هاي سفرهاي </a:t>
            </a:r>
            <a:r>
              <a:rPr lang="fa-IR" sz="1600" b="1" dirty="0" smtClean="0">
                <a:cs typeface="B Titr" panose="00000700000000000000" pitchFamily="2" charset="-78"/>
              </a:rPr>
              <a:t>استاني</a:t>
            </a:r>
          </a:p>
          <a:p>
            <a:pPr algn="just" rtl="1"/>
            <a:r>
              <a:rPr lang="fa-IR" sz="1600" dirty="0">
                <a:cs typeface="B Titr" panose="00000700000000000000" pitchFamily="2" charset="-78"/>
              </a:rPr>
              <a:t>براساس ميزان و درصد رسيدگي به نامه‌هاي دور اول سفرهاي استاني و استفاده از اختيارات، امكانات و اعتبارات سازماني جهت برآورده شدن حداكثري نيازهاي مردمي و تعيين تكليف مطالبات مردم كه بواسطه نظارت و پيگيري وزارتخانه­ها و سازمان­هاي ملي و مركزي ميسور مي گردد.</a:t>
            </a:r>
            <a:endParaRPr lang="en-US" sz="1600" dirty="0">
              <a:cs typeface="B Titr" panose="00000700000000000000" pitchFamily="2" charset="-78"/>
            </a:endParaRPr>
          </a:p>
          <a:p>
            <a:pPr algn="just" rtl="1"/>
            <a:r>
              <a:rPr lang="fa-IR" sz="1600" b="1" dirty="0">
                <a:cs typeface="B Titr" panose="00000700000000000000" pitchFamily="2" charset="-78"/>
              </a:rPr>
              <a:t>سنجه 3:  متوسط زمان رسيدگي به </a:t>
            </a:r>
            <a:r>
              <a:rPr lang="fa-IR" sz="1600" b="1" dirty="0" smtClean="0">
                <a:cs typeface="B Titr" panose="00000700000000000000" pitchFamily="2" charset="-78"/>
              </a:rPr>
              <a:t>شكايات</a:t>
            </a:r>
          </a:p>
          <a:p>
            <a:pPr algn="just" rtl="1"/>
            <a:r>
              <a:rPr lang="fa-IR" sz="1600" dirty="0">
                <a:cs typeface="B Titr" panose="00000700000000000000" pitchFamily="2" charset="-78"/>
              </a:rPr>
              <a:t>درصورتي كه ميانگين زمان پاسخگويي كمتر و مساوي 20 روز باشد و گزارش مربوط به نمونه­گيري از موارد ضميمه شده باشد امتياز كامل تعلق مي‌گيرد. بين 20 تا 30 روز نصف امتياز و بالاتر از اين بازه امتيازي تعلق نمي‌گيرد.</a:t>
            </a:r>
            <a:endParaRPr lang="en-US" sz="1600" dirty="0">
              <a:cs typeface="B Titr" panose="00000700000000000000" pitchFamily="2" charset="-78"/>
            </a:endParaRPr>
          </a:p>
          <a:p>
            <a:pPr algn="just" rtl="1"/>
            <a:r>
              <a:rPr lang="fa-IR" sz="1600" dirty="0">
                <a:cs typeface="B Titr" panose="00000700000000000000" pitchFamily="2" charset="-78"/>
              </a:rPr>
              <a:t>مستندات قابل قبول(قابل ارائه از سوي دستگاه):</a:t>
            </a:r>
            <a:endParaRPr lang="en-US" sz="1600" dirty="0">
              <a:cs typeface="B Titr" panose="00000700000000000000" pitchFamily="2" charset="-78"/>
            </a:endParaRPr>
          </a:p>
          <a:p>
            <a:pPr algn="just" rtl="1"/>
            <a:r>
              <a:rPr lang="fa-IR" sz="1600" dirty="0">
                <a:cs typeface="B Titr" panose="00000700000000000000" pitchFamily="2" charset="-78"/>
              </a:rPr>
              <a:t>بر اساس اطلاعات موجود در سامد: گزارش هزينه كرد اعتبارات، تسهيلات پرداختي، مجوزهاي صادره، فرصت‌هاي ايجاد شده و ... با درج ثبت خدمت در سامد و در صورت نیاز، ضمن تشكيل جلسه با دستگاه ذي‌ربط مستندات اخذ خواهد شد</a:t>
            </a:r>
            <a:r>
              <a:rPr lang="fa-IR" sz="1600" dirty="0" smtClean="0">
                <a:cs typeface="B Titr" panose="00000700000000000000" pitchFamily="2" charset="-78"/>
              </a:rPr>
              <a:t>.</a:t>
            </a:r>
          </a:p>
          <a:p>
            <a:pPr algn="just" rtl="1"/>
            <a:r>
              <a:rPr lang="fa-IR" sz="1600" dirty="0">
                <a:cs typeface="B Titr" panose="00000700000000000000" pitchFamily="2" charset="-78"/>
              </a:rPr>
              <a:t>مستندات قانوني شاخص(مرجع قانوني مورد استناد شاخص):</a:t>
            </a:r>
            <a:endParaRPr lang="en-US" sz="1600" dirty="0">
              <a:cs typeface="B Titr" panose="00000700000000000000" pitchFamily="2" charset="-78"/>
            </a:endParaRPr>
          </a:p>
          <a:p>
            <a:pPr algn="just" rtl="1"/>
            <a:r>
              <a:rPr lang="fa-IR" sz="1600" dirty="0">
                <a:cs typeface="B Titr" panose="00000700000000000000" pitchFamily="2" charset="-78"/>
              </a:rPr>
              <a:t>نظامنامه مديريت ارتباطات مردمي در بستر سامد مصوب شوراي عالي اداري به شماره 6330/92/206 مورخ 5/4/1392 و اصلاحيه 386034 مورخ 14/7/1398</a:t>
            </a:r>
            <a:endParaRPr lang="en-US" sz="1600" dirty="0">
              <a:cs typeface="B Titr" panose="00000700000000000000" pitchFamily="2" charset="-78"/>
            </a:endParaRPr>
          </a:p>
          <a:p>
            <a:pPr algn="just" rtl="1"/>
            <a:r>
              <a:rPr lang="fa-IR" sz="1600" dirty="0">
                <a:cs typeface="B Titr" panose="00000700000000000000" pitchFamily="2" charset="-78"/>
              </a:rPr>
              <a:t>دستورات مكرر رياست محترم جمهوري درخصوص لزوم رسيدگي حداكثري به مطالبات مردم</a:t>
            </a:r>
            <a:endParaRPr lang="fa-IR" sz="1600" dirty="0" smtClean="0">
              <a:cs typeface="B Titr" panose="00000700000000000000" pitchFamily="2" charset="-78"/>
            </a:endParaRPr>
          </a:p>
        </p:txBody>
      </p:sp>
    </p:spTree>
    <p:extLst>
      <p:ext uri="{BB962C8B-B14F-4D97-AF65-F5344CB8AC3E}">
        <p14:creationId xmlns:p14="http://schemas.microsoft.com/office/powerpoint/2010/main" val="3650078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4303" y="839325"/>
            <a:ext cx="11081040" cy="5016758"/>
          </a:xfrm>
          <a:prstGeom prst="rect">
            <a:avLst/>
          </a:prstGeom>
          <a:noFill/>
        </p:spPr>
        <p:txBody>
          <a:bodyPr wrap="square" rtlCol="0">
            <a:spAutoFit/>
          </a:bodyPr>
          <a:lstStyle/>
          <a:p>
            <a:pPr algn="r" rtl="1"/>
            <a:r>
              <a:rPr lang="fa-IR" sz="2000" dirty="0">
                <a:solidFill>
                  <a:srgbClr val="C00000"/>
                </a:solidFill>
                <a:latin typeface="B TitI"/>
                <a:cs typeface="B Titr" panose="00000700000000000000" pitchFamily="2" charset="-78"/>
              </a:rPr>
              <a:t>راهکارهای پیشنهادی ارتقاء امتیاز حوزه رضایتمندی خدمات معیار رضایت مندی خدمات </a:t>
            </a:r>
          </a:p>
          <a:p>
            <a:pPr algn="r" rtl="1"/>
            <a:r>
              <a:rPr lang="fa-IR" sz="2000" dirty="0">
                <a:solidFill>
                  <a:srgbClr val="C00000"/>
                </a:solidFill>
                <a:latin typeface="B TitI"/>
                <a:cs typeface="B Titr" panose="00000700000000000000" pitchFamily="2" charset="-78"/>
              </a:rPr>
              <a:t>واحدهای متولی:</a:t>
            </a:r>
            <a:r>
              <a:rPr lang="ar-SA" sz="2000" dirty="0" smtClean="0">
                <a:solidFill>
                  <a:srgbClr val="C00000"/>
                </a:solidFill>
                <a:latin typeface="B TitI"/>
                <a:cs typeface="B Titr" panose="00000700000000000000" pitchFamily="2" charset="-78"/>
              </a:rPr>
              <a:t>(</a:t>
            </a:r>
            <a:r>
              <a:rPr lang="fa-IR" sz="2000" dirty="0" smtClean="0">
                <a:solidFill>
                  <a:srgbClr val="C00000"/>
                </a:solidFill>
                <a:latin typeface="B TitI"/>
                <a:cs typeface="B Titr" panose="00000700000000000000" pitchFamily="2" charset="-78"/>
              </a:rPr>
              <a:t>مرکز فناوری و اطلاعات</a:t>
            </a:r>
            <a:r>
              <a:rPr lang="ar-SA" sz="2000" dirty="0" smtClean="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algn="r" rtl="1"/>
            <a:r>
              <a:rPr lang="fa-IR" sz="2000" dirty="0">
                <a:solidFill>
                  <a:srgbClr val="C00000"/>
                </a:solidFill>
                <a:latin typeface="B TitI"/>
                <a:cs typeface="B Titr" panose="00000700000000000000" pitchFamily="2" charset="-78"/>
              </a:rPr>
              <a:t> نهاد ارزیاب: </a:t>
            </a:r>
            <a:r>
              <a:rPr lang="fa-IR" sz="2000" dirty="0" smtClean="0">
                <a:solidFill>
                  <a:srgbClr val="C00000"/>
                </a:solidFill>
                <a:latin typeface="B TitI"/>
                <a:cs typeface="B Titr" panose="00000700000000000000" pitchFamily="2" charset="-78"/>
              </a:rPr>
              <a:t>سازمان فناوری اطلاعات و ارتباطات</a:t>
            </a:r>
            <a:endParaRPr lang="fa-IR" sz="2000" dirty="0">
              <a:solidFill>
                <a:srgbClr val="C00000"/>
              </a:solidFill>
              <a:latin typeface="B TitI"/>
              <a:cs typeface="B Titr" panose="00000700000000000000" pitchFamily="2" charset="-78"/>
            </a:endParaRPr>
          </a:p>
          <a:p>
            <a:pPr algn="r" rtl="1"/>
            <a:endParaRPr lang="fa-IR" b="1" u="sng" dirty="0" smtClean="0">
              <a:cs typeface="B Titr" panose="00000700000000000000" pitchFamily="2" charset="-78"/>
            </a:endParaRPr>
          </a:p>
          <a:p>
            <a:pPr algn="r" rtl="1"/>
            <a:r>
              <a:rPr lang="fa-IR" b="1" u="sng" dirty="0" smtClean="0">
                <a:cs typeface="B Titr" panose="00000700000000000000" pitchFamily="2" charset="-78"/>
              </a:rPr>
              <a:t>شاخص3 </a:t>
            </a:r>
            <a:r>
              <a:rPr lang="fa-IR" b="1" u="sng" dirty="0">
                <a:cs typeface="B Titr" panose="00000700000000000000" pitchFamily="2" charset="-78"/>
              </a:rPr>
              <a:t>: پاسخگویی مناسب و به موقع به درخواست­ها و استعلامات در بستر </a:t>
            </a:r>
            <a:r>
              <a:rPr lang="en-US" b="1" u="sng" dirty="0">
                <a:cs typeface="B Titr" panose="00000700000000000000" pitchFamily="2" charset="-78"/>
              </a:rPr>
              <a:t>GSB</a:t>
            </a:r>
            <a:r>
              <a:rPr lang="fa-IR" b="1" u="sng" dirty="0">
                <a:cs typeface="B Titr" panose="00000700000000000000" pitchFamily="2" charset="-78"/>
              </a:rPr>
              <a:t> و </a:t>
            </a:r>
            <a:r>
              <a:rPr lang="en-US" b="1" u="sng" dirty="0" smtClean="0">
                <a:cs typeface="B Titr" panose="00000700000000000000" pitchFamily="2" charset="-78"/>
              </a:rPr>
              <a:t>PGSB</a:t>
            </a:r>
            <a:endParaRPr lang="fa-IR" b="1" u="sng" dirty="0" smtClean="0">
              <a:cs typeface="B Titr" panose="00000700000000000000" pitchFamily="2" charset="-78"/>
            </a:endParaRPr>
          </a:p>
          <a:p>
            <a:pPr algn="r" rtl="1"/>
            <a:r>
              <a:rPr lang="fa-IR" b="1" dirty="0">
                <a:cs typeface="B Titr" panose="00000700000000000000" pitchFamily="2" charset="-78"/>
              </a:rPr>
              <a:t>عنوان سنجه 1 : وب سرویس های دریافت شده توسط دستگاه در بستر مرکز ملی تبادل اطلاعات(</a:t>
            </a:r>
            <a:r>
              <a:rPr lang="en-US" b="1" dirty="0">
                <a:cs typeface="B Titr" panose="00000700000000000000" pitchFamily="2" charset="-78"/>
              </a:rPr>
              <a:t>GSB</a:t>
            </a:r>
            <a:r>
              <a:rPr lang="fa-IR" b="1" dirty="0" smtClean="0">
                <a:cs typeface="B Titr" panose="00000700000000000000" pitchFamily="2" charset="-78"/>
              </a:rPr>
              <a:t>)</a:t>
            </a:r>
          </a:p>
          <a:p>
            <a:pPr algn="r" rtl="1"/>
            <a:r>
              <a:rPr lang="fa-IR" dirty="0">
                <a:cs typeface="B Titr" panose="00000700000000000000" pitchFamily="2" charset="-78"/>
              </a:rPr>
              <a:t>نحوه ارزيابي و فرمول سنجش:</a:t>
            </a:r>
            <a:endParaRPr lang="en-US" dirty="0">
              <a:cs typeface="B Titr" panose="00000700000000000000" pitchFamily="2" charset="-78"/>
            </a:endParaRPr>
          </a:p>
          <a:p>
            <a:pPr algn="r" rtl="1"/>
            <a:r>
              <a:rPr lang="fa-IR" dirty="0">
                <a:cs typeface="B Titr" panose="00000700000000000000" pitchFamily="2" charset="-78"/>
              </a:rPr>
              <a:t>اگر عدد </a:t>
            </a:r>
            <a:r>
              <a:rPr lang="en-US" dirty="0">
                <a:cs typeface="B Titr" panose="00000700000000000000" pitchFamily="2" charset="-78"/>
              </a:rPr>
              <a:t>X</a:t>
            </a:r>
            <a:r>
              <a:rPr lang="fa-IR" dirty="0">
                <a:cs typeface="B Titr" panose="00000700000000000000" pitchFamily="2" charset="-78"/>
              </a:rPr>
              <a:t> بزرگتر از 0.8 = نمره کامل</a:t>
            </a:r>
            <a:endParaRPr lang="en-US" dirty="0">
              <a:cs typeface="B Titr" panose="00000700000000000000" pitchFamily="2" charset="-78"/>
            </a:endParaRPr>
          </a:p>
          <a:p>
            <a:pPr algn="r" rtl="1"/>
            <a:r>
              <a:rPr lang="fa-IR" dirty="0">
                <a:cs typeface="B Titr" panose="00000700000000000000" pitchFamily="2" charset="-78"/>
              </a:rPr>
              <a:t>اگر عدد </a:t>
            </a:r>
            <a:r>
              <a:rPr lang="en-US" dirty="0">
                <a:cs typeface="B Titr" panose="00000700000000000000" pitchFamily="2" charset="-78"/>
              </a:rPr>
              <a:t>X</a:t>
            </a:r>
            <a:r>
              <a:rPr lang="fa-IR" dirty="0">
                <a:cs typeface="B Titr" panose="00000700000000000000" pitchFamily="2" charset="-78"/>
              </a:rPr>
              <a:t> بین 0.5 و 0.8= 75 درصد نمره</a:t>
            </a:r>
            <a:endParaRPr lang="en-US" dirty="0">
              <a:cs typeface="B Titr" panose="00000700000000000000" pitchFamily="2" charset="-78"/>
            </a:endParaRPr>
          </a:p>
          <a:p>
            <a:pPr algn="r" rtl="1"/>
            <a:r>
              <a:rPr lang="fa-IR" dirty="0">
                <a:cs typeface="B Titr" panose="00000700000000000000" pitchFamily="2" charset="-78"/>
              </a:rPr>
              <a:t>اگر عدد </a:t>
            </a:r>
            <a:r>
              <a:rPr lang="en-US" dirty="0">
                <a:cs typeface="B Titr" panose="00000700000000000000" pitchFamily="2" charset="-78"/>
              </a:rPr>
              <a:t>X</a:t>
            </a:r>
            <a:r>
              <a:rPr lang="fa-IR" dirty="0">
                <a:cs typeface="B Titr" panose="00000700000000000000" pitchFamily="2" charset="-78"/>
              </a:rPr>
              <a:t> کوچکتر از 0.5= صفر</a:t>
            </a:r>
            <a:endParaRPr lang="en-US" dirty="0">
              <a:cs typeface="B Titr" panose="00000700000000000000" pitchFamily="2" charset="-78"/>
            </a:endParaRPr>
          </a:p>
          <a:p>
            <a:pPr algn="r"/>
            <a:r>
              <a:rPr lang="fa-IR" dirty="0">
                <a:cs typeface="B Titr" panose="00000700000000000000" pitchFamily="2" charset="-78"/>
              </a:rPr>
              <a:t>عملکرد تحت سامان = </a:t>
            </a:r>
            <a:r>
              <a:rPr lang="en-US" dirty="0" smtClean="0">
                <a:cs typeface="B Titr" panose="00000700000000000000" pitchFamily="2" charset="-78"/>
              </a:rPr>
              <a:t>X</a:t>
            </a:r>
            <a:endParaRPr lang="fa-IR" dirty="0" smtClean="0">
              <a:cs typeface="B Titr" panose="00000700000000000000" pitchFamily="2" charset="-78"/>
            </a:endParaRPr>
          </a:p>
          <a:p>
            <a:pPr algn="r"/>
            <a:endParaRPr lang="fa-IR" sz="1300" kern="0" dirty="0">
              <a:cs typeface="B Titr" panose="00000700000000000000" pitchFamily="2" charset="-78"/>
            </a:endParaRPr>
          </a:p>
          <a:p>
            <a:pPr algn="r"/>
            <a:r>
              <a:rPr lang="fa-IR" b="1" dirty="0">
                <a:cs typeface="B Titr" panose="00000700000000000000" pitchFamily="2" charset="-78"/>
              </a:rPr>
              <a:t>عنوان سنجه 2 : وب سرویس های ارائه شده توسط دستگاه در بستر مرکز ملی تبادل اطلاعات (</a:t>
            </a:r>
            <a:r>
              <a:rPr lang="en-US" b="1" dirty="0">
                <a:cs typeface="B Titr" panose="00000700000000000000" pitchFamily="2" charset="-78"/>
              </a:rPr>
              <a:t>GSB &amp; PGSB</a:t>
            </a:r>
            <a:r>
              <a:rPr lang="fa-IR" b="1" dirty="0" smtClean="0">
                <a:cs typeface="B Titr" panose="00000700000000000000" pitchFamily="2" charset="-78"/>
              </a:rPr>
              <a:t>)</a:t>
            </a:r>
          </a:p>
          <a:p>
            <a:pPr algn="r" rtl="1"/>
            <a:r>
              <a:rPr lang="fa-IR" dirty="0">
                <a:cs typeface="B Titr" panose="00000700000000000000" pitchFamily="2" charset="-78"/>
              </a:rPr>
              <a:t>نحوه ارزيابي و فرمول سنجش :</a:t>
            </a:r>
            <a:endParaRPr lang="en-US" dirty="0">
              <a:cs typeface="B Titr" panose="00000700000000000000" pitchFamily="2" charset="-78"/>
            </a:endParaRPr>
          </a:p>
          <a:p>
            <a:pPr algn="r" rtl="1"/>
            <a:r>
              <a:rPr lang="fa-IR" dirty="0">
                <a:cs typeface="B Titr" panose="00000700000000000000" pitchFamily="2" charset="-78"/>
              </a:rPr>
              <a:t>انجام کامل تعهدات = نمره کامل</a:t>
            </a:r>
            <a:endParaRPr lang="en-US" dirty="0">
              <a:cs typeface="B Titr" panose="00000700000000000000" pitchFamily="2" charset="-78"/>
            </a:endParaRPr>
          </a:p>
          <a:p>
            <a:pPr algn="r" rtl="1"/>
            <a:r>
              <a:rPr lang="fa-IR" dirty="0">
                <a:cs typeface="B Titr" panose="00000700000000000000" pitchFamily="2" charset="-78"/>
              </a:rPr>
              <a:t>انجام بیش از 50 درصد تعهدات = نصف نمره</a:t>
            </a:r>
            <a:endParaRPr lang="en-US" dirty="0">
              <a:cs typeface="B Titr" panose="00000700000000000000" pitchFamily="2" charset="-78"/>
            </a:endParaRPr>
          </a:p>
          <a:p>
            <a:pPr algn="r"/>
            <a:r>
              <a:rPr lang="fa-IR" dirty="0">
                <a:cs typeface="B Titr" panose="00000700000000000000" pitchFamily="2" charset="-78"/>
              </a:rPr>
              <a:t>عدم اقدام یا انجام کمتر از 50 درصد تعهدات = </a:t>
            </a:r>
            <a:r>
              <a:rPr lang="fa-IR" dirty="0" smtClean="0">
                <a:cs typeface="B Titr" panose="00000700000000000000" pitchFamily="2" charset="-78"/>
              </a:rPr>
              <a:t>صفر</a:t>
            </a:r>
          </a:p>
          <a:p>
            <a:pPr algn="r"/>
            <a:endParaRPr lang="fa-IR" sz="1300" kern="0" dirty="0">
              <a:cs typeface="B Titr" panose="00000700000000000000" pitchFamily="2" charset="-78"/>
            </a:endParaRPr>
          </a:p>
        </p:txBody>
      </p:sp>
    </p:spTree>
    <p:extLst>
      <p:ext uri="{BB962C8B-B14F-4D97-AF65-F5344CB8AC3E}">
        <p14:creationId xmlns:p14="http://schemas.microsoft.com/office/powerpoint/2010/main" val="39571536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5761327"/>
          </a:xfrm>
        </p:spPr>
        <p:txBody>
          <a:bodyPr lIns="91440" tIns="274320">
            <a:normAutofit fontScale="55000" lnSpcReduction="20000"/>
          </a:bodyPr>
          <a:lstStyle/>
          <a:p>
            <a:pPr marL="0" indent="0" algn="r" rtl="1">
              <a:buNone/>
            </a:pPr>
            <a:r>
              <a:rPr lang="fa-IR" sz="3600" dirty="0" smtClean="0">
                <a:solidFill>
                  <a:srgbClr val="C00000"/>
                </a:solidFill>
                <a:latin typeface="B TitI"/>
                <a:cs typeface="B Titr" panose="00000700000000000000" pitchFamily="2" charset="-78"/>
              </a:rPr>
              <a:t>راهکارهای </a:t>
            </a:r>
            <a:r>
              <a:rPr lang="fa-IR" sz="3600" dirty="0">
                <a:solidFill>
                  <a:srgbClr val="C00000"/>
                </a:solidFill>
                <a:latin typeface="B TitI"/>
                <a:cs typeface="B Titr" panose="00000700000000000000" pitchFamily="2" charset="-78"/>
              </a:rPr>
              <a:t>پیشنهادی ارتقاء امتیاز حوزه رضایتمندی خدمات معیار رضایت مندی خدمات </a:t>
            </a:r>
          </a:p>
          <a:p>
            <a:pPr marL="0" indent="0" algn="r" rtl="1">
              <a:buNone/>
            </a:pPr>
            <a:r>
              <a:rPr lang="fa-IR" sz="3600" dirty="0">
                <a:solidFill>
                  <a:srgbClr val="C00000"/>
                </a:solidFill>
                <a:latin typeface="B TitI"/>
                <a:cs typeface="B Titr" panose="00000700000000000000" pitchFamily="2" charset="-78"/>
              </a:rPr>
              <a:t>واحدهای متولی:</a:t>
            </a:r>
            <a:r>
              <a:rPr lang="ar-SA" sz="3600" dirty="0" smtClean="0">
                <a:solidFill>
                  <a:srgbClr val="C00000"/>
                </a:solidFill>
                <a:latin typeface="B TitI"/>
                <a:cs typeface="B Titr" panose="00000700000000000000" pitchFamily="2" charset="-78"/>
              </a:rPr>
              <a:t>(</a:t>
            </a:r>
            <a:r>
              <a:rPr lang="fa-IR" sz="3600" dirty="0" smtClean="0">
                <a:solidFill>
                  <a:srgbClr val="C00000"/>
                </a:solidFill>
                <a:latin typeface="B TitI"/>
                <a:cs typeface="B Titr" panose="00000700000000000000" pitchFamily="2" charset="-78"/>
              </a:rPr>
              <a:t>دبیرخانه شورای اطلاع رسانی دولت</a:t>
            </a:r>
            <a:r>
              <a:rPr lang="ar-SA" sz="3600" dirty="0" smtClean="0">
                <a:solidFill>
                  <a:srgbClr val="C00000"/>
                </a:solidFill>
                <a:latin typeface="B TitI"/>
                <a:cs typeface="B Titr" panose="00000700000000000000" pitchFamily="2" charset="-78"/>
              </a:rPr>
              <a:t>)</a:t>
            </a:r>
            <a:endParaRPr lang="fa-IR" sz="3600" dirty="0">
              <a:solidFill>
                <a:srgbClr val="C00000"/>
              </a:solidFill>
              <a:latin typeface="B TitI"/>
              <a:cs typeface="B Titr" panose="00000700000000000000" pitchFamily="2" charset="-78"/>
            </a:endParaRPr>
          </a:p>
          <a:p>
            <a:pPr marL="0" indent="0" algn="r" rtl="1">
              <a:buNone/>
            </a:pPr>
            <a:r>
              <a:rPr lang="fa-IR" sz="3600" dirty="0">
                <a:solidFill>
                  <a:srgbClr val="C00000"/>
                </a:solidFill>
                <a:latin typeface="B TitI"/>
                <a:cs typeface="B Titr" panose="00000700000000000000" pitchFamily="2" charset="-78"/>
              </a:rPr>
              <a:t> نهاد ارزیاب: </a:t>
            </a:r>
            <a:r>
              <a:rPr lang="fa-IR" sz="3600" dirty="0" smtClean="0">
                <a:solidFill>
                  <a:srgbClr val="C00000"/>
                </a:solidFill>
                <a:latin typeface="B TitI"/>
                <a:cs typeface="B Titr" panose="00000700000000000000" pitchFamily="2" charset="-78"/>
              </a:rPr>
              <a:t>مرکز روابط عمومی</a:t>
            </a:r>
            <a:endParaRPr lang="fa-IR" sz="3600" dirty="0">
              <a:solidFill>
                <a:srgbClr val="C00000"/>
              </a:solidFill>
              <a:latin typeface="B TitI"/>
              <a:cs typeface="B Titr" panose="00000700000000000000" pitchFamily="2" charset="-78"/>
            </a:endParaRPr>
          </a:p>
          <a:p>
            <a:pPr marL="0" indent="0" algn="r" rtl="1">
              <a:buNone/>
            </a:pPr>
            <a:endParaRPr lang="fa-IR" sz="2300" b="1" dirty="0" smtClean="0">
              <a:cs typeface="B Titr" panose="00000700000000000000" pitchFamily="2" charset="-78"/>
            </a:endParaRPr>
          </a:p>
          <a:p>
            <a:pPr marL="0" indent="0" algn="r" rtl="1">
              <a:buNone/>
            </a:pPr>
            <a:r>
              <a:rPr lang="fa-IR" sz="2300" b="1" dirty="0" smtClean="0">
                <a:cs typeface="B Titr" panose="00000700000000000000" pitchFamily="2" charset="-78"/>
              </a:rPr>
              <a:t>شاخص </a:t>
            </a:r>
            <a:r>
              <a:rPr lang="fa-IR" sz="2300" b="1" dirty="0">
                <a:cs typeface="B Titr" panose="00000700000000000000" pitchFamily="2" charset="-78"/>
              </a:rPr>
              <a:t>1: تبیین دستاوردها و اقناع افکار </a:t>
            </a:r>
            <a:r>
              <a:rPr lang="fa-IR" sz="2300" b="1" dirty="0" smtClean="0">
                <a:cs typeface="B Titr" panose="00000700000000000000" pitchFamily="2" charset="-78"/>
              </a:rPr>
              <a:t>عمومی</a:t>
            </a:r>
          </a:p>
          <a:p>
            <a:pPr marL="0" indent="0" algn="r" rtl="1">
              <a:buNone/>
            </a:pPr>
            <a:r>
              <a:rPr lang="fa-IR" sz="2300" b="1" dirty="0">
                <a:cs typeface="B Titr" panose="00000700000000000000" pitchFamily="2" charset="-78"/>
              </a:rPr>
              <a:t>سنجه 1: میزان ارتباط با </a:t>
            </a:r>
            <a:r>
              <a:rPr lang="fa-IR" sz="2300" b="1" dirty="0" smtClean="0">
                <a:cs typeface="B Titr" panose="00000700000000000000" pitchFamily="2" charset="-78"/>
              </a:rPr>
              <a:t>رسانه</a:t>
            </a:r>
          </a:p>
          <a:p>
            <a:pPr marL="0" marR="0" algn="r" rtl="1">
              <a:spcBef>
                <a:spcPts val="0"/>
              </a:spcBef>
              <a:spcAft>
                <a:spcPts val="0"/>
              </a:spcAft>
            </a:pPr>
            <a:r>
              <a:rPr lang="fa-IR" sz="2300" kern="1400" dirty="0">
                <a:cs typeface="B Titr" panose="00000700000000000000" pitchFamily="2" charset="-78"/>
              </a:rPr>
              <a:t>نحوه ارزیابی و امتیازدهی:</a:t>
            </a:r>
            <a:endParaRPr lang="en-US" sz="2300" kern="1400" dirty="0">
              <a:cs typeface="B Titr" panose="00000700000000000000" pitchFamily="2" charset="-78"/>
            </a:endParaRPr>
          </a:p>
          <a:p>
            <a:pPr marL="0" marR="0" algn="just" rtl="1">
              <a:spcBef>
                <a:spcPts val="0"/>
              </a:spcBef>
              <a:spcAft>
                <a:spcPts val="0"/>
              </a:spcAft>
            </a:pPr>
            <a:r>
              <a:rPr lang="fa-IR" sz="2300" kern="1400" dirty="0">
                <a:cs typeface="B Titr" panose="00000700000000000000" pitchFamily="2" charset="-78"/>
              </a:rPr>
              <a:t>این سنجه بیانگر حضور رئیس و معاونان سازمان در رسانه‌ها اعم از صداوسیما، خبرگزاری‌ها، پایگاه‌های اطلاع‌رسانی، نشریات، فعالان فضای مجازی است بر اساس سه فعالیت زیر مورد ارزیابی قرار می­گیرد:</a:t>
            </a:r>
            <a:endParaRPr lang="en-US" sz="2300" kern="1400" dirty="0">
              <a:cs typeface="B Titr" panose="00000700000000000000" pitchFamily="2" charset="-78"/>
            </a:endParaRPr>
          </a:p>
          <a:p>
            <a:pPr marL="0" marR="0" algn="just" rtl="1">
              <a:spcBef>
                <a:spcPts val="0"/>
              </a:spcBef>
              <a:spcAft>
                <a:spcPts val="0"/>
              </a:spcAft>
            </a:pPr>
            <a:r>
              <a:rPr lang="fa-IR" sz="2300" kern="1400" dirty="0" smtClean="0">
                <a:cs typeface="B Titr" panose="00000700000000000000" pitchFamily="2" charset="-78"/>
              </a:rPr>
              <a:t>فعالیت </a:t>
            </a:r>
            <a:r>
              <a:rPr lang="fa-IR" sz="2300" kern="1400" dirty="0">
                <a:cs typeface="B Titr" panose="00000700000000000000" pitchFamily="2" charset="-78"/>
              </a:rPr>
              <a:t>1: میزان حضور در برنامه‌های خبری صداوسیما : محاسبه میزان حضور رئیس و معاونان در برنامه‌های خبری رسانه ملی مانند گفتگوی ویژه خبری، برنامه‌های شبکه خبر و... .</a:t>
            </a:r>
            <a:endParaRPr lang="en-US" sz="2300" kern="1400" dirty="0">
              <a:cs typeface="B Titr" panose="00000700000000000000" pitchFamily="2" charset="-78"/>
            </a:endParaRPr>
          </a:p>
          <a:p>
            <a:pPr marL="0" marR="0" algn="just" rtl="1">
              <a:spcBef>
                <a:spcPts val="0"/>
              </a:spcBef>
              <a:spcAft>
                <a:spcPts val="0"/>
              </a:spcAft>
            </a:pPr>
            <a:r>
              <a:rPr lang="fa-IR" sz="2300" kern="1400" dirty="0" smtClean="0">
                <a:cs typeface="B Titr" panose="00000700000000000000" pitchFamily="2" charset="-78"/>
              </a:rPr>
              <a:t>فعالیت </a:t>
            </a:r>
            <a:r>
              <a:rPr lang="fa-IR" sz="2300" kern="1400" dirty="0">
                <a:cs typeface="B Titr" panose="00000700000000000000" pitchFamily="2" charset="-78"/>
              </a:rPr>
              <a:t>2: میزان حضور در برنامه‌های غیرخبری صدا و سیما : محاسبه تعداد و دقایق حضور رئیس و معاونان در برنامه‌های غیر خبری رسانه ملی مانند گفتگو با برنامه‌های ثریا و... .</a:t>
            </a:r>
            <a:endParaRPr lang="en-US" sz="2300" kern="1400" dirty="0">
              <a:cs typeface="B Titr" panose="00000700000000000000" pitchFamily="2" charset="-78"/>
            </a:endParaRPr>
          </a:p>
          <a:p>
            <a:pPr marL="0" indent="0" algn="r" rtl="1">
              <a:buNone/>
            </a:pPr>
            <a:r>
              <a:rPr lang="fa-IR" altLang="en-US" sz="2300" dirty="0" smtClean="0">
                <a:solidFill>
                  <a:srgbClr val="000000"/>
                </a:solidFill>
                <a:latin typeface="Times New Roman" panose="02020603050405020304" pitchFamily="18" charset="0"/>
                <a:ea typeface="Times New Roman" panose="02020603050405020304" pitchFamily="18" charset="0"/>
                <a:cs typeface="B Titr" panose="00000700000000000000" pitchFamily="2" charset="-78"/>
              </a:rPr>
              <a:t>فعالیت </a:t>
            </a:r>
            <a:r>
              <a:rPr lang="fa-IR" altLang="en-US" sz="23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3: ارتباط و گفتگو با سایر رسانه‌ها: محاسبه تعداد رسانه‌هایی که رئیس و معاونان سازمان با آن‌ها انواع ارتباط و گفتگو داشته است</a:t>
            </a:r>
            <a:r>
              <a:rPr lang="en-US" altLang="en-US" sz="2300" dirty="0">
                <a:cs typeface="B Titr" panose="00000700000000000000" pitchFamily="2" charset="-78"/>
              </a:rPr>
              <a:t> </a:t>
            </a:r>
            <a:endParaRPr lang="en-US" altLang="en-US" sz="2300" dirty="0">
              <a:latin typeface="Arial" panose="020B0604020202020204" pitchFamily="34" charset="0"/>
              <a:cs typeface="B Titr" panose="00000700000000000000" pitchFamily="2" charset="-78"/>
            </a:endParaRPr>
          </a:p>
          <a:p>
            <a:pPr marL="0" indent="0" algn="r" rtl="1">
              <a:buNone/>
            </a:pPr>
            <a:r>
              <a:rPr lang="fa-IR" sz="2300" b="1" dirty="0">
                <a:cs typeface="B Titr" panose="00000700000000000000" pitchFamily="2" charset="-78"/>
              </a:rPr>
              <a:t>سنجه2:</a:t>
            </a:r>
            <a:r>
              <a:rPr lang="fa-IR" sz="2300" dirty="0">
                <a:cs typeface="B Titr" panose="00000700000000000000" pitchFamily="2" charset="-78"/>
              </a:rPr>
              <a:t> </a:t>
            </a:r>
            <a:r>
              <a:rPr lang="fa-IR" sz="2300" b="1" dirty="0">
                <a:cs typeface="B Titr" panose="00000700000000000000" pitchFamily="2" charset="-78"/>
              </a:rPr>
              <a:t>میزان حضور در رسانه‌های </a:t>
            </a:r>
            <a:r>
              <a:rPr lang="fa-IR" sz="2300" b="1" dirty="0" smtClean="0">
                <a:cs typeface="B Titr" panose="00000700000000000000" pitchFamily="2" charset="-78"/>
              </a:rPr>
              <a:t>نوین</a:t>
            </a:r>
          </a:p>
          <a:p>
            <a:pPr marL="0" marR="0" algn="just" rtl="1">
              <a:spcBef>
                <a:spcPts val="0"/>
              </a:spcBef>
              <a:spcAft>
                <a:spcPts val="0"/>
              </a:spcAft>
            </a:pPr>
            <a:r>
              <a:rPr lang="fa-IR" sz="2300" kern="1400" dirty="0">
                <a:cs typeface="B Titr" panose="00000700000000000000" pitchFamily="2" charset="-78"/>
              </a:rPr>
              <a:t>این سنجه بیانگر میزان و کیفیت بهره‌مندی از بسترهای جدید رسانه‌ای با هدف اطلاع‌رسانی، پاسخگویی، تعامل با بدنه مردم و شنیدن صداهای جامعه است. تعهد به اجرای این سنجه سبب بهبود تصویر سازمانی در نزد افکار عمومی و ایجاد ذهنیتِ مثبت از سازمان و تصویرسازی به‌عنوان مسئول پاسخگو است. از طرف دیگر باعث تسهیل مسیرهای دریافت مسائل و مشکلات مردم می‌شود؛ به‌عبارت دیگر، مسیر تعامل دوجانبه بین مسئولان و مردم کوتاه‌تر می‌شود و بر اساس سه فعالیت زیر ارزیابی می­شود:</a:t>
            </a:r>
            <a:endParaRPr lang="en-US" sz="2300" kern="1400" dirty="0">
              <a:cs typeface="B Titr" panose="00000700000000000000" pitchFamily="2" charset="-78"/>
            </a:endParaRPr>
          </a:p>
          <a:p>
            <a:pPr marL="0" marR="0" algn="just" rtl="1">
              <a:spcBef>
                <a:spcPts val="0"/>
              </a:spcBef>
              <a:spcAft>
                <a:spcPts val="0"/>
              </a:spcAft>
            </a:pPr>
            <a:r>
              <a:rPr lang="fa-IR" sz="2300" kern="1400" dirty="0">
                <a:cs typeface="B Titr" panose="00000700000000000000" pitchFamily="2" charset="-78"/>
              </a:rPr>
              <a:t> </a:t>
            </a:r>
            <a:endParaRPr lang="en-US" sz="2300" kern="1400" dirty="0">
              <a:cs typeface="B Titr" panose="00000700000000000000" pitchFamily="2" charset="-78"/>
            </a:endParaRPr>
          </a:p>
          <a:p>
            <a:pPr marL="0" marR="0" algn="just" rtl="1">
              <a:spcBef>
                <a:spcPts val="0"/>
              </a:spcBef>
              <a:spcAft>
                <a:spcPts val="0"/>
              </a:spcAft>
            </a:pPr>
            <a:r>
              <a:rPr lang="fa-IR" sz="2300" kern="1400" dirty="0">
                <a:cs typeface="B Titr" panose="00000700000000000000" pitchFamily="2" charset="-78"/>
              </a:rPr>
              <a:t>فعالیت 1: حضور حقیقی بر بستر رسانه‌های اجتماعی و میزان فعالیت: بررسی تعداد حساب‌های حقیقی فعال دستگاه در سطح ریاست و معاونین بر بسترهای بومی و غیربومی همچون روبیکا، روبینو، بله، ایتا، سروش پلاس، توئیتر، اینستاگرام، واتساپ و تلگرام و نیز تعداد محتواهای کارشده در هر کدام.</a:t>
            </a:r>
            <a:endParaRPr lang="en-US" sz="2300" kern="1400" dirty="0">
              <a:cs typeface="B Titr" panose="00000700000000000000" pitchFamily="2" charset="-78"/>
            </a:endParaRPr>
          </a:p>
          <a:p>
            <a:pPr marL="0" marR="0" algn="just" rtl="1">
              <a:spcBef>
                <a:spcPts val="0"/>
              </a:spcBef>
              <a:spcAft>
                <a:spcPts val="0"/>
              </a:spcAft>
            </a:pPr>
            <a:r>
              <a:rPr lang="fa-IR" sz="2300" kern="1400" dirty="0">
                <a:cs typeface="B Titr" panose="00000700000000000000" pitchFamily="2" charset="-78"/>
              </a:rPr>
              <a:t>(حساب فعال به حسابی گفته می‌شود که حداقل هفته‌ای یک محتوا ویژه و غیرمناسبتی انتشار دهد.)</a:t>
            </a:r>
            <a:endParaRPr lang="en-US" sz="2300" kern="1400" dirty="0">
              <a:cs typeface="B Titr" panose="00000700000000000000" pitchFamily="2" charset="-78"/>
            </a:endParaRPr>
          </a:p>
          <a:p>
            <a:pPr marL="0" marR="0" algn="just" rtl="1">
              <a:spcBef>
                <a:spcPts val="0"/>
              </a:spcBef>
              <a:spcAft>
                <a:spcPts val="0"/>
              </a:spcAft>
            </a:pPr>
            <a:r>
              <a:rPr lang="en-US" sz="2300" kern="1400" dirty="0">
                <a:cs typeface="B Titr" panose="00000700000000000000" pitchFamily="2" charset="-78"/>
              </a:rPr>
              <a:t> </a:t>
            </a:r>
          </a:p>
          <a:p>
            <a:pPr marL="0" marR="0" algn="just" rtl="1">
              <a:spcBef>
                <a:spcPts val="0"/>
              </a:spcBef>
              <a:spcAft>
                <a:spcPts val="0"/>
              </a:spcAft>
            </a:pPr>
            <a:r>
              <a:rPr lang="fa-IR" sz="2300" kern="1400" dirty="0">
                <a:cs typeface="B Titr" panose="00000700000000000000" pitchFamily="2" charset="-78"/>
              </a:rPr>
              <a:t>فعالیت 2: حضور حقوقی بر بستر رسانه‌های اجتماعی و میزان فعالیت: بررسی تعداد حساب‌های حقوقی فعال دستگاه بر بسترهای بومی و غیربومی همچون روبیکا، روبینو، بله، ایتا، سروش پلاس، توئیتر، اینستاگرام، واتساپ و تلگرام و نیز تعداد محتواهای کارشده در هر کدام</a:t>
            </a:r>
            <a:endParaRPr lang="en-US" sz="2300" kern="1400" dirty="0">
              <a:cs typeface="B Titr" panose="00000700000000000000" pitchFamily="2" charset="-78"/>
            </a:endParaRPr>
          </a:p>
          <a:p>
            <a:pPr marL="0" marR="0" algn="just" rtl="1">
              <a:spcBef>
                <a:spcPts val="0"/>
              </a:spcBef>
              <a:spcAft>
                <a:spcPts val="0"/>
              </a:spcAft>
            </a:pPr>
            <a:r>
              <a:rPr lang="fa-IR" sz="2300" kern="1400" dirty="0">
                <a:cs typeface="B Titr" panose="00000700000000000000" pitchFamily="2" charset="-78"/>
              </a:rPr>
              <a:t>(حساب فعال به حسابی گفته می‌شود که حداقل روزی پنج محتوا ویژه و غیرمناسبتی انتشار دهد</a:t>
            </a:r>
            <a:r>
              <a:rPr lang="fa-IR" sz="2300" kern="1400" dirty="0" smtClean="0">
                <a:cs typeface="B Titr" panose="00000700000000000000" pitchFamily="2" charset="-78"/>
              </a:rPr>
              <a:t>.)</a:t>
            </a:r>
          </a:p>
          <a:p>
            <a:pPr marL="0" algn="just" rtl="1">
              <a:spcBef>
                <a:spcPts val="0"/>
              </a:spcBef>
            </a:pPr>
            <a:r>
              <a:rPr lang="fa-IR" altLang="en-US" sz="23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فعالیت 3: پاسخگویی بر بستر رسانه‌های اجتماعی: بررسی تعداد و نحوه پاسخگویی به کامنت‌ها یا پاسخ­های (ریپلای‌ها) عمومی در حساب‌های حقوقی و حقیقی فعال دستگاه در سطح رئیس سازمان و معاونت‌ها بر بسترهای بومی و غیربومی همچون روبیکا، روبینو، بله، ایتا، سروش پلاس، توئیتر، اینستاگرام، واتساپ و تلگرام</a:t>
            </a:r>
            <a:r>
              <a:rPr lang="en-US" altLang="en-US" sz="2300" dirty="0">
                <a:cs typeface="B Titr" panose="00000700000000000000" pitchFamily="2" charset="-78"/>
              </a:rPr>
              <a:t> </a:t>
            </a:r>
            <a:endParaRPr lang="en-US" altLang="en-US" sz="2300" dirty="0">
              <a:latin typeface="Arial" panose="020B0604020202020204" pitchFamily="34" charset="0"/>
              <a:cs typeface="B Titr" panose="00000700000000000000" pitchFamily="2" charset="-78"/>
            </a:endParaRPr>
          </a:p>
          <a:p>
            <a:pPr marL="0" marR="0" algn="just" rtl="1">
              <a:spcBef>
                <a:spcPts val="0"/>
              </a:spcBef>
              <a:spcAft>
                <a:spcPts val="0"/>
              </a:spcAft>
            </a:pPr>
            <a:endParaRPr lang="en-US" sz="2300" kern="1400" dirty="0">
              <a:cs typeface="B Titr" panose="00000700000000000000" pitchFamily="2" charset="-78"/>
            </a:endParaRPr>
          </a:p>
          <a:p>
            <a:pPr marL="0" marR="0" algn="just" rtl="1">
              <a:spcBef>
                <a:spcPts val="0"/>
              </a:spcBef>
              <a:spcAft>
                <a:spcPts val="0"/>
              </a:spcAft>
            </a:pPr>
            <a:r>
              <a:rPr lang="en-US" sz="2300" kern="1400" dirty="0">
                <a:cs typeface="B Titr" panose="00000700000000000000" pitchFamily="2" charset="-78"/>
              </a:rPr>
              <a:t> </a:t>
            </a:r>
            <a:endParaRPr lang="en-US" sz="23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indent="0" algn="r" rtl="1">
              <a:buNone/>
            </a:pPr>
            <a:endParaRPr lang="fa-IR" b="1" dirty="0" smtClean="0"/>
          </a:p>
          <a:p>
            <a:pPr marL="0" indent="0" algn="r" rtl="1">
              <a:buNone/>
            </a:pPr>
            <a:endParaRPr lang="en-US" dirty="0"/>
          </a:p>
        </p:txBody>
      </p:sp>
    </p:spTree>
    <p:extLst>
      <p:ext uri="{BB962C8B-B14F-4D97-AF65-F5344CB8AC3E}">
        <p14:creationId xmlns:p14="http://schemas.microsoft.com/office/powerpoint/2010/main" val="2757060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6292735"/>
          </a:xfrm>
        </p:spPr>
        <p:txBody>
          <a:bodyPr>
            <a:normAutofit lnSpcReduction="10000"/>
          </a:bodyPr>
          <a:lstStyle/>
          <a:p>
            <a:pPr marL="0" indent="0" algn="r" rtl="1">
              <a:buNone/>
            </a:pPr>
            <a:r>
              <a:rPr lang="fa-IR" sz="2200" dirty="0">
                <a:solidFill>
                  <a:srgbClr val="C00000"/>
                </a:solidFill>
                <a:latin typeface="B TitI"/>
                <a:cs typeface="B Titr" panose="00000700000000000000" pitchFamily="2" charset="-78"/>
              </a:rPr>
              <a:t>راهکارهای پیشنهادی ارتقاء امتیاز حوزه رضایتمندی خدمات معیار رضایت مندی خدمات </a:t>
            </a:r>
          </a:p>
          <a:p>
            <a:pPr marL="0" indent="0" algn="r" rtl="1">
              <a:buNone/>
            </a:pPr>
            <a:r>
              <a:rPr lang="fa-IR" sz="2200" dirty="0">
                <a:solidFill>
                  <a:srgbClr val="C00000"/>
                </a:solidFill>
                <a:latin typeface="B TitI"/>
                <a:cs typeface="B Titr" panose="00000700000000000000" pitchFamily="2" charset="-78"/>
              </a:rPr>
              <a:t>واحدهای متولی:</a:t>
            </a:r>
            <a:r>
              <a:rPr lang="ar-SA" sz="2200" dirty="0">
                <a:solidFill>
                  <a:srgbClr val="C00000"/>
                </a:solidFill>
                <a:latin typeface="B TitI"/>
                <a:cs typeface="B Titr" panose="00000700000000000000" pitchFamily="2" charset="-78"/>
              </a:rPr>
              <a:t>(</a:t>
            </a:r>
            <a:r>
              <a:rPr lang="fa-IR" sz="2200" dirty="0">
                <a:solidFill>
                  <a:srgbClr val="C00000"/>
                </a:solidFill>
                <a:latin typeface="B TitI"/>
                <a:cs typeface="B Titr" panose="00000700000000000000" pitchFamily="2" charset="-78"/>
              </a:rPr>
              <a:t>دبیرخانه شورای اطلاع رسانی دولت</a:t>
            </a:r>
            <a:r>
              <a:rPr lang="ar-SA" sz="2200" dirty="0">
                <a:solidFill>
                  <a:srgbClr val="C00000"/>
                </a:solidFill>
                <a:latin typeface="B TitI"/>
                <a:cs typeface="B Titr" panose="00000700000000000000" pitchFamily="2" charset="-78"/>
              </a:rPr>
              <a:t>)</a:t>
            </a:r>
            <a:endParaRPr lang="fa-IR" sz="2200" dirty="0">
              <a:solidFill>
                <a:srgbClr val="C00000"/>
              </a:solidFill>
              <a:latin typeface="B TitI"/>
              <a:cs typeface="B Titr" panose="00000700000000000000" pitchFamily="2" charset="-78"/>
            </a:endParaRPr>
          </a:p>
          <a:p>
            <a:pPr marL="0" indent="0" algn="r" rtl="1">
              <a:buNone/>
            </a:pPr>
            <a:r>
              <a:rPr lang="fa-IR" sz="2200" dirty="0">
                <a:solidFill>
                  <a:srgbClr val="C00000"/>
                </a:solidFill>
                <a:latin typeface="B TitI"/>
                <a:cs typeface="B Titr" panose="00000700000000000000" pitchFamily="2" charset="-78"/>
              </a:rPr>
              <a:t> نهاد ارزیاب: مرکز روابط عمومی</a:t>
            </a:r>
          </a:p>
          <a:p>
            <a:pPr marL="0" indent="0" algn="r" rtl="1">
              <a:buNone/>
            </a:pPr>
            <a:r>
              <a:rPr lang="fa-IR" dirty="0" smtClean="0">
                <a:solidFill>
                  <a:srgbClr val="92D050"/>
                </a:solidFill>
              </a:rPr>
              <a:t> </a:t>
            </a:r>
            <a:endParaRPr lang="fa-IR" sz="2100" kern="1400" dirty="0">
              <a:solidFill>
                <a:srgbClr val="92D050"/>
              </a:solidFill>
              <a:cs typeface="B Titr" panose="00000700000000000000" pitchFamily="2" charset="-78"/>
            </a:endParaRPr>
          </a:p>
          <a:p>
            <a:pPr marL="0" indent="0" algn="just" rtl="1">
              <a:buNone/>
            </a:pPr>
            <a:r>
              <a:rPr lang="fa-IR" sz="2100" b="1" dirty="0">
                <a:cs typeface="B Titr" panose="00000700000000000000" pitchFamily="2" charset="-78"/>
              </a:rPr>
              <a:t>سنجه3: میزان روشنگری نسبت به انتقادات، شایعات، شبهات و </a:t>
            </a:r>
            <a:r>
              <a:rPr lang="fa-IR" sz="2100" b="1" dirty="0" smtClean="0">
                <a:cs typeface="B Titr" panose="00000700000000000000" pitchFamily="2" charset="-78"/>
              </a:rPr>
              <a:t>ابهامات</a:t>
            </a:r>
          </a:p>
          <a:p>
            <a:pPr marL="0" marR="0" algn="just" rtl="1">
              <a:spcBef>
                <a:spcPts val="0"/>
              </a:spcBef>
              <a:spcAft>
                <a:spcPts val="0"/>
              </a:spcAft>
            </a:pPr>
            <a:r>
              <a:rPr lang="fa-IR" sz="2100" kern="1400" dirty="0">
                <a:cs typeface="B Titr" panose="00000700000000000000" pitchFamily="2" charset="-78"/>
              </a:rPr>
              <a:t>این سنجه به انتقال اطلاعات درست از عملکرد دستگاه تابعه به رسانه‌ها اشاره دارد که راه را بر خطا ببندد و مانع تکثیر اخبار ناصحیح و تشویش اذهان عمومی شود.</a:t>
            </a:r>
            <a:endParaRPr lang="en-US" sz="2100" kern="1400" dirty="0">
              <a:cs typeface="B Titr" panose="00000700000000000000" pitchFamily="2" charset="-78"/>
            </a:endParaRPr>
          </a:p>
          <a:p>
            <a:pPr marL="0" marR="0" algn="just" rtl="1">
              <a:spcBef>
                <a:spcPts val="0"/>
              </a:spcBef>
              <a:spcAft>
                <a:spcPts val="0"/>
              </a:spcAft>
            </a:pPr>
            <a:r>
              <a:rPr lang="fa-IR" sz="2100" kern="1400" dirty="0">
                <a:cs typeface="B Titr" panose="00000700000000000000" pitchFamily="2" charset="-78"/>
              </a:rPr>
              <a:t>این سنجه نشانگر توجه دستگاه به محیط خارجی، روشنگری و تنویر افکار عمومی در مواجهه با انتقادات و شبهات رسانه‌ای و تقویت بُعد عمل‌گرایی مدیران و مسئولان را در پی دارد.</a:t>
            </a:r>
            <a:endParaRPr lang="en-US" sz="2100" kern="1400" dirty="0">
              <a:cs typeface="B Titr" panose="00000700000000000000" pitchFamily="2" charset="-78"/>
            </a:endParaRPr>
          </a:p>
          <a:p>
            <a:pPr marL="0" marR="0" algn="just" rtl="1">
              <a:spcBef>
                <a:spcPts val="0"/>
              </a:spcBef>
              <a:spcAft>
                <a:spcPts val="0"/>
              </a:spcAft>
            </a:pPr>
            <a:r>
              <a:rPr lang="fa-IR" sz="2100" kern="1400" dirty="0">
                <a:cs typeface="B Titr" panose="00000700000000000000" pitchFamily="2" charset="-78"/>
              </a:rPr>
              <a:t>محاسبه میزان پاسخگویی به رسانه‌ها و همچنین سرعت عمل در پاسخگویی بر اساس سه فعالیت زیر خواهد بود:</a:t>
            </a:r>
            <a:endParaRPr lang="en-US" sz="2100" kern="1400" dirty="0">
              <a:cs typeface="B Titr" panose="00000700000000000000" pitchFamily="2" charset="-78"/>
            </a:endParaRPr>
          </a:p>
          <a:p>
            <a:pPr marL="0" marR="0" algn="just" rtl="1">
              <a:spcBef>
                <a:spcPts val="0"/>
              </a:spcBef>
              <a:spcAft>
                <a:spcPts val="0"/>
              </a:spcAft>
            </a:pPr>
            <a:r>
              <a:rPr lang="en-US" sz="2100" kern="1400" dirty="0">
                <a:cs typeface="B Titr" panose="00000700000000000000" pitchFamily="2" charset="-78"/>
              </a:rPr>
              <a:t> </a:t>
            </a:r>
          </a:p>
          <a:p>
            <a:pPr marL="0" marR="0" algn="just" rtl="1">
              <a:spcBef>
                <a:spcPts val="0"/>
              </a:spcBef>
              <a:spcAft>
                <a:spcPts val="0"/>
              </a:spcAft>
            </a:pPr>
            <a:r>
              <a:rPr lang="fa-IR" sz="2100" kern="1400" dirty="0">
                <a:cs typeface="B Titr" panose="00000700000000000000" pitchFamily="2" charset="-78"/>
              </a:rPr>
              <a:t>فعالیت 1: میزان پاسخ‌گویی به انتقادات، شایعات، شبهات و ابهامات: محاسبه نسبت پاسخگویی‌ به رسانه‌ها از طریق تقسیم مجموع تعداد موارد پاسخ داده‌شده به انتقادات، شبهات و پرسش‌های رسانه‌ایبر تعداد کل مطرح‌شده در رسانه‌ها</a:t>
            </a:r>
            <a:endParaRPr lang="en-US" sz="2100" kern="1400" dirty="0">
              <a:cs typeface="B Titr" panose="00000700000000000000" pitchFamily="2" charset="-78"/>
            </a:endParaRPr>
          </a:p>
          <a:p>
            <a:pPr marL="0" marR="0" algn="just" rtl="1">
              <a:spcBef>
                <a:spcPts val="0"/>
              </a:spcBef>
              <a:spcAft>
                <a:spcPts val="0"/>
              </a:spcAft>
            </a:pPr>
            <a:r>
              <a:rPr lang="fa-IR" sz="2100" kern="1400" dirty="0">
                <a:cs typeface="B Titr" panose="00000700000000000000" pitchFamily="2" charset="-78"/>
              </a:rPr>
              <a:t>مستندات قابل  قبول (قابل ارائه از سوی دستگاه): و انتقادات، شایعات و شبهات آن و نیز پاسخگویی به رسانه‌ها، به همراه لینک انتقاد و پاسخگویی به‌عنوان مستندات</a:t>
            </a:r>
            <a:endParaRPr lang="en-US" sz="2100" kern="1400" dirty="0">
              <a:cs typeface="B Titr" panose="00000700000000000000" pitchFamily="2" charset="-78"/>
            </a:endParaRPr>
          </a:p>
          <a:p>
            <a:pPr marL="0" indent="0" algn="just" rtl="1" eaLnBrk="0" fontAlgn="base" hangingPunct="0">
              <a:lnSpc>
                <a:spcPct val="100000"/>
              </a:lnSpc>
              <a:spcBef>
                <a:spcPct val="0"/>
              </a:spcBef>
              <a:spcAft>
                <a:spcPct val="0"/>
              </a:spcAft>
              <a:buNone/>
            </a:pPr>
            <a:r>
              <a:rPr lang="fa-IR" altLang="en-US" sz="21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عنوان زیرسنجه 2: سرعت پاسخ‌گویی به انتقادات، شایعات، شبهات و ابهامات: محاسبه سرعت عمل پاسخگویی از طریق محاسبه میانگین فاصله زمانی پاسخگویی (برحسب روز</a:t>
            </a:r>
            <a:r>
              <a:rPr lang="fa-IR" altLang="en-US" sz="2100" dirty="0" smtClean="0">
                <a:solidFill>
                  <a:srgbClr val="000000"/>
                </a:solidFill>
                <a:latin typeface="Times New Roman" panose="02020603050405020304" pitchFamily="18" charset="0"/>
                <a:ea typeface="Times New Roman" panose="02020603050405020304" pitchFamily="18" charset="0"/>
                <a:cs typeface="B Titr" panose="00000700000000000000" pitchFamily="2" charset="-78"/>
              </a:rPr>
              <a:t>)</a:t>
            </a:r>
            <a:endParaRPr lang="en-US" sz="21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lvl="0" indent="0" algn="just" rtl="1" eaLnBrk="0" fontAlgn="base" hangingPunct="0">
              <a:lnSpc>
                <a:spcPct val="100000"/>
              </a:lnSpc>
              <a:spcBef>
                <a:spcPct val="0"/>
              </a:spcBef>
              <a:spcAft>
                <a:spcPct val="0"/>
              </a:spcAft>
              <a:buNone/>
            </a:pPr>
            <a:r>
              <a:rPr lang="fa-IR" sz="2100" kern="1400" dirty="0">
                <a:cs typeface="B Titr" panose="00000700000000000000" pitchFamily="2" charset="-78"/>
              </a:rPr>
              <a:t>مستندات قابل قبول از سوی دستگاه</a:t>
            </a:r>
            <a:endParaRPr lang="en-US" altLang="en-US" sz="2100" dirty="0">
              <a:latin typeface="Arial" panose="020B0604020202020204" pitchFamily="34" charset="0"/>
              <a:cs typeface="B Titr" panose="00000700000000000000" pitchFamily="2" charset="-78"/>
            </a:endParaRPr>
          </a:p>
          <a:p>
            <a:pPr marL="0" indent="0" algn="just" rtl="1">
              <a:buNone/>
            </a:pPr>
            <a:r>
              <a:rPr lang="fa-IR" altLang="en-US" sz="21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ارائه اطلاعات انتقاد رسانه‌ای و پاسخگویی به رسانه‌ها، به همراه لینک انتقاد و پاسخگویی به‌عنوان مستندات، ارائه بیگ دیتای خبرگزاری‌ها برای نام سازمان</a:t>
            </a:r>
            <a:r>
              <a:rPr lang="en-US" altLang="en-US" sz="2100" dirty="0">
                <a:cs typeface="B Titr" panose="00000700000000000000" pitchFamily="2" charset="-78"/>
              </a:rPr>
              <a:t> </a:t>
            </a:r>
            <a:endParaRPr lang="en-US" altLang="en-US" sz="2100" dirty="0">
              <a:latin typeface="Arial" panose="020B0604020202020204" pitchFamily="34" charset="0"/>
              <a:cs typeface="B Titr" panose="00000700000000000000" pitchFamily="2" charset="-78"/>
            </a:endParaRPr>
          </a:p>
          <a:p>
            <a:pPr marL="0" indent="0" algn="just" rtl="1">
              <a:buNone/>
            </a:pPr>
            <a:endParaRPr lang="en-US" sz="2100" dirty="0">
              <a:cs typeface="B Titr" panose="00000700000000000000" pitchFamily="2" charset="-78"/>
            </a:endParaRPr>
          </a:p>
        </p:txBody>
      </p:sp>
    </p:spTree>
    <p:extLst>
      <p:ext uri="{BB962C8B-B14F-4D97-AF65-F5344CB8AC3E}">
        <p14:creationId xmlns:p14="http://schemas.microsoft.com/office/powerpoint/2010/main" val="2753608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5761327"/>
          </a:xfrm>
        </p:spPr>
        <p:txBody>
          <a:bodyPr>
            <a:normAutofit fontScale="47500" lnSpcReduction="20000"/>
          </a:bodyPr>
          <a:lstStyle/>
          <a:p>
            <a:pPr marL="0" indent="0" algn="r" rtl="1">
              <a:buNone/>
            </a:pPr>
            <a:r>
              <a:rPr lang="fa-IR" sz="4800" dirty="0">
                <a:solidFill>
                  <a:srgbClr val="C00000"/>
                </a:solidFill>
                <a:latin typeface="B TitI"/>
                <a:cs typeface="B Titr" panose="00000700000000000000" pitchFamily="2" charset="-78"/>
              </a:rPr>
              <a:t>ر</a:t>
            </a:r>
            <a:r>
              <a:rPr lang="fa-IR" sz="4200" dirty="0">
                <a:solidFill>
                  <a:srgbClr val="C00000"/>
                </a:solidFill>
                <a:latin typeface="B TitI"/>
                <a:cs typeface="B Titr" panose="00000700000000000000" pitchFamily="2" charset="-78"/>
              </a:rPr>
              <a:t>اهکارهای پیشنهادی ارتقاء امتیاز حوزه رضایتمندی خدمات معیار رضایت مندی خدمات </a:t>
            </a:r>
          </a:p>
          <a:p>
            <a:pPr marL="0" indent="0" algn="r" rtl="1">
              <a:buNone/>
            </a:pPr>
            <a:r>
              <a:rPr lang="fa-IR" sz="4200" dirty="0">
                <a:solidFill>
                  <a:srgbClr val="C00000"/>
                </a:solidFill>
                <a:latin typeface="B TitI"/>
                <a:cs typeface="B Titr" panose="00000700000000000000" pitchFamily="2" charset="-78"/>
              </a:rPr>
              <a:t>واحدهای متولی:</a:t>
            </a:r>
            <a:r>
              <a:rPr lang="ar-SA" sz="4200" dirty="0">
                <a:solidFill>
                  <a:srgbClr val="C00000"/>
                </a:solidFill>
                <a:latin typeface="B TitI"/>
                <a:cs typeface="B Titr" panose="00000700000000000000" pitchFamily="2" charset="-78"/>
              </a:rPr>
              <a:t>(</a:t>
            </a:r>
            <a:r>
              <a:rPr lang="fa-IR" sz="4200" dirty="0">
                <a:solidFill>
                  <a:srgbClr val="C00000"/>
                </a:solidFill>
                <a:latin typeface="B TitI"/>
                <a:cs typeface="B Titr" panose="00000700000000000000" pitchFamily="2" charset="-78"/>
              </a:rPr>
              <a:t>دبیرخانه شورای اطلاع رسانی دولت</a:t>
            </a:r>
            <a:r>
              <a:rPr lang="ar-SA" sz="4200" dirty="0">
                <a:solidFill>
                  <a:srgbClr val="C00000"/>
                </a:solidFill>
                <a:latin typeface="B TitI"/>
                <a:cs typeface="B Titr" panose="00000700000000000000" pitchFamily="2" charset="-78"/>
              </a:rPr>
              <a:t>)</a:t>
            </a:r>
            <a:endParaRPr lang="fa-IR" sz="4200" dirty="0">
              <a:solidFill>
                <a:srgbClr val="C00000"/>
              </a:solidFill>
              <a:latin typeface="B TitI"/>
              <a:cs typeface="B Titr" panose="00000700000000000000" pitchFamily="2" charset="-78"/>
            </a:endParaRPr>
          </a:p>
          <a:p>
            <a:pPr marL="0" indent="0" algn="r" rtl="1">
              <a:buNone/>
            </a:pPr>
            <a:r>
              <a:rPr lang="fa-IR" sz="4200" dirty="0">
                <a:solidFill>
                  <a:srgbClr val="C00000"/>
                </a:solidFill>
                <a:latin typeface="B TitI"/>
                <a:cs typeface="B Titr" panose="00000700000000000000" pitchFamily="2" charset="-78"/>
              </a:rPr>
              <a:t> نهاد ارزیاب: مرکز روابط عمومی</a:t>
            </a:r>
          </a:p>
          <a:p>
            <a:pPr marL="0" indent="0" algn="r" rtl="1">
              <a:buNone/>
            </a:pPr>
            <a:endParaRPr lang="fa-IR" sz="2600" b="1" dirty="0" smtClean="0">
              <a:cs typeface="B Titr" panose="00000700000000000000" pitchFamily="2" charset="-78"/>
            </a:endParaRPr>
          </a:p>
          <a:p>
            <a:pPr marL="0" indent="0" algn="r" rtl="1">
              <a:buNone/>
            </a:pPr>
            <a:r>
              <a:rPr lang="fa-IR" sz="2600" b="1" dirty="0" smtClean="0">
                <a:cs typeface="B Titr" panose="00000700000000000000" pitchFamily="2" charset="-78"/>
              </a:rPr>
              <a:t>سنجه4</a:t>
            </a:r>
            <a:r>
              <a:rPr lang="fa-IR" sz="2600" b="1" dirty="0">
                <a:cs typeface="B Titr" panose="00000700000000000000" pitchFamily="2" charset="-78"/>
              </a:rPr>
              <a:t>: میزان تعاملات و ارتباطات تبینی </a:t>
            </a:r>
            <a:r>
              <a:rPr lang="fa-IR" sz="2600" b="1" dirty="0" smtClean="0">
                <a:cs typeface="B Titr" panose="00000700000000000000" pitchFamily="2" charset="-78"/>
              </a:rPr>
              <a:t>مسئولین</a:t>
            </a:r>
          </a:p>
          <a:p>
            <a:pPr marL="0" marR="0" algn="just" rtl="1">
              <a:lnSpc>
                <a:spcPct val="107000"/>
              </a:lnSpc>
              <a:spcBef>
                <a:spcPts val="0"/>
              </a:spcBef>
              <a:spcAft>
                <a:spcPts val="0"/>
              </a:spcAft>
            </a:pPr>
            <a:r>
              <a:rPr lang="fa-IR" sz="2600" kern="1400" dirty="0">
                <a:cs typeface="B Titr" panose="00000700000000000000" pitchFamily="2" charset="-78"/>
              </a:rPr>
              <a:t>نحوه سنجش:</a:t>
            </a:r>
            <a:endParaRPr lang="en-US" sz="2600" kern="1400" dirty="0">
              <a:cs typeface="B Titr" panose="00000700000000000000" pitchFamily="2" charset="-78"/>
            </a:endParaRPr>
          </a:p>
          <a:p>
            <a:pPr marL="0" marR="0" algn="just" rtl="1">
              <a:lnSpc>
                <a:spcPct val="107000"/>
              </a:lnSpc>
              <a:spcBef>
                <a:spcPts val="0"/>
              </a:spcBef>
              <a:spcAft>
                <a:spcPts val="0"/>
              </a:spcAft>
            </a:pPr>
            <a:r>
              <a:rPr lang="fa-IR" sz="2600" kern="1400" dirty="0">
                <a:cs typeface="B Titr" panose="00000700000000000000" pitchFamily="2" charset="-78"/>
              </a:rPr>
              <a:t>این سنجه به‌عبارتی بیانگر میزان ملاقات‌ها و بازدیدهای‌ رئیس و معاونان‌ سازمان‌ با ذینفعان سازمانی همچون شخصیت‌های‌ حقیقی‌ و حقوقی‌، اقشار مختلف‌ مردم‌، نهادهای مردم‌نهاد و انجمن و تشکل های تخصصی و صنفی  با هدف‌ تداوم‌ و گسترش‌ اصولی‌ و تلطیف‌ روابط و تنظیم‌ افكار عمومی‌ است. این سنجه منجر به خلق اعتماد عمومی به سازمان‌ها و از طرفی بهبود روابط سازمان با ذی‌نفعان به ویژه مردم و تسهیل در جهت خدمت به مردم می‌شود.</a:t>
            </a:r>
            <a:endParaRPr lang="en-US" sz="2600" kern="1400" dirty="0">
              <a:cs typeface="B Titr" panose="00000700000000000000" pitchFamily="2" charset="-78"/>
            </a:endParaRPr>
          </a:p>
          <a:p>
            <a:pPr marL="0" marR="0" algn="just" rtl="1">
              <a:lnSpc>
                <a:spcPct val="107000"/>
              </a:lnSpc>
              <a:spcBef>
                <a:spcPts val="0"/>
              </a:spcBef>
              <a:spcAft>
                <a:spcPts val="0"/>
              </a:spcAft>
            </a:pPr>
            <a:r>
              <a:rPr lang="fa-IR" sz="2600" kern="1400" dirty="0">
                <a:cs typeface="B Titr" panose="00000700000000000000" pitchFamily="2" charset="-78"/>
              </a:rPr>
              <a:t>محاسبه میزان برنامه‌های حضور در بین اقشار مختلف جامعه، شخصیت‌های حقیقی و حقوقی و همچنین تشکل‌های مردمی و افراد خاص بر اساس فعالیت­هایی زیر خواهد بود:</a:t>
            </a:r>
            <a:endParaRPr lang="en-US" sz="2600" kern="1400" dirty="0">
              <a:cs typeface="B Titr" panose="00000700000000000000" pitchFamily="2" charset="-78"/>
            </a:endParaRPr>
          </a:p>
          <a:p>
            <a:pPr marL="0" marR="0" algn="just" rtl="1">
              <a:lnSpc>
                <a:spcPct val="107000"/>
              </a:lnSpc>
              <a:spcBef>
                <a:spcPts val="0"/>
              </a:spcBef>
              <a:spcAft>
                <a:spcPts val="0"/>
              </a:spcAft>
            </a:pPr>
            <a:r>
              <a:rPr lang="en-US" sz="2600" kern="1400" dirty="0">
                <a:cs typeface="B Titr" panose="00000700000000000000" pitchFamily="2" charset="-78"/>
              </a:rPr>
              <a:t> </a:t>
            </a:r>
          </a:p>
          <a:p>
            <a:pPr marL="0" marR="0" algn="just" rtl="1">
              <a:lnSpc>
                <a:spcPct val="107000"/>
              </a:lnSpc>
              <a:spcBef>
                <a:spcPts val="0"/>
              </a:spcBef>
              <a:spcAft>
                <a:spcPts val="0"/>
              </a:spcAft>
            </a:pPr>
            <a:r>
              <a:rPr lang="fa-IR" sz="2600" kern="1400" dirty="0">
                <a:cs typeface="B Titr" panose="00000700000000000000" pitchFamily="2" charset="-78"/>
              </a:rPr>
              <a:t>فعالیت 1: میزان دیدار با خانواده شهدا، پیشکسوتان و افراد خاص: محاسبه تعداد دیدار با خانواده شهدا، پیشکسوتان و افراد خاص به صورت مجازی و حضوری</a:t>
            </a:r>
            <a:endParaRPr lang="en-US" sz="2600" kern="1400" dirty="0">
              <a:cs typeface="B Titr" panose="00000700000000000000" pitchFamily="2" charset="-78"/>
            </a:endParaRPr>
          </a:p>
          <a:p>
            <a:pPr marL="0" marR="0" algn="just" rtl="1">
              <a:lnSpc>
                <a:spcPct val="107000"/>
              </a:lnSpc>
              <a:spcBef>
                <a:spcPts val="0"/>
              </a:spcBef>
              <a:spcAft>
                <a:spcPts val="0"/>
              </a:spcAft>
            </a:pPr>
            <a:r>
              <a:rPr lang="fa-IR" sz="2600" kern="1400" dirty="0">
                <a:cs typeface="B Titr" panose="00000700000000000000" pitchFamily="2" charset="-78"/>
              </a:rPr>
              <a:t>(دیدارها و گفتگوهای مجازی نصف حضوری ارزش‌گذاری می‌شود.)</a:t>
            </a:r>
            <a:endParaRPr lang="en-US" sz="2600" kern="1400" dirty="0">
              <a:cs typeface="B Titr" panose="00000700000000000000" pitchFamily="2" charset="-78"/>
            </a:endParaRPr>
          </a:p>
          <a:p>
            <a:pPr marL="0" marR="0" algn="just" rtl="1">
              <a:lnSpc>
                <a:spcPct val="107000"/>
              </a:lnSpc>
              <a:spcBef>
                <a:spcPts val="0"/>
              </a:spcBef>
              <a:spcAft>
                <a:spcPts val="0"/>
              </a:spcAft>
            </a:pPr>
            <a:r>
              <a:rPr lang="en-US" sz="2600" kern="1400" dirty="0">
                <a:cs typeface="B Titr" panose="00000700000000000000" pitchFamily="2" charset="-78"/>
              </a:rPr>
              <a:t> </a:t>
            </a:r>
          </a:p>
          <a:p>
            <a:pPr marL="0" marR="0" algn="just" rtl="1">
              <a:lnSpc>
                <a:spcPct val="107000"/>
              </a:lnSpc>
              <a:spcBef>
                <a:spcPts val="0"/>
              </a:spcBef>
              <a:spcAft>
                <a:spcPts val="0"/>
              </a:spcAft>
            </a:pPr>
            <a:r>
              <a:rPr lang="fa-IR" sz="2600" kern="1400" dirty="0">
                <a:cs typeface="B Titr" panose="00000700000000000000" pitchFamily="2" charset="-78"/>
              </a:rPr>
              <a:t>فعالیت 2: میزان گفتگوی عمومی با مردم: محاسبه تعداد گفتگوی عمومی با مردم (دیدارها و گفتگوهای مجازی نصف حضوری ارزش‌گذاری می‌شود.)</a:t>
            </a:r>
            <a:endParaRPr lang="en-US" sz="2600" kern="1400" dirty="0">
              <a:cs typeface="B Titr" panose="00000700000000000000" pitchFamily="2" charset="-78"/>
            </a:endParaRPr>
          </a:p>
          <a:p>
            <a:pPr marL="0" marR="0" algn="just" rtl="1">
              <a:lnSpc>
                <a:spcPct val="107000"/>
              </a:lnSpc>
              <a:spcBef>
                <a:spcPts val="0"/>
              </a:spcBef>
              <a:spcAft>
                <a:spcPts val="0"/>
              </a:spcAft>
            </a:pPr>
            <a:r>
              <a:rPr lang="en-US" sz="2600" kern="1400" dirty="0">
                <a:cs typeface="B Titr" panose="00000700000000000000" pitchFamily="2" charset="-78"/>
              </a:rPr>
              <a:t> </a:t>
            </a:r>
          </a:p>
          <a:p>
            <a:pPr marL="0" marR="0" algn="just" rtl="1">
              <a:lnSpc>
                <a:spcPct val="107000"/>
              </a:lnSpc>
              <a:spcBef>
                <a:spcPts val="0"/>
              </a:spcBef>
              <a:spcAft>
                <a:spcPts val="0"/>
              </a:spcAft>
            </a:pPr>
            <a:r>
              <a:rPr lang="fa-IR" sz="2600" kern="1400" dirty="0">
                <a:cs typeface="B Titr" panose="00000700000000000000" pitchFamily="2" charset="-78"/>
              </a:rPr>
              <a:t>فعالیت 3 : میزان دیدار و نشست با نخبگان و تشکل‌های مردمی: محاسبه تعداد و تنوع حضور در بین ذینفعان مردمی و نخبگان مانند سمن‌ها، جهادگران، بازنشستگان، پژوهشگران، تشکل‌های دانشجویی، اساتید و... (دیدارها و گفتگوهای مجازی نصف حضوری ارزش‌گذاری می‌شود.)</a:t>
            </a:r>
            <a:endParaRPr lang="en-US" sz="2600" kern="1400" dirty="0">
              <a:cs typeface="B Titr" panose="00000700000000000000" pitchFamily="2" charset="-78"/>
            </a:endParaRPr>
          </a:p>
          <a:p>
            <a:pPr marL="0" marR="0" algn="just" rtl="1">
              <a:lnSpc>
                <a:spcPct val="107000"/>
              </a:lnSpc>
              <a:spcBef>
                <a:spcPts val="0"/>
              </a:spcBef>
              <a:spcAft>
                <a:spcPts val="0"/>
              </a:spcAft>
            </a:pPr>
            <a:r>
              <a:rPr lang="en-US" sz="2600" kern="1400" dirty="0">
                <a:cs typeface="B Titr" panose="00000700000000000000" pitchFamily="2" charset="-78"/>
              </a:rPr>
              <a:t> </a:t>
            </a:r>
          </a:p>
          <a:p>
            <a:pPr marL="0" marR="0" algn="just" rtl="1">
              <a:lnSpc>
                <a:spcPct val="107000"/>
              </a:lnSpc>
              <a:spcBef>
                <a:spcPts val="0"/>
              </a:spcBef>
              <a:spcAft>
                <a:spcPts val="0"/>
              </a:spcAft>
            </a:pPr>
            <a:r>
              <a:rPr lang="fa-IR" sz="2600" kern="1400" dirty="0">
                <a:cs typeface="B Titr" panose="00000700000000000000" pitchFamily="2" charset="-78"/>
              </a:rPr>
              <a:t>فعالیت 4 : تعداد همکاری یا برگزاری اردوهای راهیان پیشرفت: محاسبه تعداد همکاری یا برگزاری اردوها یا بازدیدهای راهیان پیشرفت برای اقشار اثرگذار مانند خبرنگاران، دانشجویان، پژوهشگران، دانش‌آموزان (راهیان پیشرفت، به برنامه‌های امیدآفرینی اطلاق می‌شود که پیشرفت‌های مختلف در زمینه‌های فنی، علوم انسانی، پزشکی و... را به افراد معرفی و ارائه می‌کند.)</a:t>
            </a:r>
            <a:endParaRPr lang="en-US" sz="2600" kern="1400" dirty="0">
              <a:cs typeface="B Titr" panose="00000700000000000000" pitchFamily="2" charset="-78"/>
            </a:endParaRPr>
          </a:p>
          <a:p>
            <a:pPr marL="0" marR="0" algn="just" rtl="1">
              <a:lnSpc>
                <a:spcPct val="107000"/>
              </a:lnSpc>
              <a:spcBef>
                <a:spcPts val="0"/>
              </a:spcBef>
              <a:spcAft>
                <a:spcPts val="0"/>
              </a:spcAft>
            </a:pPr>
            <a:r>
              <a:rPr lang="en-US" sz="2600" kern="1400" dirty="0">
                <a:cs typeface="B Titr" panose="00000700000000000000" pitchFamily="2" charset="-78"/>
              </a:rPr>
              <a:t> </a:t>
            </a:r>
          </a:p>
          <a:p>
            <a:pPr marL="0" marR="0" algn="just" rtl="1">
              <a:lnSpc>
                <a:spcPct val="107000"/>
              </a:lnSpc>
              <a:spcBef>
                <a:spcPts val="0"/>
              </a:spcBef>
              <a:spcAft>
                <a:spcPts val="0"/>
              </a:spcAft>
            </a:pPr>
            <a:r>
              <a:rPr lang="fa-IR" sz="2600" kern="1400" dirty="0">
                <a:cs typeface="B Titr" panose="00000700000000000000" pitchFamily="2" charset="-78"/>
              </a:rPr>
              <a:t>فعالیت 5 : میزان اجرای نظرسنجی در موضوعات مختلف: محاسبه تعداد نظرسنجی‌های عمومی اجراشده در سطح استانی و ملی (نظر سنجی باید بالای 3000 نفر باشد تا یک نظر سنجی محاسبه شود).</a:t>
            </a:r>
            <a:endParaRPr lang="en-US" sz="26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algn="r" rtl="1">
              <a:lnSpc>
                <a:spcPct val="107000"/>
              </a:lnSpc>
              <a:spcBef>
                <a:spcPts val="0"/>
              </a:spcBef>
              <a:spcAft>
                <a:spcPts val="0"/>
              </a:spcAft>
            </a:pPr>
            <a:r>
              <a:rPr lang="fa-IR" sz="2600" kern="1400" dirty="0">
                <a:cs typeface="B Titr" panose="00000700000000000000" pitchFamily="2" charset="-78"/>
              </a:rPr>
              <a:t>مستندات قابل قبول از سوی دستگاه:</a:t>
            </a:r>
            <a:endParaRPr lang="en-US" sz="2600" kern="1400" dirty="0">
              <a:cs typeface="B Titr" panose="00000700000000000000" pitchFamily="2" charset="-78"/>
            </a:endParaRPr>
          </a:p>
          <a:p>
            <a:pPr marL="0" marR="0" algn="r" rtl="1">
              <a:lnSpc>
                <a:spcPct val="107000"/>
              </a:lnSpc>
              <a:spcBef>
                <a:spcPts val="0"/>
              </a:spcBef>
              <a:spcAft>
                <a:spcPts val="0"/>
              </a:spcAft>
            </a:pPr>
            <a:r>
              <a:rPr lang="fa-IR" sz="2600" kern="1400" dirty="0">
                <a:cs typeface="B Titr" panose="00000700000000000000" pitchFamily="2" charset="-78"/>
              </a:rPr>
              <a:t>ارائه آمار و اطلاعات محتوای تولیدی و مستندات تولید و انتشار آن.</a:t>
            </a:r>
            <a:endParaRPr lang="en-US" sz="2600" kern="1400" dirty="0">
              <a:cs typeface="B Titr" panose="00000700000000000000" pitchFamily="2" charset="-78"/>
            </a:endParaRPr>
          </a:p>
          <a:p>
            <a:pPr marL="0" marR="0" algn="r" rtl="1">
              <a:lnSpc>
                <a:spcPct val="107000"/>
              </a:lnSpc>
              <a:spcBef>
                <a:spcPts val="0"/>
              </a:spcBef>
              <a:spcAft>
                <a:spcPts val="0"/>
              </a:spcAft>
            </a:pPr>
            <a:r>
              <a:rPr lang="fa-IR" sz="2600" kern="1400" dirty="0">
                <a:cs typeface="B Titr" panose="00000700000000000000" pitchFamily="2" charset="-78"/>
              </a:rPr>
              <a:t>ارائه اطلاعات برنامه ها به همراه تصاویری از برنامه به‌عنوان مستندات.</a:t>
            </a:r>
            <a:endParaRPr lang="en-US" sz="26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indent="0" algn="r" rtl="1">
              <a:buNone/>
            </a:pPr>
            <a:endParaRPr lang="fa-IR" sz="2300" b="1" dirty="0" smtClean="0">
              <a:cs typeface="B Titr" panose="00000700000000000000" pitchFamily="2" charset="-78"/>
            </a:endParaRPr>
          </a:p>
          <a:p>
            <a:pPr marL="0" indent="0" algn="r" rtl="1">
              <a:buNone/>
            </a:pPr>
            <a:endParaRPr lang="fa-IR" b="1" dirty="0" smtClean="0"/>
          </a:p>
          <a:p>
            <a:pPr marL="0" indent="0" algn="r" rtl="1">
              <a:buNone/>
            </a:pPr>
            <a:endParaRPr lang="en-US" dirty="0"/>
          </a:p>
        </p:txBody>
      </p:sp>
    </p:spTree>
    <p:extLst>
      <p:ext uri="{BB962C8B-B14F-4D97-AF65-F5344CB8AC3E}">
        <p14:creationId xmlns:p14="http://schemas.microsoft.com/office/powerpoint/2010/main" val="28436808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5761327"/>
          </a:xfrm>
        </p:spPr>
        <p:txBody>
          <a:bodyPr>
            <a:normAutofit fontScale="70000" lnSpcReduction="20000"/>
          </a:bodyPr>
          <a:lstStyle/>
          <a:p>
            <a:pPr marL="0" marR="0" algn="just" rtl="1">
              <a:lnSpc>
                <a:spcPct val="107000"/>
              </a:lnSpc>
              <a:spcBef>
                <a:spcPts val="0"/>
              </a:spcBef>
              <a:spcAft>
                <a:spcPts val="0"/>
              </a:spcAft>
            </a:pPr>
            <a:endParaRPr lang="fa-IR" sz="4000" kern="1400" dirty="0" smtClean="0">
              <a:cs typeface="B Titr" panose="00000700000000000000" pitchFamily="2" charset="-78"/>
            </a:endParaRPr>
          </a:p>
          <a:p>
            <a:pPr marL="0" indent="0" algn="r" rtl="1">
              <a:buNone/>
            </a:pPr>
            <a:r>
              <a:rPr lang="fa-IR" sz="5000" dirty="0">
                <a:solidFill>
                  <a:srgbClr val="C00000"/>
                </a:solidFill>
                <a:latin typeface="B TitI"/>
                <a:cs typeface="B Titr" panose="00000700000000000000" pitchFamily="2" charset="-78"/>
              </a:rPr>
              <a:t>راهکارهای پیشنهادی ارتقاء امتیاز حوزه رضایتمندی خدمات معیار رضایت مندی خدمات </a:t>
            </a:r>
          </a:p>
          <a:p>
            <a:pPr marL="0" indent="0" algn="r" rtl="1">
              <a:buNone/>
            </a:pPr>
            <a:r>
              <a:rPr lang="fa-IR" sz="5000" dirty="0">
                <a:solidFill>
                  <a:srgbClr val="C00000"/>
                </a:solidFill>
                <a:latin typeface="B TitI"/>
                <a:cs typeface="B Titr" panose="00000700000000000000" pitchFamily="2" charset="-78"/>
              </a:rPr>
              <a:t>واحدهای متولی:</a:t>
            </a:r>
            <a:r>
              <a:rPr lang="ar-SA" sz="5000" dirty="0">
                <a:solidFill>
                  <a:srgbClr val="C00000"/>
                </a:solidFill>
                <a:latin typeface="B TitI"/>
                <a:cs typeface="B Titr" panose="00000700000000000000" pitchFamily="2" charset="-78"/>
              </a:rPr>
              <a:t>(</a:t>
            </a:r>
            <a:r>
              <a:rPr lang="fa-IR" sz="5000" dirty="0">
                <a:solidFill>
                  <a:srgbClr val="C00000"/>
                </a:solidFill>
                <a:latin typeface="B TitI"/>
                <a:cs typeface="B Titr" panose="00000700000000000000" pitchFamily="2" charset="-78"/>
              </a:rPr>
              <a:t>دبیرخانه شورای اطلاع رسانی دولت</a:t>
            </a:r>
            <a:r>
              <a:rPr lang="ar-SA" sz="5000" dirty="0">
                <a:solidFill>
                  <a:srgbClr val="C00000"/>
                </a:solidFill>
                <a:latin typeface="B TitI"/>
                <a:cs typeface="B Titr" panose="00000700000000000000" pitchFamily="2" charset="-78"/>
              </a:rPr>
              <a:t>)</a:t>
            </a:r>
            <a:endParaRPr lang="fa-IR" sz="5000" dirty="0">
              <a:solidFill>
                <a:srgbClr val="C00000"/>
              </a:solidFill>
              <a:latin typeface="B TitI"/>
              <a:cs typeface="B Titr" panose="00000700000000000000" pitchFamily="2" charset="-78"/>
            </a:endParaRPr>
          </a:p>
          <a:p>
            <a:pPr marL="0" indent="0" algn="r" rtl="1">
              <a:buNone/>
            </a:pPr>
            <a:r>
              <a:rPr lang="fa-IR" sz="5000" dirty="0">
                <a:solidFill>
                  <a:srgbClr val="C00000"/>
                </a:solidFill>
                <a:latin typeface="B TitI"/>
                <a:cs typeface="B Titr" panose="00000700000000000000" pitchFamily="2" charset="-78"/>
              </a:rPr>
              <a:t> نهاد ارزیاب: مرکز روابط عمومی</a:t>
            </a:r>
          </a:p>
          <a:p>
            <a:pPr marL="0" marR="0" indent="0" algn="just" rtl="1">
              <a:lnSpc>
                <a:spcPct val="107000"/>
              </a:lnSpc>
              <a:spcBef>
                <a:spcPts val="0"/>
              </a:spcBef>
              <a:spcAft>
                <a:spcPts val="0"/>
              </a:spcAft>
              <a:buNone/>
            </a:pPr>
            <a:endParaRPr lang="fa-IR" sz="4000" kern="1400" dirty="0" smtClean="0">
              <a:cs typeface="B Titr" panose="00000700000000000000" pitchFamily="2" charset="-78"/>
            </a:endParaRPr>
          </a:p>
          <a:p>
            <a:pPr marL="0" marR="0" indent="0" algn="just" rtl="1">
              <a:lnSpc>
                <a:spcPct val="107000"/>
              </a:lnSpc>
              <a:spcBef>
                <a:spcPts val="0"/>
              </a:spcBef>
              <a:spcAft>
                <a:spcPts val="0"/>
              </a:spcAft>
              <a:buNone/>
            </a:pPr>
            <a:r>
              <a:rPr lang="fa-IR" sz="2300" b="1" dirty="0">
                <a:cs typeface="B Titr" panose="00000700000000000000" pitchFamily="2" charset="-78"/>
              </a:rPr>
              <a:t>سنجه 6:</a:t>
            </a:r>
            <a:r>
              <a:rPr lang="fa-IR" sz="2300" dirty="0">
                <a:cs typeface="B Titr" panose="00000700000000000000" pitchFamily="2" charset="-78"/>
              </a:rPr>
              <a:t>  </a:t>
            </a:r>
            <a:r>
              <a:rPr lang="fa-IR" sz="2300" b="1" dirty="0">
                <a:cs typeface="B Titr" panose="00000700000000000000" pitchFamily="2" charset="-78"/>
              </a:rPr>
              <a:t>میزان حضور در بستر رسانه‌‌های </a:t>
            </a:r>
            <a:r>
              <a:rPr lang="fa-IR" sz="2300" b="1" dirty="0" smtClean="0">
                <a:cs typeface="B Titr" panose="00000700000000000000" pitchFamily="2" charset="-78"/>
              </a:rPr>
              <a:t>نوین</a:t>
            </a:r>
          </a:p>
          <a:p>
            <a:pPr marL="0" marR="0" indent="212725" algn="just" rtl="1">
              <a:lnSpc>
                <a:spcPct val="115000"/>
              </a:lnSpc>
              <a:spcBef>
                <a:spcPts val="0"/>
              </a:spcBef>
              <a:spcAft>
                <a:spcPts val="0"/>
              </a:spcAft>
            </a:pPr>
            <a:r>
              <a:rPr lang="fa-IR" sz="2300" dirty="0">
                <a:cs typeface="B Titr" panose="00000700000000000000" pitchFamily="2" charset="-78"/>
              </a:rPr>
              <a:t>نحوه ارزیابی و امتیازدهی:</a:t>
            </a:r>
            <a:endParaRPr lang="en-US" sz="2300" dirty="0">
              <a:cs typeface="B Titr" panose="00000700000000000000" pitchFamily="2" charset="-78"/>
            </a:endParaRPr>
          </a:p>
          <a:p>
            <a:pPr marL="0" marR="0" indent="212725" algn="just" rtl="1">
              <a:spcBef>
                <a:spcPts val="0"/>
              </a:spcBef>
              <a:spcAft>
                <a:spcPts val="0"/>
              </a:spcAft>
            </a:pPr>
            <a:r>
              <a:rPr lang="fa-IR" sz="2300" dirty="0">
                <a:cs typeface="B Titr" panose="00000700000000000000" pitchFamily="2" charset="-78"/>
              </a:rPr>
              <a:t>این سنجه بیانگر میزان و کیفیت بهره‌مندی از بسترهای جدید ارتباطی باهدف اطلاع‌رسانی و آگاهی بخشی از سیاست‌ها، برنامه‌ها، فعالیت‌ها، اقدامات و دستاوردها و تعامل دوسویه با ذی‌نفعان دستگاه یا عموم مردم است. تعهد به اجرای این سنجه سبب بهبود تصویرسازمانی نزد افکار عمومی و ذی‌نفعان  و همچنین ایجاد ذهنیت مثبت از سازمان است. از طرف دیگر باعث تسهیل مسیر دریافت نظرات و پیشنهادات مردم و ذی‌نفعان شده و مسیر تعامل چندجانبه بین سازمان، مسئولان و مردم را کوتاه‌تر کرده و  بر اساس سه فعالیت زیر ارزیابی می‌شود:</a:t>
            </a:r>
            <a:endParaRPr lang="en-US" sz="2300" dirty="0">
              <a:cs typeface="B Titr" panose="00000700000000000000" pitchFamily="2" charset="-78"/>
            </a:endParaRPr>
          </a:p>
          <a:p>
            <a:pPr marL="0" marR="0" indent="212725" algn="just" rtl="1">
              <a:spcBef>
                <a:spcPts val="0"/>
              </a:spcBef>
              <a:spcAft>
                <a:spcPts val="0"/>
              </a:spcAft>
            </a:pPr>
            <a:r>
              <a:rPr lang="en-US" sz="2300" dirty="0">
                <a:cs typeface="B Titr" panose="00000700000000000000" pitchFamily="2" charset="-78"/>
              </a:rPr>
              <a:t> </a:t>
            </a:r>
          </a:p>
          <a:p>
            <a:pPr marL="0" marR="0" indent="212725" algn="just" rtl="1">
              <a:spcBef>
                <a:spcPts val="0"/>
              </a:spcBef>
              <a:spcAft>
                <a:spcPts val="0"/>
              </a:spcAft>
            </a:pPr>
            <a:r>
              <a:rPr lang="fa-IR" sz="2300" u="sng" dirty="0">
                <a:cs typeface="B Titr" panose="00000700000000000000" pitchFamily="2" charset="-78"/>
              </a:rPr>
              <a:t>زیر سنجه 1:</a:t>
            </a:r>
            <a:r>
              <a:rPr lang="fa-IR" sz="2300" dirty="0">
                <a:cs typeface="B Titr" panose="00000700000000000000" pitchFamily="2" charset="-78"/>
              </a:rPr>
              <a:t> حضور حقوقی در رسانه‌های اجتماعی و میزان فعالیت: بررسی حضور یا عدم حضور و تعداد محتواهای منتشر شده توسط حساب کاربری رسمی </a:t>
            </a:r>
            <a:r>
              <a:rPr lang="fa-IR" sz="2300" u="sng" dirty="0">
                <a:cs typeface="B Titr" panose="00000700000000000000" pitchFamily="2" charset="-78"/>
              </a:rPr>
              <a:t>دستگاه</a:t>
            </a:r>
            <a:r>
              <a:rPr lang="fa-IR" sz="2300" dirty="0">
                <a:cs typeface="B Titr" panose="00000700000000000000" pitchFamily="2" charset="-78"/>
              </a:rPr>
              <a:t> در هر کدام از رسانه های اجتماعی یا پیام رسان‌ها</a:t>
            </a:r>
            <a:endParaRPr lang="en-US" sz="2300" dirty="0">
              <a:cs typeface="B Titr" panose="00000700000000000000" pitchFamily="2" charset="-78"/>
            </a:endParaRPr>
          </a:p>
          <a:p>
            <a:pPr marL="0" marR="0" indent="212725" algn="just" rtl="1">
              <a:spcBef>
                <a:spcPts val="0"/>
              </a:spcBef>
              <a:spcAft>
                <a:spcPts val="0"/>
              </a:spcAft>
            </a:pPr>
            <a:r>
              <a:rPr lang="fa-IR" sz="2300" dirty="0">
                <a:cs typeface="B Titr" panose="00000700000000000000" pitchFamily="2" charset="-78"/>
              </a:rPr>
              <a:t>(حساب فعال به حسابی گفته می‌شود که حداقل هفته‌ای دو محتوا مرتبط با دستگاه و غیر مناسبتی انتشار دهد.)</a:t>
            </a:r>
            <a:endParaRPr lang="en-US" sz="2300" dirty="0">
              <a:cs typeface="B Titr" panose="00000700000000000000" pitchFamily="2" charset="-78"/>
            </a:endParaRPr>
          </a:p>
          <a:p>
            <a:pPr marL="0" marR="0" indent="212725" algn="just" rtl="1">
              <a:spcBef>
                <a:spcPts val="0"/>
              </a:spcBef>
              <a:spcAft>
                <a:spcPts val="0"/>
              </a:spcAft>
            </a:pPr>
            <a:r>
              <a:rPr lang="fa-IR" sz="2300" dirty="0">
                <a:cs typeface="B Titr" panose="00000700000000000000" pitchFamily="2" charset="-78"/>
              </a:rPr>
              <a:t> </a:t>
            </a:r>
            <a:endParaRPr lang="en-US" sz="2300" dirty="0">
              <a:cs typeface="B Titr" panose="00000700000000000000" pitchFamily="2" charset="-78"/>
            </a:endParaRPr>
          </a:p>
          <a:p>
            <a:pPr marL="0" marR="0" indent="212725" algn="just" rtl="1">
              <a:spcBef>
                <a:spcPts val="0"/>
              </a:spcBef>
              <a:spcAft>
                <a:spcPts val="0"/>
              </a:spcAft>
            </a:pPr>
            <a:r>
              <a:rPr lang="fa-IR" sz="2300" u="sng" dirty="0">
                <a:cs typeface="B Titr" panose="00000700000000000000" pitchFamily="2" charset="-78"/>
              </a:rPr>
              <a:t>زیر سنجه 2:</a:t>
            </a:r>
            <a:r>
              <a:rPr lang="fa-IR" sz="2300" dirty="0">
                <a:cs typeface="B Titr" panose="00000700000000000000" pitchFamily="2" charset="-78"/>
              </a:rPr>
              <a:t> حضور حقیقی در رسانه‌های اجتماعی و میزان فعالیت: بررسی حضور یا عدم حضور و تعداد محتواهای منتشر شده توسط حساب کاربری رسمی </a:t>
            </a:r>
            <a:r>
              <a:rPr lang="fa-IR" sz="2300" u="sng" dirty="0">
                <a:cs typeface="B Titr" panose="00000700000000000000" pitchFamily="2" charset="-78"/>
              </a:rPr>
              <a:t>رئیس و مدیر روابط عمومی </a:t>
            </a:r>
            <a:r>
              <a:rPr lang="fa-IR" sz="2300" dirty="0">
                <a:cs typeface="B Titr" panose="00000700000000000000" pitchFamily="2" charset="-78"/>
              </a:rPr>
              <a:t>دستگاه، در هر کدام از رسانه های اجتماعی یا پیام رسان ها.</a:t>
            </a:r>
            <a:endParaRPr lang="en-US" sz="2300" dirty="0">
              <a:latin typeface="Calibri" panose="020F0502020204030204" pitchFamily="34" charset="0"/>
              <a:ea typeface="Calibri" panose="020F0502020204030204" pitchFamily="34" charset="0"/>
              <a:cs typeface="B Titr" panose="00000700000000000000" pitchFamily="2" charset="-78"/>
            </a:endParaRPr>
          </a:p>
          <a:p>
            <a:pPr marL="0" marR="0" indent="0" algn="just" rtl="1">
              <a:lnSpc>
                <a:spcPct val="107000"/>
              </a:lnSpc>
              <a:spcBef>
                <a:spcPts val="0"/>
              </a:spcBef>
              <a:spcAft>
                <a:spcPts val="0"/>
              </a:spcAft>
              <a:buNone/>
            </a:pPr>
            <a:endParaRPr lang="fa-IR" b="1" dirty="0" smtClean="0"/>
          </a:p>
          <a:p>
            <a:pPr marL="0" marR="0" indent="0" algn="just" rtl="1">
              <a:lnSpc>
                <a:spcPct val="107000"/>
              </a:lnSpc>
              <a:spcBef>
                <a:spcPts val="0"/>
              </a:spcBef>
              <a:spcAft>
                <a:spcPts val="0"/>
              </a:spcAft>
              <a:buNone/>
            </a:pPr>
            <a:endParaRPr lang="fa-IR" sz="4000" kern="1400" dirty="0">
              <a:cs typeface="B Titr" panose="00000700000000000000" pitchFamily="2" charset="-78"/>
            </a:endParaRPr>
          </a:p>
        </p:txBody>
      </p:sp>
    </p:spTree>
    <p:extLst>
      <p:ext uri="{BB962C8B-B14F-4D97-AF65-F5344CB8AC3E}">
        <p14:creationId xmlns:p14="http://schemas.microsoft.com/office/powerpoint/2010/main" val="529966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84565070-3594-4199-843C-81FB1FE270DD}"/>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63446" y="2381251"/>
            <a:ext cx="10979357" cy="4266730"/>
          </a:xfrm>
          <a:prstGeom prst="rect">
            <a:avLst/>
          </a:prstGeom>
          <a:effectLst>
            <a:glow rad="228600">
              <a:schemeClr val="accent2">
                <a:satMod val="175000"/>
                <a:alpha val="40000"/>
              </a:schemeClr>
            </a:glow>
          </a:effectLst>
        </p:spPr>
      </p:pic>
      <p:sp>
        <p:nvSpPr>
          <p:cNvPr id="11" name="TextBox 10">
            <a:extLst>
              <a:ext uri="{FF2B5EF4-FFF2-40B4-BE49-F238E27FC236}">
                <a16:creationId xmlns:a16="http://schemas.microsoft.com/office/drawing/2014/main" id="{DF19635B-1CFE-4E2D-8E82-0E6466E82FA0}"/>
              </a:ext>
            </a:extLst>
          </p:cNvPr>
          <p:cNvSpPr txBox="1"/>
          <p:nvPr/>
        </p:nvSpPr>
        <p:spPr>
          <a:xfrm>
            <a:off x="2057399" y="2806456"/>
            <a:ext cx="7791450" cy="304698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1">
            <a:spAutoFit/>
          </a:bodyPr>
          <a:lstStyle/>
          <a:p>
            <a:pPr algn="just" rtl="1"/>
            <a:r>
              <a:rPr lang="fa-IR" sz="2400" b="1" dirty="0">
                <a:solidFill>
                  <a:schemeClr val="bg1"/>
                </a:solidFill>
                <a:latin typeface="Tahoma" panose="020B0604030504040204" pitchFamily="34" charset="0"/>
                <a:ea typeface="Calibri" panose="020F0502020204030204" pitchFamily="34" charset="0"/>
                <a:cs typeface="B Nazanin" panose="00000400000000000000" pitchFamily="2" charset="-78"/>
              </a:rPr>
              <a:t>مقام معظّم رهبری حضرت امام خامنه‌ای</a:t>
            </a:r>
            <a:r>
              <a:rPr lang="fa-IR" sz="1600" b="1" dirty="0">
                <a:solidFill>
                  <a:schemeClr val="bg1"/>
                </a:solidFill>
                <a:latin typeface="Tahoma" panose="020B0604030504040204" pitchFamily="34" charset="0"/>
                <a:ea typeface="Calibri" panose="020F0502020204030204" pitchFamily="34" charset="0"/>
                <a:cs typeface="B Nazanin" panose="00000400000000000000" pitchFamily="2" charset="-78"/>
              </a:rPr>
              <a:t>(حفظهم الله):</a:t>
            </a:r>
            <a:endParaRPr lang="fa-IR" sz="2400" b="1" dirty="0">
              <a:solidFill>
                <a:schemeClr val="bg1"/>
              </a:solidFill>
              <a:latin typeface="Tahoma" panose="020B0604030504040204" pitchFamily="34" charset="0"/>
              <a:ea typeface="Calibri" panose="020F0502020204030204" pitchFamily="34" charset="0"/>
              <a:cs typeface="B Nazanin" panose="00000400000000000000" pitchFamily="2" charset="-78"/>
            </a:endParaRPr>
          </a:p>
          <a:p>
            <a:pPr algn="just" rtl="1"/>
            <a:r>
              <a:rPr lang="fa-IR" sz="2400" b="1" dirty="0">
                <a:solidFill>
                  <a:schemeClr val="tx1"/>
                </a:solidFill>
                <a:latin typeface="Tahoma" panose="020B0604030504040204" pitchFamily="34" charset="0"/>
                <a:cs typeface="B Nazanin" panose="00000400000000000000" pitchFamily="2" charset="-78"/>
              </a:rPr>
              <a:t>هفته‌ی دولت، در واقع، حلقه‌ی وصل یک فصل از عمر دولت به یک فصل دیگر است؛ یعنی شما در این هفته یک نگاه به سالی که گذشت دارید، یک نگاه [هم] به سالی که در پیش است دارید؛ می‌توانید مقایسه کنید، می‌توانید تجربه‌اندوزی کنید، عبرت‌آموزی کنید. این هفته مزیّن است به نام دو شهید بزرگوار: </a:t>
            </a:r>
            <a:r>
              <a:rPr lang="fa-IR" sz="2400" b="1" dirty="0">
                <a:solidFill>
                  <a:srgbClr val="FF0000"/>
                </a:solidFill>
                <a:latin typeface="Tahoma" panose="020B0604030504040204" pitchFamily="34" charset="0"/>
                <a:cs typeface="B Nazanin" panose="00000400000000000000" pitchFamily="2" charset="-78"/>
              </a:rPr>
              <a:t>شهید رجائی </a:t>
            </a:r>
            <a:r>
              <a:rPr lang="fa-IR" sz="2400" b="1" dirty="0">
                <a:solidFill>
                  <a:schemeClr val="tx1"/>
                </a:solidFill>
                <a:latin typeface="Tahoma" panose="020B0604030504040204" pitchFamily="34" charset="0"/>
                <a:cs typeface="B Nazanin" panose="00000400000000000000" pitchFamily="2" charset="-78"/>
              </a:rPr>
              <a:t>و</a:t>
            </a:r>
            <a:r>
              <a:rPr lang="fa-IR" sz="2400" b="1" dirty="0">
                <a:solidFill>
                  <a:schemeClr val="bg1"/>
                </a:solidFill>
                <a:latin typeface="Tahoma" panose="020B0604030504040204" pitchFamily="34" charset="0"/>
                <a:cs typeface="B Nazanin" panose="00000400000000000000" pitchFamily="2" charset="-78"/>
              </a:rPr>
              <a:t> </a:t>
            </a:r>
            <a:r>
              <a:rPr lang="fa-IR" sz="2400" b="1" dirty="0">
                <a:solidFill>
                  <a:srgbClr val="FF0000"/>
                </a:solidFill>
                <a:latin typeface="Tahoma" panose="020B0604030504040204" pitchFamily="34" charset="0"/>
                <a:cs typeface="B Nazanin" panose="00000400000000000000" pitchFamily="2" charset="-78"/>
              </a:rPr>
              <a:t>شهید باهنر</a:t>
            </a:r>
            <a:r>
              <a:rPr lang="fa-IR" sz="2400" b="1" dirty="0">
                <a:solidFill>
                  <a:schemeClr val="tx1"/>
                </a:solidFill>
                <a:latin typeface="Tahoma" panose="020B0604030504040204" pitchFamily="34" charset="0"/>
                <a:cs typeface="B Nazanin" panose="00000400000000000000" pitchFamily="2" charset="-78"/>
              </a:rPr>
              <a:t>. نکته‌ی مطرح شدن این دو نفر چیست؟ نکته در نیّت آنها است، در جهت‌گیری آنها است. جهت‌گیری این دو نفر شهید عزیز، جهت‌گیری </a:t>
            </a:r>
            <a:r>
              <a:rPr lang="fa-IR" sz="2400" b="1" dirty="0">
                <a:solidFill>
                  <a:srgbClr val="C00000"/>
                </a:solidFill>
                <a:latin typeface="Tahoma" panose="020B0604030504040204" pitchFamily="34" charset="0"/>
                <a:cs typeface="B Nazanin" panose="00000400000000000000" pitchFamily="2" charset="-78"/>
              </a:rPr>
              <a:t>انقلابی</a:t>
            </a:r>
            <a:r>
              <a:rPr lang="fa-IR" sz="2400" b="1" dirty="0">
                <a:solidFill>
                  <a:schemeClr val="bg1"/>
                </a:solidFill>
                <a:latin typeface="Tahoma" panose="020B0604030504040204" pitchFamily="34" charset="0"/>
                <a:cs typeface="B Nazanin" panose="00000400000000000000" pitchFamily="2" charset="-78"/>
              </a:rPr>
              <a:t> </a:t>
            </a:r>
            <a:r>
              <a:rPr lang="fa-IR" sz="2400" b="1" dirty="0">
                <a:solidFill>
                  <a:schemeClr val="tx1"/>
                </a:solidFill>
                <a:latin typeface="Tahoma" panose="020B0604030504040204" pitchFamily="34" charset="0"/>
                <a:cs typeface="B Nazanin" panose="00000400000000000000" pitchFamily="2" charset="-78"/>
              </a:rPr>
              <a:t>و</a:t>
            </a:r>
            <a:r>
              <a:rPr lang="fa-IR" sz="2400" b="1" dirty="0">
                <a:solidFill>
                  <a:schemeClr val="bg1"/>
                </a:solidFill>
                <a:latin typeface="Tahoma" panose="020B0604030504040204" pitchFamily="34" charset="0"/>
                <a:cs typeface="B Nazanin" panose="00000400000000000000" pitchFamily="2" charset="-78"/>
              </a:rPr>
              <a:t> </a:t>
            </a:r>
            <a:r>
              <a:rPr lang="fa-IR" sz="2400" b="1" dirty="0">
                <a:solidFill>
                  <a:srgbClr val="C00000"/>
                </a:solidFill>
                <a:latin typeface="Tahoma" panose="020B0604030504040204" pitchFamily="34" charset="0"/>
                <a:cs typeface="B Nazanin" panose="00000400000000000000" pitchFamily="2" charset="-78"/>
              </a:rPr>
              <a:t>الهی</a:t>
            </a:r>
            <a:r>
              <a:rPr lang="fa-IR" sz="2400" b="1" dirty="0">
                <a:solidFill>
                  <a:schemeClr val="bg1"/>
                </a:solidFill>
                <a:latin typeface="Tahoma" panose="020B0604030504040204" pitchFamily="34" charset="0"/>
                <a:cs typeface="B Nazanin" panose="00000400000000000000" pitchFamily="2" charset="-78"/>
              </a:rPr>
              <a:t> </a:t>
            </a:r>
            <a:r>
              <a:rPr lang="fa-IR" sz="2400" b="1" dirty="0">
                <a:solidFill>
                  <a:schemeClr val="tx1"/>
                </a:solidFill>
                <a:latin typeface="Tahoma" panose="020B0604030504040204" pitchFamily="34" charset="0"/>
                <a:cs typeface="B Nazanin" panose="00000400000000000000" pitchFamily="2" charset="-78"/>
              </a:rPr>
              <a:t>بود</a:t>
            </a:r>
            <a:r>
              <a:rPr lang="fa-IR" sz="2400" b="1" dirty="0" smtClean="0">
                <a:solidFill>
                  <a:schemeClr val="tx1"/>
                </a:solidFill>
                <a:latin typeface="Tahoma" panose="020B0604030504040204" pitchFamily="34" charset="0"/>
                <a:cs typeface="B Nazanin" panose="00000400000000000000" pitchFamily="2" charset="-78"/>
              </a:rPr>
              <a:t>.</a:t>
            </a:r>
            <a:endParaRPr lang="fa-IR" sz="2400" b="1" dirty="0">
              <a:solidFill>
                <a:schemeClr val="tx1"/>
              </a:solidFill>
              <a:latin typeface="Tahoma" panose="020B0604030504040204" pitchFamily="34" charset="0"/>
              <a:cs typeface="B Nazanin" panose="00000400000000000000" pitchFamily="2" charset="-78"/>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21516" y="193377"/>
            <a:ext cx="1951702" cy="24776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descr="دولت قوی">
            <a:extLst>
              <a:ext uri="{FF2B5EF4-FFF2-40B4-BE49-F238E27FC236}">
                <a16:creationId xmlns:a16="http://schemas.microsoft.com/office/drawing/2014/main" id="{953798E7-16ED-47A5-A0B3-DBD384A3691F}"/>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41894"/>
            <a:ext cx="3105807" cy="22167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690418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5" presetClass="entr" presetSubtype="5"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heckerboard(down)">
                                      <p:cBhvr>
                                        <p:cTn id="13" dur="1000"/>
                                        <p:tgtEl>
                                          <p:spTgt spid="11"/>
                                        </p:tgtEl>
                                      </p:cBhvr>
                                    </p:animEffect>
                                  </p:childTnLst>
                                </p:cTn>
                              </p:par>
                              <p:par>
                                <p:cTn id="14" presetID="16" presetClass="entr" presetSubtype="37"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5761327"/>
          </a:xfrm>
        </p:spPr>
        <p:txBody>
          <a:bodyPr>
            <a:normAutofit fontScale="40000" lnSpcReduction="20000"/>
          </a:bodyPr>
          <a:lstStyle/>
          <a:p>
            <a:pPr marL="0" marR="0" algn="just" rtl="1">
              <a:lnSpc>
                <a:spcPct val="107000"/>
              </a:lnSpc>
              <a:spcBef>
                <a:spcPts val="0"/>
              </a:spcBef>
              <a:spcAft>
                <a:spcPts val="0"/>
              </a:spcAft>
            </a:pPr>
            <a:endParaRPr lang="fa-IR" sz="4000" kern="1400" dirty="0" smtClean="0">
              <a:cs typeface="B Titr" panose="00000700000000000000" pitchFamily="2" charset="-78"/>
            </a:endParaRPr>
          </a:p>
          <a:p>
            <a:pPr marL="0" indent="0" algn="r" rtl="1">
              <a:buNone/>
            </a:pPr>
            <a:r>
              <a:rPr lang="fa-IR" sz="5000" dirty="0">
                <a:solidFill>
                  <a:srgbClr val="C00000"/>
                </a:solidFill>
                <a:latin typeface="B TitI"/>
                <a:cs typeface="B Titr" panose="00000700000000000000" pitchFamily="2" charset="-78"/>
              </a:rPr>
              <a:t>راهکارهای پیشنهادی ارتقاء امتیاز حوزه رضایتمندی خدمات معیار رضایت مندی خدمات </a:t>
            </a:r>
          </a:p>
          <a:p>
            <a:pPr marL="0" indent="0" algn="r" rtl="1">
              <a:buNone/>
            </a:pPr>
            <a:r>
              <a:rPr lang="fa-IR" sz="5000" dirty="0">
                <a:solidFill>
                  <a:srgbClr val="C00000"/>
                </a:solidFill>
                <a:latin typeface="B TitI"/>
                <a:cs typeface="B Titr" panose="00000700000000000000" pitchFamily="2" charset="-78"/>
              </a:rPr>
              <a:t>واحدهای متولی:</a:t>
            </a:r>
            <a:r>
              <a:rPr lang="ar-SA" sz="5000" dirty="0">
                <a:solidFill>
                  <a:srgbClr val="C00000"/>
                </a:solidFill>
                <a:latin typeface="B TitI"/>
                <a:cs typeface="B Titr" panose="00000700000000000000" pitchFamily="2" charset="-78"/>
              </a:rPr>
              <a:t>(</a:t>
            </a:r>
            <a:r>
              <a:rPr lang="fa-IR" sz="5000" dirty="0">
                <a:solidFill>
                  <a:srgbClr val="C00000"/>
                </a:solidFill>
                <a:latin typeface="B TitI"/>
                <a:cs typeface="B Titr" panose="00000700000000000000" pitchFamily="2" charset="-78"/>
              </a:rPr>
              <a:t>دبیرخانه شورای اطلاع رسانی دولت</a:t>
            </a:r>
            <a:r>
              <a:rPr lang="ar-SA" sz="5000" dirty="0">
                <a:solidFill>
                  <a:srgbClr val="C00000"/>
                </a:solidFill>
                <a:latin typeface="B TitI"/>
                <a:cs typeface="B Titr" panose="00000700000000000000" pitchFamily="2" charset="-78"/>
              </a:rPr>
              <a:t>)</a:t>
            </a:r>
            <a:endParaRPr lang="fa-IR" sz="5000" dirty="0">
              <a:solidFill>
                <a:srgbClr val="C00000"/>
              </a:solidFill>
              <a:latin typeface="B TitI"/>
              <a:cs typeface="B Titr" panose="00000700000000000000" pitchFamily="2" charset="-78"/>
            </a:endParaRPr>
          </a:p>
          <a:p>
            <a:pPr marL="0" indent="0" algn="r" rtl="1">
              <a:buNone/>
            </a:pPr>
            <a:r>
              <a:rPr lang="fa-IR" sz="5000" dirty="0">
                <a:solidFill>
                  <a:srgbClr val="C00000"/>
                </a:solidFill>
                <a:latin typeface="B TitI"/>
                <a:cs typeface="B Titr" panose="00000700000000000000" pitchFamily="2" charset="-78"/>
              </a:rPr>
              <a:t> نهاد ارزیاب: مرکز روابط عمومی</a:t>
            </a:r>
          </a:p>
          <a:p>
            <a:pPr marL="0" marR="0" indent="0" algn="just" rtl="1">
              <a:lnSpc>
                <a:spcPct val="107000"/>
              </a:lnSpc>
              <a:spcBef>
                <a:spcPts val="0"/>
              </a:spcBef>
              <a:spcAft>
                <a:spcPts val="0"/>
              </a:spcAft>
              <a:buNone/>
            </a:pPr>
            <a:r>
              <a:rPr lang="fa-IR" sz="4500" b="1" dirty="0">
                <a:cs typeface="B Titr" panose="00000700000000000000" pitchFamily="2" charset="-78"/>
              </a:rPr>
              <a:t>رویدادها و اقدامات تبلیغی</a:t>
            </a:r>
            <a:endParaRPr lang="fa-IR" sz="4500" kern="1400" dirty="0">
              <a:cs typeface="B Titr" panose="00000700000000000000" pitchFamily="2" charset="-78"/>
            </a:endParaRPr>
          </a:p>
          <a:p>
            <a:pPr marL="0" marR="0" algn="just" rtl="1">
              <a:lnSpc>
                <a:spcPct val="107000"/>
              </a:lnSpc>
              <a:spcBef>
                <a:spcPts val="0"/>
              </a:spcBef>
              <a:spcAft>
                <a:spcPts val="0"/>
              </a:spcAft>
            </a:pPr>
            <a:r>
              <a:rPr lang="fa-IR" sz="4000" kern="1400" dirty="0" smtClean="0">
                <a:cs typeface="B Titr" panose="00000700000000000000" pitchFamily="2" charset="-78"/>
              </a:rPr>
              <a:t>نحوه </a:t>
            </a:r>
            <a:r>
              <a:rPr lang="fa-IR" sz="4000" kern="1400" dirty="0">
                <a:cs typeface="B Titr" panose="00000700000000000000" pitchFamily="2" charset="-78"/>
              </a:rPr>
              <a:t>سنجش:</a:t>
            </a:r>
            <a:endParaRPr lang="en-US" sz="4000" kern="1400" dirty="0">
              <a:cs typeface="B Titr" panose="00000700000000000000" pitchFamily="2" charset="-78"/>
            </a:endParaRPr>
          </a:p>
          <a:p>
            <a:pPr marL="0" marR="0" algn="just" rtl="1">
              <a:lnSpc>
                <a:spcPct val="107000"/>
              </a:lnSpc>
              <a:spcBef>
                <a:spcPts val="0"/>
              </a:spcBef>
              <a:spcAft>
                <a:spcPts val="0"/>
              </a:spcAft>
            </a:pPr>
            <a:r>
              <a:rPr lang="fa-IR" sz="4000" kern="1400" dirty="0">
                <a:cs typeface="B Titr" panose="00000700000000000000" pitchFamily="2" charset="-78"/>
              </a:rPr>
              <a:t>این سنجه به‌عبارتی بیانگر انعكاس مناسب‌ اهداف‌، سیاست‌ها، فعالیت‌ها، برنامه‌ها و مواضع‌ سازمان‌ به‌ مخاطبان‌، رسانه‌ها و جامعه‌ در قالب‌های مختلف رسانه‌ای است.</a:t>
            </a:r>
            <a:endParaRPr lang="en-US" sz="4000" kern="1400" dirty="0">
              <a:cs typeface="B Titr" panose="00000700000000000000" pitchFamily="2" charset="-78"/>
            </a:endParaRPr>
          </a:p>
          <a:p>
            <a:pPr marL="0" marR="0" algn="just" rtl="1">
              <a:lnSpc>
                <a:spcPct val="107000"/>
              </a:lnSpc>
              <a:spcBef>
                <a:spcPts val="0"/>
              </a:spcBef>
              <a:spcAft>
                <a:spcPts val="0"/>
              </a:spcAft>
            </a:pPr>
            <a:r>
              <a:rPr lang="fa-IR" sz="4000" kern="1400" dirty="0">
                <a:cs typeface="B Titr" panose="00000700000000000000" pitchFamily="2" charset="-78"/>
              </a:rPr>
              <a:t>تعهد به اجرای این سنجه سبب افزایش شفافیت سازمانی در عملکردها و دستاوردها، بهبود تصویر سازمانی و دریافت بازخورد مناسب از محیط سازمان در راستای بهبود عملکرد، برنامه‌ها و سیاست‌ها می‌شود.</a:t>
            </a:r>
            <a:endParaRPr lang="en-US" sz="4000" kern="1400" dirty="0">
              <a:cs typeface="B Titr" panose="00000700000000000000" pitchFamily="2" charset="-78"/>
            </a:endParaRPr>
          </a:p>
          <a:p>
            <a:pPr marL="0" marR="0" algn="just" rtl="1">
              <a:lnSpc>
                <a:spcPct val="107000"/>
              </a:lnSpc>
              <a:spcBef>
                <a:spcPts val="0"/>
              </a:spcBef>
              <a:spcAft>
                <a:spcPts val="0"/>
              </a:spcAft>
            </a:pPr>
            <a:r>
              <a:rPr lang="fa-IR" sz="4000" kern="1400" dirty="0">
                <a:cs typeface="B Titr" panose="00000700000000000000" pitchFamily="2" charset="-78"/>
              </a:rPr>
              <a:t>محاسبه میزان محتوای تولیدی در قالب‌های متنی، گزارش تصویری، تیزر، اینفوگراف، موشن‌گراف و نشریه داخلی در راستای و توزیع آن در بسترهای مختلف سازمانی و همچنین تغذیه محتوایی پایگاه اطلاع‌رسانی دولت بر اساس سه فعالیت زیر:</a:t>
            </a:r>
            <a:endParaRPr lang="en-US" sz="4000" kern="1400" dirty="0">
              <a:cs typeface="B Titr" panose="00000700000000000000" pitchFamily="2" charset="-78"/>
            </a:endParaRPr>
          </a:p>
          <a:p>
            <a:pPr marL="0" marR="0" algn="just" rtl="1">
              <a:lnSpc>
                <a:spcPct val="107000"/>
              </a:lnSpc>
              <a:spcBef>
                <a:spcPts val="0"/>
              </a:spcBef>
              <a:spcAft>
                <a:spcPts val="0"/>
              </a:spcAft>
            </a:pPr>
            <a:r>
              <a:rPr lang="en-US" sz="4000" kern="1400" dirty="0">
                <a:cs typeface="B Titr" panose="00000700000000000000" pitchFamily="2" charset="-78"/>
              </a:rPr>
              <a:t> </a:t>
            </a:r>
          </a:p>
          <a:p>
            <a:pPr marL="0" marR="0" algn="just" rtl="1">
              <a:lnSpc>
                <a:spcPct val="107000"/>
              </a:lnSpc>
              <a:spcBef>
                <a:spcPts val="0"/>
              </a:spcBef>
              <a:spcAft>
                <a:spcPts val="0"/>
              </a:spcAft>
            </a:pPr>
            <a:r>
              <a:rPr lang="fa-IR" sz="4000" kern="1400" dirty="0">
                <a:cs typeface="B Titr" panose="00000700000000000000" pitchFamily="2" charset="-78"/>
              </a:rPr>
              <a:t>فعالیت 1: تولید محتوای متنی: محاسبه تعداد محتوای متنی تولیدی (شامل خبر، مصاحبه ، گزارش و ...) منتشر شده در بسترهای رسمی مختلف سازمانی و پایگاه اطلاع‌رسانی دولت (محتوای تکراری که در بسترهای مختلف منتشر شده است، محاسبه نمی‌شود.)</a:t>
            </a:r>
            <a:endParaRPr lang="en-US" sz="4000" kern="1400" dirty="0">
              <a:cs typeface="B Titr" panose="00000700000000000000" pitchFamily="2" charset="-78"/>
            </a:endParaRPr>
          </a:p>
          <a:p>
            <a:pPr marL="0" marR="0" algn="just" rtl="1">
              <a:lnSpc>
                <a:spcPct val="107000"/>
              </a:lnSpc>
              <a:spcBef>
                <a:spcPts val="0"/>
              </a:spcBef>
              <a:spcAft>
                <a:spcPts val="0"/>
              </a:spcAft>
            </a:pPr>
            <a:r>
              <a:rPr lang="en-US" sz="4000" kern="1400" dirty="0">
                <a:cs typeface="B Titr" panose="00000700000000000000" pitchFamily="2" charset="-78"/>
              </a:rPr>
              <a:t> </a:t>
            </a:r>
          </a:p>
          <a:p>
            <a:pPr marL="0" marR="0" algn="just" rtl="1">
              <a:lnSpc>
                <a:spcPct val="107000"/>
              </a:lnSpc>
              <a:spcBef>
                <a:spcPts val="0"/>
              </a:spcBef>
              <a:spcAft>
                <a:spcPts val="0"/>
              </a:spcAft>
            </a:pPr>
            <a:r>
              <a:rPr lang="fa-IR" sz="4000" kern="1400" dirty="0">
                <a:cs typeface="B Titr" panose="00000700000000000000" pitchFamily="2" charset="-78"/>
              </a:rPr>
              <a:t>فعالیت 2: تولید محتوای عکسی و گرافیکی: محاسبه تعداد محتوای عکسی و گرافیکی تولیدی (شامل تصویر، عکس، اینفوگراف، پوستر و ...) منتشر شده در بسترهای رسمی مختلف سازمانی و پایگاه اطلاع‌رسانی دولت (محتوای تکراری که در بسترهای مختلف تکرار شده است، محاسبه نمی‌شود.)</a:t>
            </a:r>
            <a:endParaRPr lang="en-US" sz="4000" kern="1400" dirty="0">
              <a:cs typeface="B Titr" panose="00000700000000000000" pitchFamily="2" charset="-78"/>
            </a:endParaRPr>
          </a:p>
          <a:p>
            <a:pPr marL="0" marR="0" algn="just" rtl="1">
              <a:lnSpc>
                <a:spcPct val="107000"/>
              </a:lnSpc>
              <a:spcBef>
                <a:spcPts val="0"/>
              </a:spcBef>
              <a:spcAft>
                <a:spcPts val="0"/>
              </a:spcAft>
            </a:pPr>
            <a:r>
              <a:rPr lang="en-US" sz="4000" kern="1400" dirty="0">
                <a:cs typeface="B Titr" panose="00000700000000000000" pitchFamily="2" charset="-78"/>
              </a:rPr>
              <a:t> </a:t>
            </a:r>
          </a:p>
          <a:p>
            <a:pPr marL="0" marR="0" algn="just" rtl="1">
              <a:lnSpc>
                <a:spcPct val="107000"/>
              </a:lnSpc>
              <a:spcBef>
                <a:spcPts val="0"/>
              </a:spcBef>
              <a:spcAft>
                <a:spcPts val="0"/>
              </a:spcAft>
            </a:pPr>
            <a:r>
              <a:rPr lang="fa-IR" sz="4000" kern="1400" dirty="0">
                <a:cs typeface="B Titr" panose="00000700000000000000" pitchFamily="2" charset="-78"/>
              </a:rPr>
              <a:t>فعالیت 3: تولید محتوای صوتی و تصویری: محاسبه تعداد محتوای صوتی و تصویری تولیدی (شامل تیزر، فیلم کوتاه، پویانمایی (انیمیشن)، موشن‌گرافیک و ...) منتشر شده در بسترهای رسمی مختلف سازمانی و پایگاه اطلاع‌رسانی دولت (محتوای تکراری که در بسترهای مختلف تکرار شده است، محاسبه نمی‌شود</a:t>
            </a:r>
            <a:r>
              <a:rPr lang="fa-IR" sz="4000" kern="1400" dirty="0" smtClean="0">
                <a:cs typeface="B Titr" panose="00000700000000000000" pitchFamily="2" charset="-78"/>
              </a:rPr>
              <a:t>.)</a:t>
            </a:r>
          </a:p>
          <a:p>
            <a:pPr marL="0" marR="0" algn="just" rtl="1">
              <a:lnSpc>
                <a:spcPct val="107000"/>
              </a:lnSpc>
              <a:spcBef>
                <a:spcPts val="0"/>
              </a:spcBef>
              <a:spcAft>
                <a:spcPts val="0"/>
              </a:spcAft>
            </a:pPr>
            <a:r>
              <a:rPr lang="fa-IR" sz="4000" kern="1400" dirty="0">
                <a:cs typeface="B Titr" panose="00000700000000000000" pitchFamily="2" charset="-78"/>
              </a:rPr>
              <a:t>مستندات قابل قبول از سوی دستگاه:</a:t>
            </a:r>
            <a:endParaRPr lang="en-US" sz="4000" kern="1400" dirty="0">
              <a:cs typeface="B Titr" panose="00000700000000000000" pitchFamily="2" charset="-78"/>
            </a:endParaRPr>
          </a:p>
          <a:p>
            <a:pPr marL="0" marR="0" algn="just" rtl="1">
              <a:lnSpc>
                <a:spcPct val="107000"/>
              </a:lnSpc>
              <a:spcBef>
                <a:spcPts val="0"/>
              </a:spcBef>
              <a:spcAft>
                <a:spcPts val="0"/>
              </a:spcAft>
            </a:pPr>
            <a:r>
              <a:rPr lang="fa-IR" sz="4000" kern="1400" dirty="0">
                <a:cs typeface="B Titr" panose="00000700000000000000" pitchFamily="2" charset="-78"/>
              </a:rPr>
              <a:t>ارائه آمار و اطلاعات محتوای تولیدی و مستندات تولید و انتشار آن</a:t>
            </a:r>
            <a:endParaRPr lang="en-US" sz="40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algn="r" rtl="1">
              <a:lnSpc>
                <a:spcPct val="107000"/>
              </a:lnSpc>
              <a:spcBef>
                <a:spcPts val="0"/>
              </a:spcBef>
              <a:spcAft>
                <a:spcPts val="0"/>
              </a:spcAft>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81634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47500" lnSpcReduction="20000"/>
          </a:bodyPr>
          <a:lstStyle/>
          <a:p>
            <a:pPr marL="0" marR="0" algn="r" rtl="1">
              <a:lnSpc>
                <a:spcPct val="107000"/>
              </a:lnSpc>
              <a:spcBef>
                <a:spcPts val="0"/>
              </a:spcBef>
              <a:spcAft>
                <a:spcPts val="0"/>
              </a:spcAft>
            </a:pPr>
            <a:endParaRPr lang="fa-IR" sz="4800" kern="1400" dirty="0" smtClean="0"/>
          </a:p>
          <a:p>
            <a:pPr marL="0" indent="0" algn="r" rtl="1">
              <a:buNone/>
            </a:pPr>
            <a:r>
              <a:rPr lang="fa-IR" sz="4200" dirty="0">
                <a:solidFill>
                  <a:srgbClr val="C00000"/>
                </a:solidFill>
                <a:latin typeface="B TitI"/>
                <a:cs typeface="B Titr" panose="00000700000000000000" pitchFamily="2" charset="-78"/>
              </a:rPr>
              <a:t>راهکارهای پیشنهادی ارتقاء امتیاز حوزه رضایتمندی خدمات معیار رضایت مندی خدمات </a:t>
            </a:r>
          </a:p>
          <a:p>
            <a:pPr marL="0" indent="0" algn="r" rtl="1">
              <a:buNone/>
            </a:pPr>
            <a:r>
              <a:rPr lang="fa-IR" sz="4200" dirty="0">
                <a:solidFill>
                  <a:srgbClr val="C00000"/>
                </a:solidFill>
                <a:latin typeface="B TitI"/>
                <a:cs typeface="B Titr" panose="00000700000000000000" pitchFamily="2" charset="-78"/>
              </a:rPr>
              <a:t>واحدهای متولی:</a:t>
            </a:r>
            <a:r>
              <a:rPr lang="ar-SA" sz="4200" dirty="0">
                <a:solidFill>
                  <a:srgbClr val="C00000"/>
                </a:solidFill>
                <a:latin typeface="B TitI"/>
                <a:cs typeface="B Titr" panose="00000700000000000000" pitchFamily="2" charset="-78"/>
              </a:rPr>
              <a:t>(</a:t>
            </a:r>
            <a:r>
              <a:rPr lang="fa-IR" sz="4200" dirty="0">
                <a:solidFill>
                  <a:srgbClr val="C00000"/>
                </a:solidFill>
                <a:latin typeface="B TitI"/>
                <a:cs typeface="B Titr" panose="00000700000000000000" pitchFamily="2" charset="-78"/>
              </a:rPr>
              <a:t>دبیرخانه شورای اطلاع رسانی دولت</a:t>
            </a:r>
            <a:r>
              <a:rPr lang="ar-SA" sz="4200" dirty="0">
                <a:solidFill>
                  <a:srgbClr val="C00000"/>
                </a:solidFill>
                <a:latin typeface="B TitI"/>
                <a:cs typeface="B Titr" panose="00000700000000000000" pitchFamily="2" charset="-78"/>
              </a:rPr>
              <a:t>)</a:t>
            </a:r>
            <a:endParaRPr lang="fa-IR" sz="4200" dirty="0">
              <a:solidFill>
                <a:srgbClr val="C00000"/>
              </a:solidFill>
              <a:latin typeface="B TitI"/>
              <a:cs typeface="B Titr" panose="00000700000000000000" pitchFamily="2" charset="-78"/>
            </a:endParaRPr>
          </a:p>
          <a:p>
            <a:pPr marL="0" indent="0" algn="r" rtl="1">
              <a:buNone/>
            </a:pPr>
            <a:r>
              <a:rPr lang="fa-IR" sz="4200" dirty="0">
                <a:solidFill>
                  <a:srgbClr val="C00000"/>
                </a:solidFill>
                <a:latin typeface="B TitI"/>
                <a:cs typeface="B Titr" panose="00000700000000000000" pitchFamily="2" charset="-78"/>
              </a:rPr>
              <a:t> نهاد ارزیاب: مرکز روابط عمومی</a:t>
            </a:r>
          </a:p>
          <a:p>
            <a:pPr marL="0" marR="0" indent="0" algn="just" rtl="1">
              <a:lnSpc>
                <a:spcPct val="107000"/>
              </a:lnSpc>
              <a:spcBef>
                <a:spcPts val="0"/>
              </a:spcBef>
              <a:spcAft>
                <a:spcPts val="0"/>
              </a:spcAft>
              <a:buNone/>
            </a:pPr>
            <a:endParaRPr lang="fa-IR" sz="2900" b="1" dirty="0" smtClean="0">
              <a:cs typeface="B Titr" panose="00000700000000000000" pitchFamily="2" charset="-78"/>
            </a:endParaRPr>
          </a:p>
          <a:p>
            <a:pPr marL="0" marR="0" indent="0" algn="just" rtl="1">
              <a:lnSpc>
                <a:spcPct val="107000"/>
              </a:lnSpc>
              <a:spcBef>
                <a:spcPts val="0"/>
              </a:spcBef>
              <a:spcAft>
                <a:spcPts val="0"/>
              </a:spcAft>
              <a:buNone/>
            </a:pPr>
            <a:r>
              <a:rPr lang="fa-IR" sz="2900" b="1" dirty="0" smtClean="0">
                <a:cs typeface="B Titr" panose="00000700000000000000" pitchFamily="2" charset="-78"/>
              </a:rPr>
              <a:t>سنجه6</a:t>
            </a:r>
            <a:r>
              <a:rPr lang="fa-IR" sz="2900" b="1" dirty="0">
                <a:cs typeface="B Titr" panose="00000700000000000000" pitchFamily="2" charset="-78"/>
              </a:rPr>
              <a:t>:</a:t>
            </a:r>
            <a:r>
              <a:rPr lang="fa-IR" sz="2900" dirty="0">
                <a:cs typeface="B Titr" panose="00000700000000000000" pitchFamily="2" charset="-78"/>
              </a:rPr>
              <a:t> </a:t>
            </a:r>
            <a:r>
              <a:rPr lang="fa-IR" sz="2900" b="1" dirty="0">
                <a:cs typeface="B Titr" panose="00000700000000000000" pitchFamily="2" charset="-78"/>
              </a:rPr>
              <a:t>میزان استقرار روابط عمومی </a:t>
            </a:r>
            <a:r>
              <a:rPr lang="fa-IR" sz="2900" b="1" dirty="0" smtClean="0">
                <a:cs typeface="B Titr" panose="00000700000000000000" pitchFamily="2" charset="-78"/>
              </a:rPr>
              <a:t>الکترونیک</a:t>
            </a:r>
          </a:p>
          <a:p>
            <a:pPr marL="0" marR="0" algn="just" rtl="1">
              <a:lnSpc>
                <a:spcPct val="107000"/>
              </a:lnSpc>
              <a:spcBef>
                <a:spcPts val="0"/>
              </a:spcBef>
              <a:spcAft>
                <a:spcPts val="0"/>
              </a:spcAft>
            </a:pPr>
            <a:r>
              <a:rPr lang="fa-IR" sz="2900" kern="1400" dirty="0">
                <a:cs typeface="B Titr" panose="00000700000000000000" pitchFamily="2" charset="-78"/>
              </a:rPr>
              <a:t>نحوه سنجش:</a:t>
            </a:r>
            <a:endParaRPr lang="en-US" sz="2900" kern="1400" dirty="0">
              <a:cs typeface="B Titr" panose="00000700000000000000" pitchFamily="2" charset="-78"/>
            </a:endParaRPr>
          </a:p>
          <a:p>
            <a:pPr marL="0" marR="0" algn="just" rtl="1">
              <a:lnSpc>
                <a:spcPct val="107000"/>
              </a:lnSpc>
              <a:spcBef>
                <a:spcPts val="0"/>
              </a:spcBef>
              <a:spcAft>
                <a:spcPts val="0"/>
              </a:spcAft>
            </a:pPr>
            <a:r>
              <a:rPr lang="fa-IR" sz="2900" kern="1400" dirty="0">
                <a:cs typeface="B Titr" panose="00000700000000000000" pitchFamily="2" charset="-78"/>
              </a:rPr>
              <a:t>این سنجه بیانگر بعضی از خدمات روابط‌عمومی الکترونیک به مردم از طریق سایت‌ها و درگاه‌های مختلف الکترونیکی است. تعهد به این سنجه سبب پاسخگویی مناسب، ارتباط مستمر، رضایت مردم و تصویرسازی مثبت از سازمان در اذعان عمومی است. پاسخگویی آنلاین در سایت‌های رسمی، ارائه بخش سوالات پرتکرار و پاسخ آن در سایت یا شبکه‌های اجتماعی، سندیکای محتوا و دایرکتوری سایت در اخبار سنجیده می‌شود.</a:t>
            </a:r>
            <a:endParaRPr lang="en-US" sz="2900" kern="1400" dirty="0">
              <a:cs typeface="B Titr" panose="00000700000000000000" pitchFamily="2" charset="-78"/>
            </a:endParaRPr>
          </a:p>
          <a:p>
            <a:pPr marL="0" marR="0" algn="just" rtl="1">
              <a:lnSpc>
                <a:spcPct val="107000"/>
              </a:lnSpc>
              <a:spcBef>
                <a:spcPts val="0"/>
              </a:spcBef>
              <a:spcAft>
                <a:spcPts val="0"/>
              </a:spcAft>
            </a:pPr>
            <a:r>
              <a:rPr lang="en-US" sz="2900" kern="1400" dirty="0">
                <a:cs typeface="B Titr" panose="00000700000000000000" pitchFamily="2" charset="-78"/>
              </a:rPr>
              <a:t> </a:t>
            </a:r>
          </a:p>
          <a:p>
            <a:pPr marL="0" marR="0" algn="just" rtl="1">
              <a:lnSpc>
                <a:spcPct val="107000"/>
              </a:lnSpc>
              <a:spcBef>
                <a:spcPts val="0"/>
              </a:spcBef>
              <a:spcAft>
                <a:spcPts val="0"/>
              </a:spcAft>
            </a:pPr>
            <a:r>
              <a:rPr lang="fa-IR" sz="2900" kern="1400" dirty="0">
                <a:cs typeface="B Titr" panose="00000700000000000000" pitchFamily="2" charset="-78"/>
              </a:rPr>
              <a:t>فعالیت 1:  میزان پاسخگویی برخط در سایت‌های رسمی: تعداد پاسخگویی برخط در سایت/ تعداد سوالات برخط در سایت (در صورتیکه بیش از یک سایت مرتبط یا سایت خدمت‌رسان وجود دارد، باید هر سایت مجزا گفته شود.)</a:t>
            </a:r>
            <a:endParaRPr lang="en-US" sz="2900" kern="1400" dirty="0">
              <a:cs typeface="B Titr" panose="00000700000000000000" pitchFamily="2" charset="-78"/>
            </a:endParaRPr>
          </a:p>
          <a:p>
            <a:pPr marL="0" marR="0" algn="just" rtl="1">
              <a:lnSpc>
                <a:spcPct val="107000"/>
              </a:lnSpc>
              <a:spcBef>
                <a:spcPts val="0"/>
              </a:spcBef>
              <a:spcAft>
                <a:spcPts val="0"/>
              </a:spcAft>
            </a:pPr>
            <a:r>
              <a:rPr lang="en-US" sz="2900" kern="1400" dirty="0">
                <a:cs typeface="B Titr" panose="00000700000000000000" pitchFamily="2" charset="-78"/>
              </a:rPr>
              <a:t> </a:t>
            </a:r>
          </a:p>
          <a:p>
            <a:pPr marL="0" marR="0" algn="just" rtl="1">
              <a:lnSpc>
                <a:spcPct val="107000"/>
              </a:lnSpc>
              <a:spcBef>
                <a:spcPts val="0"/>
              </a:spcBef>
              <a:spcAft>
                <a:spcPts val="0"/>
              </a:spcAft>
            </a:pPr>
            <a:r>
              <a:rPr lang="fa-IR" sz="2900" kern="1400" dirty="0">
                <a:cs typeface="B Titr" panose="00000700000000000000" pitchFamily="2" charset="-78"/>
              </a:rPr>
              <a:t>فعالیت 2 : بررسی سوالات پرتکرار و پاسخ آن در سایت یا شبکه‌های اجتماعی: تعداد کلیک‌های روی (لینک) سوالات در صفحه سوالات پرتکرار سایت/ تعداد بازدید از صفحه سوالات پرتکرار به‌علاوه تعداد پاسخ‌های ربات هوش مصنوعی شبکه اجتماعی به سوالات/ تعداد سوالات مطرح شده از هوش مصنوعی (در صورتیکه بیش از یک سایت مرتبط یا سایت خدمت‌رسان وجود دارد، باید هر سایت مجزا گفته شود. منظور از ربات هوش مصنوعی، ربات شبکه اجتماعی است که به سوالات پرتکرار پاسخ می‌دهد.)</a:t>
            </a:r>
            <a:endParaRPr lang="en-US" sz="2900" kern="1400" dirty="0">
              <a:cs typeface="B Titr" panose="00000700000000000000" pitchFamily="2" charset="-78"/>
            </a:endParaRPr>
          </a:p>
          <a:p>
            <a:pPr marL="0" marR="0" algn="just" rtl="1">
              <a:lnSpc>
                <a:spcPct val="107000"/>
              </a:lnSpc>
              <a:spcBef>
                <a:spcPts val="0"/>
              </a:spcBef>
              <a:spcAft>
                <a:spcPts val="0"/>
              </a:spcAft>
            </a:pPr>
            <a:r>
              <a:rPr lang="en-US" sz="2900" kern="1400" dirty="0">
                <a:cs typeface="B Titr" panose="00000700000000000000" pitchFamily="2" charset="-78"/>
              </a:rPr>
              <a:t> </a:t>
            </a:r>
          </a:p>
          <a:p>
            <a:pPr marL="0" marR="0" algn="just" rtl="1">
              <a:lnSpc>
                <a:spcPct val="107000"/>
              </a:lnSpc>
              <a:spcBef>
                <a:spcPts val="0"/>
              </a:spcBef>
              <a:spcAft>
                <a:spcPts val="0"/>
              </a:spcAft>
            </a:pPr>
            <a:r>
              <a:rPr lang="fa-IR" sz="2900" kern="1400" dirty="0">
                <a:cs typeface="B Titr" panose="00000700000000000000" pitchFamily="2" charset="-78"/>
              </a:rPr>
              <a:t>فعالیت : به‌روزرسانی سایت و شبکه‌های اجتماعی: بیشترین فاصله زمانی به‌روز­ رسانی سایت به علاوه بیشترین فاصله زمانی به‌روزرسانی شبکه‌های اجتماعی</a:t>
            </a:r>
            <a:r>
              <a:rPr lang="fa-IR" sz="2900" kern="1400" dirty="0" smtClean="0">
                <a:cs typeface="B Titr" panose="00000700000000000000" pitchFamily="2" charset="-78"/>
              </a:rPr>
              <a:t>.</a:t>
            </a:r>
          </a:p>
          <a:p>
            <a:pPr marL="0" marR="0" indent="0" algn="just" rtl="1">
              <a:lnSpc>
                <a:spcPct val="107000"/>
              </a:lnSpc>
              <a:spcBef>
                <a:spcPts val="0"/>
              </a:spcBef>
              <a:spcAft>
                <a:spcPts val="0"/>
              </a:spcAft>
              <a:buNone/>
            </a:pPr>
            <a:endParaRPr lang="fa-IR" sz="2900" kern="1400" dirty="0" smtClean="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algn="just" rtl="1">
              <a:lnSpc>
                <a:spcPct val="107000"/>
              </a:lnSpc>
              <a:spcBef>
                <a:spcPts val="0"/>
              </a:spcBef>
              <a:spcAft>
                <a:spcPts val="0"/>
              </a:spcAft>
            </a:pPr>
            <a:r>
              <a:rPr lang="fa-IR" sz="2900" kern="1400" dirty="0">
                <a:cs typeface="B Titr" panose="00000700000000000000" pitchFamily="2" charset="-78"/>
              </a:rPr>
              <a:t>مستندات قابل قبول از سوی دستگاه:</a:t>
            </a:r>
            <a:endParaRPr lang="en-US" sz="2900" kern="1400" dirty="0">
              <a:cs typeface="B Titr" panose="00000700000000000000" pitchFamily="2" charset="-78"/>
            </a:endParaRPr>
          </a:p>
          <a:p>
            <a:pPr marL="0" marR="0" algn="just" rtl="1">
              <a:lnSpc>
                <a:spcPct val="107000"/>
              </a:lnSpc>
              <a:spcBef>
                <a:spcPts val="0"/>
              </a:spcBef>
              <a:spcAft>
                <a:spcPts val="0"/>
              </a:spcAft>
            </a:pPr>
            <a:r>
              <a:rPr lang="fa-IR" sz="2900" kern="1400" dirty="0">
                <a:cs typeface="B Titr" panose="00000700000000000000" pitchFamily="2" charset="-78"/>
              </a:rPr>
              <a:t>آمار و اطلاعات سایت و مستندات سوال و پاسخ؛ </a:t>
            </a:r>
            <a:endParaRPr lang="en-US" sz="2900" kern="1400" dirty="0">
              <a:cs typeface="B Titr" panose="00000700000000000000" pitchFamily="2" charset="-78"/>
            </a:endParaRPr>
          </a:p>
          <a:p>
            <a:pPr marL="0" marR="0" algn="just" rtl="1">
              <a:lnSpc>
                <a:spcPct val="107000"/>
              </a:lnSpc>
              <a:spcBef>
                <a:spcPts val="0"/>
              </a:spcBef>
              <a:spcAft>
                <a:spcPts val="0"/>
              </a:spcAft>
            </a:pPr>
            <a:r>
              <a:rPr lang="fa-IR" sz="2900" kern="1400" dirty="0">
                <a:cs typeface="B Titr" panose="00000700000000000000" pitchFamily="2" charset="-78"/>
              </a:rPr>
              <a:t>آمار و اطلاعات سایت و هوش مصنوعی.</a:t>
            </a:r>
            <a:endParaRPr lang="en-US"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just" rtl="1">
              <a:lnSpc>
                <a:spcPct val="107000"/>
              </a:lnSpc>
              <a:spcBef>
                <a:spcPts val="0"/>
              </a:spcBef>
              <a:spcAft>
                <a:spcPts val="0"/>
              </a:spcAft>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08428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55000" lnSpcReduction="20000"/>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دفتر رفاه و پشتیبانی + محیط زیست </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سازمان حفاظت محیط زیست</a:t>
            </a:r>
            <a:endParaRPr lang="fa-IR" sz="2400" dirty="0">
              <a:solidFill>
                <a:srgbClr val="C00000"/>
              </a:solidFill>
              <a:latin typeface="B TitI"/>
              <a:cs typeface="B Titr" panose="00000700000000000000" pitchFamily="2" charset="-78"/>
            </a:endParaRPr>
          </a:p>
          <a:p>
            <a:pPr marL="0" marR="0" indent="0" algn="r" rtl="1">
              <a:lnSpc>
                <a:spcPct val="107000"/>
              </a:lnSpc>
              <a:spcBef>
                <a:spcPts val="0"/>
              </a:spcBef>
              <a:spcAft>
                <a:spcPts val="0"/>
              </a:spcAft>
              <a:buNone/>
            </a:pPr>
            <a:r>
              <a:rPr lang="fa-IR" sz="2900" b="1" dirty="0">
                <a:cs typeface="B Titr" panose="00000700000000000000" pitchFamily="2" charset="-78"/>
              </a:rPr>
              <a:t>عنوان سنجه 1: کیفیت نهادسازی و توانمندسازی متولیان </a:t>
            </a:r>
            <a:r>
              <a:rPr lang="fa-IR" sz="2900" b="1" dirty="0" smtClean="0">
                <a:cs typeface="B Titr" panose="00000700000000000000" pitchFamily="2" charset="-78"/>
              </a:rPr>
              <a:t>بهره‌وری</a:t>
            </a:r>
          </a:p>
          <a:p>
            <a:pPr lvl="0" algn="r" rtl="1"/>
            <a:r>
              <a:rPr lang="ar-SA" sz="2900" dirty="0">
                <a:cs typeface="B Titr" panose="00000700000000000000" pitchFamily="2" charset="-78"/>
              </a:rPr>
              <a:t>نحوه ارزیابی و فرمول سنجش: </a:t>
            </a:r>
            <a:endParaRPr lang="en-US" sz="2900" dirty="0">
              <a:cs typeface="B Titr" panose="00000700000000000000" pitchFamily="2" charset="-78"/>
            </a:endParaRPr>
          </a:p>
          <a:p>
            <a:pPr lvl="0" algn="r" rtl="1"/>
            <a:r>
              <a:rPr lang="ar-SA" sz="2900" dirty="0">
                <a:cs typeface="B Titr" panose="00000700000000000000" pitchFamily="2" charset="-78"/>
              </a:rPr>
              <a:t>میزان پوشش صدور احکام کمیته بهره‌وری دستگاه‌ها</a:t>
            </a:r>
            <a:endParaRPr lang="en-US" sz="2900" dirty="0">
              <a:cs typeface="B Titr" panose="00000700000000000000" pitchFamily="2" charset="-78"/>
            </a:endParaRPr>
          </a:p>
          <a:p>
            <a:pPr lvl="0" algn="r" rtl="1"/>
            <a:r>
              <a:rPr lang="ar-SA" sz="2900" dirty="0">
                <a:cs typeface="B Titr" panose="00000700000000000000" pitchFamily="2" charset="-78"/>
              </a:rPr>
              <a:t>پوشش ارائه به موقع صورتجلسات کمیته بهره‌وری دستگاه‌ها و کیفیت مصوبات (هدف:4 صورتجلسه فصلی)</a:t>
            </a:r>
            <a:endParaRPr lang="en-US" sz="2900" dirty="0">
              <a:cs typeface="B Titr" panose="00000700000000000000" pitchFamily="2" charset="-78"/>
            </a:endParaRPr>
          </a:p>
          <a:p>
            <a:pPr lvl="0" algn="r" rtl="1"/>
            <a:r>
              <a:rPr lang="ar-SA" sz="2900" dirty="0">
                <a:cs typeface="B Titr" panose="00000700000000000000" pitchFamily="2" charset="-78"/>
              </a:rPr>
              <a:t>متوسط نمرات پس‌آزمون و کارگاهی</a:t>
            </a:r>
            <a:endParaRPr lang="en-US" sz="2900" dirty="0">
              <a:cs typeface="B Titr" panose="00000700000000000000" pitchFamily="2" charset="-78"/>
            </a:endParaRPr>
          </a:p>
          <a:p>
            <a:pPr lvl="0" algn="r" rtl="1"/>
            <a:r>
              <a:rPr lang="ar-SA" sz="2900" dirty="0">
                <a:cs typeface="B Titr" panose="00000700000000000000" pitchFamily="2" charset="-78"/>
              </a:rPr>
              <a:t>تشکیل کمیته بهره‌وری و کارگروه کارشناسی بهره‌وری در تمامی دستگاه‌های اجرایی و صدور احکام برای اعضا، توسط رئیس کمیته بهره‌وری مربوطه، مطابق با الزامات و ظایف مندرج در نظام‌نامه کمیته بهره‌وری دستگاه‌های اجرایی (شماره 85191 مورخ 27/10/1401)  لازم می‌باشد. (2 امتیاز).  </a:t>
            </a:r>
            <a:endParaRPr lang="en-US" sz="2900" dirty="0">
              <a:cs typeface="B Titr" panose="00000700000000000000" pitchFamily="2" charset="-78"/>
            </a:endParaRPr>
          </a:p>
          <a:p>
            <a:pPr lvl="0" algn="r" rtl="1"/>
            <a:r>
              <a:rPr lang="ar-SA" sz="2900" dirty="0">
                <a:cs typeface="B Titr" panose="00000700000000000000" pitchFamily="2" charset="-78"/>
              </a:rPr>
              <a:t>همچنین باید در هرفصل کمیته بهره‌وری دستگاه اجرایی تشکیل و صورتجلسه آن برای سازمان ملی بهره‌وری ایران ارسال گردد. (صورتجلسه فصل بهار و تابستان هرکدام 0.5 امتیاز و صورتجلسه پاییز و زمستان هرکدام 1 امتیاز)</a:t>
            </a:r>
            <a:endParaRPr lang="en-US" sz="2900" dirty="0">
              <a:cs typeface="B Titr" panose="00000700000000000000" pitchFamily="2" charset="-78"/>
            </a:endParaRPr>
          </a:p>
          <a:p>
            <a:pPr algn="l" rtl="1"/>
            <a:r>
              <a:rPr lang="fa-IR" sz="2900" dirty="0">
                <a:cs typeface="B Titr" panose="00000700000000000000" pitchFamily="2" charset="-78"/>
              </a:rPr>
              <a:t>کارشناسان بهره‌وری و اعضای کلیدی کمیته و کارگروه می‌بایست به‌منظور ایجاد آگاهی مشترک و توسعه شایستگی مورد نیاز برای پیاده‌سازی چرخه مدیریت بهره‌وری، در دوره‌های توانمندسازی مقدماتی و تکمیلی بهره‌وری حضور داشته </a:t>
            </a:r>
            <a:r>
              <a:rPr lang="fa-IR" sz="2900" dirty="0" smtClean="0">
                <a:cs typeface="B Titr" panose="00000700000000000000" pitchFamily="2" charset="-78"/>
              </a:rPr>
              <a:t>باشند</a:t>
            </a:r>
          </a:p>
          <a:p>
            <a:pPr algn="r" rtl="1"/>
            <a:r>
              <a:rPr lang="fa-IR" sz="2900" dirty="0">
                <a:cs typeface="B Titr" panose="00000700000000000000" pitchFamily="2" charset="-78"/>
              </a:rPr>
              <a:t>مستندات قابل قبول(قابل ارائه از سوی دستگاه):</a:t>
            </a:r>
            <a:r>
              <a:rPr lang="fa-IR" sz="2900" b="1" dirty="0">
                <a:cs typeface="B Titr" panose="00000700000000000000" pitchFamily="2" charset="-78"/>
              </a:rPr>
              <a:t> </a:t>
            </a:r>
            <a:endParaRPr lang="en-US" sz="2900" dirty="0">
              <a:cs typeface="B Titr" panose="00000700000000000000" pitchFamily="2" charset="-78"/>
            </a:endParaRPr>
          </a:p>
          <a:p>
            <a:pPr algn="r" rtl="1"/>
            <a:r>
              <a:rPr lang="fa-IR" sz="2900" dirty="0">
                <a:cs typeface="B Titr" panose="00000700000000000000" pitchFamily="2" charset="-78"/>
              </a:rPr>
              <a:t>مبتنی بر ارسال مستندات دال بر اقدامات فوق به پیوست مکاتبات رسمی به سازمان</a:t>
            </a:r>
            <a:endParaRPr lang="en-US" sz="2900" dirty="0">
              <a:cs typeface="B Titr" panose="00000700000000000000" pitchFamily="2" charset="-78"/>
            </a:endParaRPr>
          </a:p>
          <a:p>
            <a:pPr lvl="0" algn="r" rtl="1"/>
            <a:r>
              <a:rPr lang="ar-SA" sz="2900" dirty="0">
                <a:cs typeface="B Titr" panose="00000700000000000000" pitchFamily="2" charset="-78"/>
              </a:rPr>
              <a:t>کاربرگ شماره 1</a:t>
            </a:r>
            <a:endParaRPr lang="en-US" sz="2900" dirty="0">
              <a:cs typeface="B Titr" panose="00000700000000000000" pitchFamily="2" charset="-78"/>
            </a:endParaRPr>
          </a:p>
          <a:p>
            <a:pPr lvl="0" algn="r" rtl="1"/>
            <a:r>
              <a:rPr lang="ar-SA" sz="2900" dirty="0">
                <a:cs typeface="B Titr" panose="00000700000000000000" pitchFamily="2" charset="-78"/>
              </a:rPr>
              <a:t>احکام صادره برای اعضا توسط رئیس کمیته بهره‌وری</a:t>
            </a:r>
            <a:endParaRPr lang="en-US" sz="2900" dirty="0">
              <a:cs typeface="B Titr" panose="00000700000000000000" pitchFamily="2" charset="-78"/>
            </a:endParaRPr>
          </a:p>
          <a:p>
            <a:pPr lvl="0" algn="r" rtl="1"/>
            <a:r>
              <a:rPr lang="ar-SA" sz="2900" dirty="0">
                <a:cs typeface="B Titr" panose="00000700000000000000" pitchFamily="2" charset="-78"/>
              </a:rPr>
              <a:t>4 </a:t>
            </a:r>
            <a:r>
              <a:rPr lang="ar-SA" sz="2900" dirty="0" smtClean="0">
                <a:cs typeface="B Titr" panose="00000700000000000000" pitchFamily="2" charset="-78"/>
              </a:rPr>
              <a:t>صورتجلسه</a:t>
            </a:r>
            <a:endParaRPr lang="fa-IR" sz="2900" dirty="0">
              <a:cs typeface="B Titr" panose="00000700000000000000" pitchFamily="2" charset="-78"/>
            </a:endParaRPr>
          </a:p>
          <a:p>
            <a:pPr lvl="0" algn="r" rtl="1"/>
            <a:r>
              <a:rPr lang="fa-IR" sz="2900" dirty="0" smtClean="0">
                <a:cs typeface="B Titr" panose="00000700000000000000" pitchFamily="2" charset="-78"/>
              </a:rPr>
              <a:t>گواهی‌نامه </a:t>
            </a:r>
            <a:r>
              <a:rPr lang="fa-IR" sz="2900" dirty="0">
                <a:cs typeface="B Titr" panose="00000700000000000000" pitchFamily="2" charset="-78"/>
              </a:rPr>
              <a:t>دوره‌های توانمندسازی</a:t>
            </a:r>
            <a:endParaRPr lang="en-US"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indent="0" algn="r"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29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12289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دفتر رفاه و پشتیبانی + محیط زیست </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سازمان حفاظت محیط زیست</a:t>
            </a:r>
            <a:endParaRPr lang="fa-IR" sz="2400" dirty="0">
              <a:solidFill>
                <a:srgbClr val="C00000"/>
              </a:solidFill>
              <a:latin typeface="B TitI"/>
              <a:cs typeface="B Titr" panose="00000700000000000000" pitchFamily="2" charset="-78"/>
            </a:endParaRPr>
          </a:p>
          <a:p>
            <a:pPr marL="0" marR="0" indent="0" algn="r" rtl="1">
              <a:lnSpc>
                <a:spcPct val="107000"/>
              </a:lnSpc>
              <a:spcBef>
                <a:spcPts val="0"/>
              </a:spcBef>
              <a:spcAft>
                <a:spcPts val="0"/>
              </a:spcAft>
              <a:buNone/>
            </a:pPr>
            <a:endParaRPr lang="fa-IR" sz="2000" b="1" dirty="0" smtClean="0">
              <a:cs typeface="B Titr" panose="00000700000000000000" pitchFamily="2" charset="-78"/>
            </a:endParaRPr>
          </a:p>
          <a:p>
            <a:pPr marL="0" marR="0" indent="0" algn="r" rtl="1">
              <a:lnSpc>
                <a:spcPct val="107000"/>
              </a:lnSpc>
              <a:spcBef>
                <a:spcPts val="0"/>
              </a:spcBef>
              <a:spcAft>
                <a:spcPts val="0"/>
              </a:spcAft>
              <a:buNone/>
            </a:pPr>
            <a:r>
              <a:rPr lang="fa-IR" sz="2000" b="1" dirty="0" smtClean="0">
                <a:cs typeface="B Titr" panose="00000700000000000000" pitchFamily="2" charset="-78"/>
              </a:rPr>
              <a:t>عنوان </a:t>
            </a:r>
            <a:r>
              <a:rPr lang="fa-IR" sz="2000" b="1" dirty="0">
                <a:cs typeface="B Titr" panose="00000700000000000000" pitchFamily="2" charset="-78"/>
              </a:rPr>
              <a:t>سنجه 2: کیفیت اتصال زنجیره نتایج به مأموریت </a:t>
            </a:r>
            <a:r>
              <a:rPr lang="fa-IR" sz="2000" b="1" dirty="0" smtClean="0">
                <a:cs typeface="B Titr" panose="00000700000000000000" pitchFamily="2" charset="-78"/>
              </a:rPr>
              <a:t>–خدمت</a:t>
            </a:r>
          </a:p>
          <a:p>
            <a:pPr algn="r" rtl="1"/>
            <a:r>
              <a:rPr lang="fa-IR" sz="2000" dirty="0">
                <a:cs typeface="B Titr" panose="00000700000000000000" pitchFamily="2" charset="-78"/>
              </a:rPr>
              <a:t>نحوه ارزیابی و فرمول سنجش: </a:t>
            </a:r>
            <a:endParaRPr lang="en-US" sz="2000" dirty="0">
              <a:cs typeface="B Titr" panose="00000700000000000000" pitchFamily="2" charset="-78"/>
            </a:endParaRPr>
          </a:p>
          <a:p>
            <a:pPr lvl="0" algn="r" rtl="1"/>
            <a:r>
              <a:rPr lang="ar-SA" sz="2000" dirty="0">
                <a:cs typeface="B Titr" panose="00000700000000000000" pitchFamily="2" charset="-78"/>
              </a:rPr>
              <a:t>درصد پوشش محورهای مأموریتی و خدمات با خروجی و پیامد</a:t>
            </a:r>
            <a:endParaRPr lang="en-US" sz="2000" dirty="0">
              <a:cs typeface="B Titr" panose="00000700000000000000" pitchFamily="2" charset="-78"/>
            </a:endParaRPr>
          </a:p>
          <a:p>
            <a:pPr lvl="0" algn="r" rtl="1"/>
            <a:r>
              <a:rPr lang="ar-SA" sz="2000" dirty="0">
                <a:cs typeface="B Titr" panose="00000700000000000000" pitchFamily="2" charset="-78"/>
              </a:rPr>
              <a:t>تبیین محورهای مأموریتی دستگاه اجرایی مبتنی بر اسناد بالادستی و شناسایی خدمات کلیدی(2 امتیاز)</a:t>
            </a:r>
            <a:endParaRPr lang="en-US" sz="2000" dirty="0">
              <a:cs typeface="B Titr" panose="00000700000000000000" pitchFamily="2" charset="-78"/>
            </a:endParaRPr>
          </a:p>
          <a:p>
            <a:pPr algn="r"/>
            <a:r>
              <a:rPr lang="fa-IR" sz="2000" dirty="0">
                <a:cs typeface="B Titr" panose="00000700000000000000" pitchFamily="2" charset="-78"/>
              </a:rPr>
              <a:t>احصا زنجیره نتایج خدمت (2 امتیاز</a:t>
            </a:r>
            <a:r>
              <a:rPr lang="fa-IR" sz="2000" dirty="0" smtClean="0">
                <a:cs typeface="B Titr" panose="00000700000000000000" pitchFamily="2" charset="-78"/>
              </a:rPr>
              <a:t>)</a:t>
            </a:r>
          </a:p>
          <a:p>
            <a:pPr algn="r" rtl="1"/>
            <a:r>
              <a:rPr lang="fa-IR" sz="2000" dirty="0">
                <a:cs typeface="B Titr" panose="00000700000000000000" pitchFamily="2" charset="-78"/>
              </a:rPr>
              <a:t>مستندات قابل قبول (قابل ارائه از سوی دستگاه):</a:t>
            </a:r>
            <a:endParaRPr lang="en-US" sz="2000" dirty="0">
              <a:cs typeface="B Titr" panose="00000700000000000000" pitchFamily="2" charset="-78"/>
            </a:endParaRPr>
          </a:p>
          <a:p>
            <a:pPr algn="r"/>
            <a:r>
              <a:rPr lang="fa-IR" sz="2000" dirty="0">
                <a:cs typeface="B Titr" panose="00000700000000000000" pitchFamily="2" charset="-78"/>
              </a:rPr>
              <a:t>کاربرگ شماره 2</a:t>
            </a:r>
            <a:endParaRPr lang="en-US" sz="20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70047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47500" lnSpcReduction="20000"/>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دفتر رفاه و پشتیبانی + محیط زیست </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سازمان حفاظت محیط زیست</a:t>
            </a:r>
            <a:endParaRPr lang="fa-IR" sz="2400" dirty="0">
              <a:solidFill>
                <a:srgbClr val="C00000"/>
              </a:solidFill>
              <a:latin typeface="B TitI"/>
              <a:cs typeface="B Titr" panose="00000700000000000000" pitchFamily="2" charset="-78"/>
            </a:endParaRPr>
          </a:p>
          <a:p>
            <a:pPr marL="0" indent="0" algn="just" rtl="1">
              <a:lnSpc>
                <a:spcPct val="107000"/>
              </a:lnSpc>
              <a:spcBef>
                <a:spcPts val="0"/>
              </a:spcBef>
              <a:buNone/>
            </a:pPr>
            <a:r>
              <a:rPr lang="fa-IR" sz="4300" baseline="-25000" dirty="0">
                <a:cs typeface="B Titr" panose="00000700000000000000" pitchFamily="2" charset="-78"/>
              </a:rPr>
              <a:t>عنوان سنجه 3: کیفیت مسئله‌شناسی و تعریف اقدامات پیشران </a:t>
            </a:r>
            <a:r>
              <a:rPr lang="fa-IR" sz="4300" baseline="-25000" dirty="0" smtClean="0">
                <a:cs typeface="B Titr" panose="00000700000000000000" pitchFamily="2" charset="-78"/>
              </a:rPr>
              <a:t>بهره‌وری</a:t>
            </a:r>
          </a:p>
          <a:p>
            <a:pPr algn="r" rtl="1"/>
            <a:r>
              <a:rPr lang="fa-IR" sz="4300" baseline="-25000" dirty="0">
                <a:cs typeface="B Titr" panose="00000700000000000000" pitchFamily="2" charset="-78"/>
              </a:rPr>
              <a:t>نحوه ارزیابی و فرمول سنجش: </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همبستگی ریشه‌های احصا شده با مسائل اولویت‌دار دستگاه</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درصد پوشش اقدامات پیشران و پشتیبان ناظر به مسئله</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شناسایی نشانه و مسئله و تعیین سطح آن (7 امتیاز)</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تعیین نماگر وضعیت مسئله و نوع آن و تناظر با مأموریت و خدمت مصوب ( 5 امتیاز)</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امتیازدهی و اولویت‌بندی مسائل و تعیین حداکثر سه مسئله اولویت‌دار (5 امتیاز)</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تعیین چهار عامل خلق ارزش (</a:t>
            </a:r>
            <a:r>
              <a:rPr lang="en-US" sz="4300" baseline="-25000" dirty="0">
                <a:cs typeface="B Titr" panose="00000700000000000000" pitchFamily="2" charset="-78"/>
              </a:rPr>
              <a:t>2</a:t>
            </a:r>
            <a:r>
              <a:rPr lang="ar-SA" sz="4300" baseline="-25000" dirty="0">
                <a:cs typeface="B Titr" panose="00000700000000000000" pitchFamily="2" charset="-78"/>
              </a:rPr>
              <a:t> امتیاز)</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تعیین نوع عامل (1 امتیاز)</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بررسی رفتار نماگر وضعیت در طول زمان و ارائه مستندات (</a:t>
            </a:r>
            <a:r>
              <a:rPr lang="en-US" sz="4300" baseline="-25000" dirty="0">
                <a:cs typeface="B Titr" panose="00000700000000000000" pitchFamily="2" charset="-78"/>
              </a:rPr>
              <a:t>2</a:t>
            </a:r>
            <a:r>
              <a:rPr lang="ar-SA" sz="4300" baseline="-25000" dirty="0">
                <a:cs typeface="B Titr" panose="00000700000000000000" pitchFamily="2" charset="-78"/>
              </a:rPr>
              <a:t> امتیاز)</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تعریف سیاست مداخله (1 امتیاز)</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تعریف حداکثر سه اقدام برای هر مسئله ( 5 امتیاز)</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تدوین برنامه عملیاتی اقدام (3 امتیاز)</a:t>
            </a:r>
            <a:endParaRPr lang="en-US" sz="4300" baseline="-25000" dirty="0">
              <a:cs typeface="B Titr" panose="00000700000000000000" pitchFamily="2" charset="-78"/>
            </a:endParaRPr>
          </a:p>
          <a:p>
            <a:pPr algn="r"/>
            <a:r>
              <a:rPr lang="fa-IR" sz="4300" baseline="-25000" dirty="0" smtClean="0">
                <a:cs typeface="B Titr" panose="00000700000000000000" pitchFamily="2" charset="-78"/>
              </a:rPr>
              <a:t>تدوین </a:t>
            </a:r>
            <a:r>
              <a:rPr lang="fa-IR" sz="4300" baseline="-25000" dirty="0">
                <a:cs typeface="B Titr" panose="00000700000000000000" pitchFamily="2" charset="-78"/>
              </a:rPr>
              <a:t>برنامه اقدامات پشتیبان ( 2 </a:t>
            </a:r>
            <a:r>
              <a:rPr lang="fa-IR" sz="4300" baseline="-25000" dirty="0" smtClean="0">
                <a:cs typeface="B Titr" panose="00000700000000000000" pitchFamily="2" charset="-78"/>
              </a:rPr>
              <a:t>امتیاز</a:t>
            </a:r>
          </a:p>
          <a:p>
            <a:pPr algn="r" rtl="1"/>
            <a:r>
              <a:rPr lang="fa-IR" sz="4300" baseline="-25000" dirty="0">
                <a:cs typeface="B Titr" panose="00000700000000000000" pitchFamily="2" charset="-78"/>
              </a:rPr>
              <a:t>مستندات قابل قبول(قابل ارائه از سوی دستگاه): </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کاربرگ شماره 3</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کاربرگ شماره 4</a:t>
            </a:r>
            <a:endParaRPr lang="en-US" sz="4300" baseline="-25000" dirty="0">
              <a:cs typeface="B Titr" panose="00000700000000000000" pitchFamily="2" charset="-78"/>
            </a:endParaRPr>
          </a:p>
          <a:p>
            <a:pPr lvl="0" algn="r" rtl="1"/>
            <a:r>
              <a:rPr lang="ar-SA" sz="4300" baseline="-25000" dirty="0">
                <a:cs typeface="B Titr" panose="00000700000000000000" pitchFamily="2" charset="-78"/>
              </a:rPr>
              <a:t>کاربرگ شماره 5</a:t>
            </a:r>
            <a:endParaRPr lang="en-US" sz="4300" baseline="-25000" dirty="0">
              <a:cs typeface="B Titr" panose="00000700000000000000" pitchFamily="2" charset="-78"/>
            </a:endParaRPr>
          </a:p>
          <a:p>
            <a:pPr algn="r"/>
            <a:r>
              <a:rPr lang="fa-IR" sz="4300" baseline="-25000" dirty="0">
                <a:cs typeface="B Titr" panose="00000700000000000000" pitchFamily="2" charset="-78"/>
              </a:rPr>
              <a:t>کاربرگ شماره 6</a:t>
            </a:r>
            <a:endParaRPr lang="en-US" sz="4300" baseline="-25000" dirty="0">
              <a:latin typeface="Calibri" panose="020F0502020204030204" pitchFamily="34" charset="0"/>
              <a:ea typeface="Calibri" panose="020F0502020204030204" pitchFamily="34" charset="0"/>
              <a:cs typeface="B Titr" panose="00000700000000000000" pitchFamily="2" charset="-78"/>
            </a:endParaRPr>
          </a:p>
          <a:p>
            <a:pPr marL="0" marR="0" indent="0" algn="just" rtl="1">
              <a:lnSpc>
                <a:spcPct val="107000"/>
              </a:lnSpc>
              <a:spcBef>
                <a:spcPts val="0"/>
              </a:spcBef>
              <a:spcAft>
                <a:spcPts val="0"/>
              </a:spcAft>
              <a:buNone/>
            </a:pPr>
            <a:endParaRPr lang="en-US" sz="21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75177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40000" lnSpcReduction="20000"/>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دفتر رفاه و پشتیبانی + محیط زیست </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سازمان حفاظت محیط زیست</a:t>
            </a:r>
            <a:endParaRPr lang="fa-IR" sz="3800" dirty="0">
              <a:solidFill>
                <a:srgbClr val="C00000"/>
              </a:solidFill>
              <a:latin typeface="B TitI"/>
              <a:cs typeface="B Titr" panose="00000700000000000000" pitchFamily="2" charset="-78"/>
            </a:endParaRPr>
          </a:p>
          <a:p>
            <a:pPr marL="0" marR="0" indent="0" algn="r" rtl="1">
              <a:lnSpc>
                <a:spcPct val="107000"/>
              </a:lnSpc>
              <a:spcBef>
                <a:spcPts val="0"/>
              </a:spcBef>
              <a:spcAft>
                <a:spcPts val="0"/>
              </a:spcAft>
              <a:buNone/>
            </a:pPr>
            <a:r>
              <a:rPr lang="fa-IR" sz="3800" b="1" dirty="0">
                <a:cs typeface="B Titr" panose="00000700000000000000" pitchFamily="2" charset="-78"/>
              </a:rPr>
              <a:t>عنوان سنجه 4: پایش و مراقبت (ارسال گزارش پیشرفت برنامه‌های مصوب، سنجش اثرات</a:t>
            </a:r>
            <a:r>
              <a:rPr lang="fa-IR" sz="3800" b="1" dirty="0" smtClean="0">
                <a:cs typeface="B Titr" panose="00000700000000000000" pitchFamily="2" charset="-78"/>
              </a:rPr>
              <a:t>)</a:t>
            </a:r>
          </a:p>
          <a:p>
            <a:pPr algn="r" rtl="1"/>
            <a:r>
              <a:rPr lang="fa-IR" sz="3800" dirty="0">
                <a:cs typeface="B Titr" panose="00000700000000000000" pitchFamily="2" charset="-78"/>
              </a:rPr>
              <a:t>نحوه ارزیابی و فرمول سنجش: </a:t>
            </a:r>
            <a:endParaRPr lang="en-US" sz="3800" dirty="0">
              <a:cs typeface="B Titr" panose="00000700000000000000" pitchFamily="2" charset="-78"/>
            </a:endParaRPr>
          </a:p>
          <a:p>
            <a:pPr lvl="0" algn="r" rtl="1"/>
            <a:r>
              <a:rPr lang="ar-SA" sz="3800" dirty="0">
                <a:cs typeface="B Titr" panose="00000700000000000000" pitchFamily="2" charset="-78"/>
              </a:rPr>
              <a:t>درصد پیشرفت برنامه‌ها مطابق با برنامه زمانبندی</a:t>
            </a:r>
            <a:endParaRPr lang="en-US" sz="3800" dirty="0">
              <a:cs typeface="B Titr" panose="00000700000000000000" pitchFamily="2" charset="-78"/>
            </a:endParaRPr>
          </a:p>
          <a:p>
            <a:pPr lvl="0" algn="r" rtl="1"/>
            <a:r>
              <a:rPr lang="ar-SA" sz="3800" dirty="0">
                <a:cs typeface="B Titr" panose="00000700000000000000" pitchFamily="2" charset="-78"/>
              </a:rPr>
              <a:t>میزان تحقق هدف شاخص‌های اختصاصی دستگاه</a:t>
            </a:r>
            <a:endParaRPr lang="en-US" sz="3800" dirty="0">
              <a:cs typeface="B Titr" panose="00000700000000000000" pitchFamily="2" charset="-78"/>
            </a:endParaRPr>
          </a:p>
          <a:p>
            <a:pPr lvl="0" algn="r" rtl="1"/>
            <a:r>
              <a:rPr lang="ar-SA" sz="3800" dirty="0">
                <a:cs typeface="B Titr" panose="00000700000000000000" pitchFamily="2" charset="-78"/>
              </a:rPr>
              <a:t>ارائه گزارش شش ماهه اقدامات پیشران به همراه مستندات ( 3 امتیاز)</a:t>
            </a:r>
            <a:endParaRPr lang="en-US" sz="3800" dirty="0">
              <a:cs typeface="B Titr" panose="00000700000000000000" pitchFamily="2" charset="-78"/>
            </a:endParaRPr>
          </a:p>
          <a:p>
            <a:pPr lvl="0" algn="r" rtl="1"/>
            <a:r>
              <a:rPr lang="ar-SA" sz="3800" dirty="0">
                <a:cs typeface="B Titr" panose="00000700000000000000" pitchFamily="2" charset="-78"/>
              </a:rPr>
              <a:t>ارائه گزارش شش ماهه اقدامات پشتیبان به همراه مستندات (2 امتیاز)</a:t>
            </a:r>
            <a:endParaRPr lang="en-US" sz="3800" dirty="0">
              <a:cs typeface="B Titr" panose="00000700000000000000" pitchFamily="2" charset="-78"/>
            </a:endParaRPr>
          </a:p>
          <a:p>
            <a:pPr lvl="0" algn="r" rtl="1"/>
            <a:r>
              <a:rPr lang="ar-SA" sz="3800" dirty="0">
                <a:cs typeface="B Titr" panose="00000700000000000000" pitchFamily="2" charset="-78"/>
              </a:rPr>
              <a:t>ارائه گزارش سه‌ماهه سوم اقدامات پیشران به همراه مستندات (6 امتیاز)</a:t>
            </a:r>
            <a:endParaRPr lang="en-US" sz="3800" dirty="0">
              <a:cs typeface="B Titr" panose="00000700000000000000" pitchFamily="2" charset="-78"/>
            </a:endParaRPr>
          </a:p>
          <a:p>
            <a:pPr lvl="0" algn="r" rtl="1"/>
            <a:r>
              <a:rPr lang="ar-SA" sz="3800" dirty="0">
                <a:cs typeface="B Titr" panose="00000700000000000000" pitchFamily="2" charset="-78"/>
              </a:rPr>
              <a:t>ارائه گزارش سه‌ماهه سوم اقدامات پشتیبان به همراه مستندات (3 امتیاز)</a:t>
            </a:r>
            <a:endParaRPr lang="en-US" sz="3800" dirty="0">
              <a:cs typeface="B Titr" panose="00000700000000000000" pitchFamily="2" charset="-78"/>
            </a:endParaRPr>
          </a:p>
          <a:p>
            <a:pPr lvl="0" algn="r" rtl="1"/>
            <a:r>
              <a:rPr lang="ar-SA" sz="3800" dirty="0">
                <a:cs typeface="B Titr" panose="00000700000000000000" pitchFamily="2" charset="-78"/>
              </a:rPr>
              <a:t>ارائه گزارش سه‌ماهه چهارم اقدامات پیشران به همراه مستندات (8 امتیاز)</a:t>
            </a:r>
            <a:endParaRPr lang="en-US" sz="3800" dirty="0">
              <a:cs typeface="B Titr" panose="00000700000000000000" pitchFamily="2" charset="-78"/>
            </a:endParaRPr>
          </a:p>
          <a:p>
            <a:pPr lvl="0" algn="r" rtl="1"/>
            <a:r>
              <a:rPr lang="ar-SA" sz="3800" dirty="0">
                <a:cs typeface="B Titr" panose="00000700000000000000" pitchFamily="2" charset="-78"/>
              </a:rPr>
              <a:t>ارائه گزارش سه‌ماهه چهارم اقدامات پشتیبان به همراه مستندات (3 امتیاز)</a:t>
            </a:r>
            <a:endParaRPr lang="en-US" sz="3800" dirty="0">
              <a:cs typeface="B Titr" panose="00000700000000000000" pitchFamily="2" charset="-78"/>
            </a:endParaRPr>
          </a:p>
          <a:p>
            <a:pPr lvl="0" algn="r" rtl="1"/>
            <a:r>
              <a:rPr lang="ar-SA" sz="3800" dirty="0">
                <a:cs typeface="B Titr" panose="00000700000000000000" pitchFamily="2" charset="-78"/>
              </a:rPr>
              <a:t>تکمیل مولفه‌های مرتبط با نهاده (1 امتیاز)</a:t>
            </a:r>
            <a:endParaRPr lang="en-US" sz="3800" dirty="0">
              <a:cs typeface="B Titr" panose="00000700000000000000" pitchFamily="2" charset="-78"/>
            </a:endParaRPr>
          </a:p>
          <a:p>
            <a:pPr lvl="0" algn="r" rtl="1"/>
            <a:r>
              <a:rPr lang="ar-SA" sz="3800" dirty="0">
                <a:cs typeface="B Titr" panose="00000700000000000000" pitchFamily="2" charset="-78"/>
              </a:rPr>
              <a:t>تکمیل مولفه‌های زنجیره نتایج ( 1امتیاز)</a:t>
            </a:r>
            <a:endParaRPr lang="en-US" sz="3800" dirty="0">
              <a:cs typeface="B Titr" panose="00000700000000000000" pitchFamily="2" charset="-78"/>
            </a:endParaRPr>
          </a:p>
          <a:p>
            <a:pPr lvl="0" algn="r" rtl="1"/>
            <a:r>
              <a:rPr lang="ar-SA" sz="3800" dirty="0">
                <a:cs typeface="B Titr" panose="00000700000000000000" pitchFamily="2" charset="-78"/>
              </a:rPr>
              <a:t>نماگر بهره‌وری اختصاصی ( 3 امتیاز)</a:t>
            </a:r>
            <a:endParaRPr lang="en-US" sz="3800" dirty="0">
              <a:cs typeface="B Titr" panose="00000700000000000000" pitchFamily="2" charset="-78"/>
            </a:endParaRPr>
          </a:p>
          <a:p>
            <a:pPr lvl="0" algn="r" rtl="1"/>
            <a:r>
              <a:rPr lang="ar-SA" sz="3800" dirty="0">
                <a:cs typeface="B Titr" panose="00000700000000000000" pitchFamily="2" charset="-78"/>
              </a:rPr>
              <a:t>ارسال مستندات نماگر وضعیت ( 1 امتیاز)</a:t>
            </a:r>
            <a:endParaRPr lang="en-US" sz="3800" dirty="0">
              <a:cs typeface="B Titr" panose="00000700000000000000" pitchFamily="2" charset="-78"/>
            </a:endParaRPr>
          </a:p>
          <a:p>
            <a:pPr algn="r"/>
            <a:r>
              <a:rPr lang="fa-IR" sz="3800" dirty="0">
                <a:cs typeface="B Titr" panose="00000700000000000000" pitchFamily="2" charset="-78"/>
              </a:rPr>
              <a:t>تحقق اهداف نماگر کلیدی عملکرد ( 6 </a:t>
            </a:r>
            <a:r>
              <a:rPr lang="fa-IR" sz="3800" dirty="0" smtClean="0">
                <a:cs typeface="B Titr" panose="00000700000000000000" pitchFamily="2" charset="-78"/>
              </a:rPr>
              <a:t>امتیاز</a:t>
            </a:r>
          </a:p>
          <a:p>
            <a:pPr algn="r" rtl="1"/>
            <a:r>
              <a:rPr lang="fa-IR" sz="3800" dirty="0">
                <a:cs typeface="B Titr" panose="00000700000000000000" pitchFamily="2" charset="-78"/>
              </a:rPr>
              <a:t>مستندات قابل قبول(قابل ارائه از سوی دستگاه): </a:t>
            </a:r>
            <a:endParaRPr lang="en-US" sz="3800" dirty="0">
              <a:cs typeface="B Titr" panose="00000700000000000000" pitchFamily="2" charset="-78"/>
            </a:endParaRPr>
          </a:p>
          <a:p>
            <a:pPr lvl="0" algn="r" rtl="1"/>
            <a:r>
              <a:rPr lang="ar-SA" sz="3800" dirty="0">
                <a:cs typeface="B Titr" panose="00000700000000000000" pitchFamily="2" charset="-78"/>
              </a:rPr>
              <a:t>کاربرگ شماره 7</a:t>
            </a:r>
            <a:endParaRPr lang="en-US" sz="3800" dirty="0">
              <a:cs typeface="B Titr" panose="00000700000000000000" pitchFamily="2" charset="-78"/>
            </a:endParaRPr>
          </a:p>
          <a:p>
            <a:pPr algn="r"/>
            <a:r>
              <a:rPr lang="fa-IR" sz="3800" dirty="0">
                <a:cs typeface="B Titr" panose="00000700000000000000" pitchFamily="2" charset="-78"/>
              </a:rPr>
              <a:t>کاربرگ شماره 8</a:t>
            </a:r>
            <a:endParaRPr lang="en-US" sz="38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62197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دفتر رفاه و پشتیبانی + محیط زیست </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سازمان حفاظت محیط زیست</a:t>
            </a:r>
          </a:p>
          <a:p>
            <a:pPr marL="0" marR="0" indent="0" algn="just" rtl="1">
              <a:lnSpc>
                <a:spcPct val="107000"/>
              </a:lnSpc>
              <a:spcBef>
                <a:spcPts val="0"/>
              </a:spcBef>
              <a:spcAft>
                <a:spcPts val="0"/>
              </a:spcAft>
              <a:buNone/>
            </a:pPr>
            <a:endParaRPr lang="fa-IR" sz="2000" b="1" dirty="0" smtClean="0">
              <a:cs typeface="B Titr" panose="00000700000000000000" pitchFamily="2" charset="-78"/>
            </a:endParaRPr>
          </a:p>
          <a:p>
            <a:pPr marL="0" marR="0" indent="0" algn="just" rtl="1">
              <a:lnSpc>
                <a:spcPct val="107000"/>
              </a:lnSpc>
              <a:spcBef>
                <a:spcPts val="0"/>
              </a:spcBef>
              <a:spcAft>
                <a:spcPts val="0"/>
              </a:spcAft>
              <a:buNone/>
            </a:pPr>
            <a:r>
              <a:rPr lang="fa-IR" sz="2000" b="1" dirty="0" smtClean="0">
                <a:cs typeface="B Titr" panose="00000700000000000000" pitchFamily="2" charset="-78"/>
              </a:rPr>
              <a:t>عنوان </a:t>
            </a:r>
            <a:r>
              <a:rPr lang="fa-IR" sz="2000" b="1" dirty="0">
                <a:cs typeface="B Titr" panose="00000700000000000000" pitchFamily="2" charset="-78"/>
              </a:rPr>
              <a:t>سنجه 3: میزان آسیب شناسی اجرای برنامه­های ارتقای بهره­وری </a:t>
            </a:r>
            <a:r>
              <a:rPr lang="fa-IR" sz="2000" b="1" dirty="0" smtClean="0">
                <a:cs typeface="B Titr" panose="00000700000000000000" pitchFamily="2" charset="-78"/>
              </a:rPr>
              <a:t>دستگاه</a:t>
            </a:r>
          </a:p>
          <a:p>
            <a:pPr marL="0" indent="0" algn="just" rtl="1">
              <a:buNone/>
            </a:pPr>
            <a:r>
              <a:rPr lang="fa-IR" sz="2000" dirty="0">
                <a:cs typeface="B Titr" panose="00000700000000000000" pitchFamily="2" charset="-78"/>
              </a:rPr>
              <a:t>نحوه ارزیابی و فرمول سنجش: </a:t>
            </a:r>
            <a:endParaRPr lang="en-US" sz="2000" dirty="0">
              <a:cs typeface="B Titr" panose="00000700000000000000" pitchFamily="2" charset="-78"/>
            </a:endParaRPr>
          </a:p>
          <a:p>
            <a:pPr marL="0" indent="0" algn="just" rtl="1">
              <a:buNone/>
            </a:pPr>
            <a:r>
              <a:rPr lang="fa-IR" sz="2000" dirty="0">
                <a:cs typeface="B Titr" panose="00000700000000000000" pitchFamily="2" charset="-78"/>
              </a:rPr>
              <a:t>آسیب‌شناسی علل عدم تحقق اقدامات / تکمیل و ارسال کاربرگ </a:t>
            </a:r>
            <a:r>
              <a:rPr lang="fa-IR" sz="2000" dirty="0" smtClean="0">
                <a:cs typeface="B Titr" panose="00000700000000000000" pitchFamily="2" charset="-78"/>
              </a:rPr>
              <a:t>مربوطه</a:t>
            </a:r>
          </a:p>
          <a:p>
            <a:pPr marL="0" indent="0" algn="just" rtl="1">
              <a:buNone/>
            </a:pPr>
            <a:r>
              <a:rPr lang="fa-IR" sz="2000" dirty="0">
                <a:cs typeface="B Titr" panose="00000700000000000000" pitchFamily="2" charset="-78"/>
              </a:rPr>
              <a:t>مستندات قابل قبول(قابل ارائه از سوی دستگاه): </a:t>
            </a:r>
            <a:endParaRPr lang="en-US" sz="2000" dirty="0">
              <a:cs typeface="B Titr" panose="00000700000000000000" pitchFamily="2" charset="-78"/>
            </a:endParaRPr>
          </a:p>
          <a:p>
            <a:pPr marL="0" indent="0" algn="just" rtl="1">
              <a:buNone/>
            </a:pPr>
            <a:r>
              <a:rPr lang="fa-IR" sz="2000" dirty="0">
                <a:cs typeface="B Titr" panose="00000700000000000000" pitchFamily="2" charset="-78"/>
              </a:rPr>
              <a:t>مبتنی بر ارسال مستندات دال بر اقدامات فوق به پیوست مکاتبات رسمی به </a:t>
            </a:r>
            <a:r>
              <a:rPr lang="fa-IR" sz="2000" dirty="0" smtClean="0">
                <a:cs typeface="B Titr" panose="00000700000000000000" pitchFamily="2" charset="-78"/>
              </a:rPr>
              <a:t>سازمان</a:t>
            </a:r>
          </a:p>
          <a:p>
            <a:pPr marL="0" indent="0" algn="just" rtl="1">
              <a:buNone/>
            </a:pPr>
            <a:r>
              <a:rPr lang="fa-IR" b="1" dirty="0" smtClean="0"/>
              <a:t> </a:t>
            </a: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46689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دفتر رفاه و پشتیبانی + محیط زیست </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سازمان حفاظت محیط زیست</a:t>
            </a:r>
          </a:p>
          <a:p>
            <a:pPr marL="0" indent="0" algn="just" rtl="1">
              <a:buNone/>
            </a:pPr>
            <a:r>
              <a:rPr lang="fa-IR" sz="1600" b="1" dirty="0" smtClean="0">
                <a:cs typeface="B Titr" panose="00000700000000000000" pitchFamily="2" charset="-78"/>
              </a:rPr>
              <a:t>شاخص </a:t>
            </a:r>
            <a:r>
              <a:rPr lang="fa-IR" sz="1600" b="1" dirty="0">
                <a:cs typeface="B Titr" panose="00000700000000000000" pitchFamily="2" charset="-78"/>
              </a:rPr>
              <a:t>2: بهینه سازی الگوی مصرف در دستگاه (مدیریت سبز)</a:t>
            </a:r>
          </a:p>
          <a:p>
            <a:pPr marL="0" indent="0" algn="just" rtl="1">
              <a:buNone/>
            </a:pPr>
            <a:r>
              <a:rPr lang="fa-IR" sz="1600" b="1" dirty="0">
                <a:cs typeface="B Titr" panose="00000700000000000000" pitchFamily="2" charset="-78"/>
              </a:rPr>
              <a:t>سنجه 1:  میزان مصرف انرژی</a:t>
            </a:r>
          </a:p>
          <a:p>
            <a:pPr marL="0" indent="0" algn="r" rtl="1">
              <a:buNone/>
            </a:pPr>
            <a:r>
              <a:rPr lang="fa-IR" sz="2400" dirty="0" smtClean="0">
                <a:solidFill>
                  <a:srgbClr val="C00000"/>
                </a:solidFill>
                <a:latin typeface="B TitI"/>
                <a:cs typeface="B Titr" panose="00000700000000000000" pitchFamily="2" charset="-78"/>
              </a:rPr>
              <a:t> </a:t>
            </a:r>
            <a:endParaRPr lang="fa-IR" sz="24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fa-IR" b="1" dirty="0" smtClean="0"/>
              <a:t> </a:t>
            </a: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ext uri="{D42A27DB-BD31-4B8C-83A1-F6EECF244321}">
                    <p14:modId xmlns:p14="http://schemas.microsoft.com/office/powerpoint/2010/main" val="1202373258"/>
                  </p:ext>
                </p:extLst>
              </p:nvPr>
            </p:nvGraphicFramePr>
            <p:xfrm>
              <a:off x="838200" y="2532686"/>
              <a:ext cx="10515600" cy="3419348"/>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3627251654"/>
                        </a:ext>
                      </a:extLst>
                    </a:gridCol>
                  </a:tblGrid>
                  <a:tr h="0">
                    <a:tc>
                      <a:txBody>
                        <a:bodyPr/>
                        <a:lstStyle/>
                        <a:p>
                          <a:pPr marL="0" marR="0" algn="r" rtl="1">
                            <a:lnSpc>
                              <a:spcPct val="107000"/>
                            </a:lnSpc>
                            <a:spcBef>
                              <a:spcPts val="0"/>
                            </a:spcBef>
                            <a:spcAft>
                              <a:spcPts val="800"/>
                            </a:spcAft>
                          </a:pPr>
                          <a:r>
                            <a:rPr lang="fa-IR" sz="1300" dirty="0" smtClean="0">
                              <a:effectLst/>
                              <a:cs typeface="B Titr" panose="00000700000000000000" pitchFamily="2" charset="-78"/>
                            </a:rPr>
                            <a:t>نحوه سنجش: </a:t>
                          </a:r>
                          <a:endParaRPr lang="en-US" sz="1100" dirty="0">
                            <a:effectLst/>
                            <a:cs typeface="B Titr" panose="00000700000000000000" pitchFamily="2" charset="-78"/>
                          </a:endParaRPr>
                        </a:p>
                        <a:p>
                          <a:pPr marL="0" marR="0" algn="just" rtl="0">
                            <a:lnSpc>
                              <a:spcPct val="107000"/>
                            </a:lnSpc>
                            <a:spcBef>
                              <a:spcPts val="0"/>
                            </a:spcBef>
                            <a:spcAft>
                              <a:spcPts val="300"/>
                            </a:spcAft>
                            <a:tabLst>
                              <a:tab pos="904875" algn="l"/>
                            </a:tabLst>
                          </a:pPr>
                          <a:r>
                            <a:rPr lang="en-US" sz="1300" dirty="0">
                              <a:effectLst/>
                              <a:cs typeface="B Titr" panose="00000700000000000000" pitchFamily="2" charset="-78"/>
                            </a:rPr>
                            <a:t>SEI= </a:t>
                          </a:r>
                          <a14:m>
                            <m:oMath xmlns:m="http://schemas.openxmlformats.org/officeDocument/2006/math">
                              <m:f>
                                <m:fPr>
                                  <m:ctrlPr>
                                    <a:rPr lang="en-US" sz="1300" i="1">
                                      <a:effectLst/>
                                      <a:latin typeface="Cambria Math" panose="02040503050406030204" pitchFamily="18" charset="0"/>
                                    </a:rPr>
                                  </m:ctrlPr>
                                </m:fPr>
                                <m:num>
                                  <m:r>
                                    <m:rPr>
                                      <m:sty m:val="p"/>
                                    </m:rPr>
                                    <a:rPr lang="en-US" sz="1300">
                                      <a:effectLst/>
                                      <a:latin typeface="Cambria Math"/>
                                    </a:rPr>
                                    <m:t>β</m:t>
                                  </m:r>
                                  <m:r>
                                    <a:rPr lang="en-US" sz="1300">
                                      <a:effectLst/>
                                      <a:latin typeface="Cambria Math"/>
                                    </a:rPr>
                                    <m:t>1</m:t>
                                  </m:r>
                                </m:num>
                                <m:den>
                                  <m:r>
                                    <m:rPr>
                                      <m:sty m:val="p"/>
                                    </m:rPr>
                                    <a:rPr lang="en-US" sz="1300">
                                      <a:effectLst/>
                                      <a:latin typeface="Cambria Math"/>
                                    </a:rPr>
                                    <m:t>EI</m:t>
                                  </m:r>
                                </m:den>
                              </m:f>
                            </m:oMath>
                          </a14:m>
                          <a:endParaRPr lang="en-US" sz="1100" dirty="0">
                            <a:effectLst/>
                            <a:cs typeface="B Titr" panose="00000700000000000000" pitchFamily="2" charset="-78"/>
                          </a:endParaRPr>
                        </a:p>
                        <a:p>
                          <a:pPr marL="0" marR="0" algn="just" rtl="0">
                            <a:lnSpc>
                              <a:spcPct val="107000"/>
                            </a:lnSpc>
                            <a:spcBef>
                              <a:spcPts val="0"/>
                            </a:spcBef>
                            <a:spcAft>
                              <a:spcPts val="300"/>
                            </a:spcAft>
                          </a:pPr>
                          <a14:m>
                            <m:oMathPara xmlns:m="http://schemas.openxmlformats.org/officeDocument/2006/math">
                              <m:oMathParaPr>
                                <m:jc m:val="centerGroup"/>
                              </m:oMathParaPr>
                              <m:oMath xmlns:m="http://schemas.openxmlformats.org/officeDocument/2006/math">
                                <m:r>
                                  <m:rPr>
                                    <m:sty m:val="p"/>
                                  </m:rPr>
                                  <a:rPr lang="en-US" sz="1300">
                                    <a:effectLst/>
                                    <a:latin typeface="Cambria Math"/>
                                  </a:rPr>
                                  <m:t>EI</m:t>
                                </m:r>
                                <m:r>
                                  <a:rPr lang="en-US" sz="1300">
                                    <a:effectLst/>
                                    <a:latin typeface="Cambria Math"/>
                                  </a:rPr>
                                  <m:t>=</m:t>
                                </m:r>
                                <m:f>
                                  <m:fPr>
                                    <m:ctrlPr>
                                      <a:rPr lang="en-US" sz="1300" i="1">
                                        <a:effectLst/>
                                        <a:latin typeface="Cambria Math" panose="02040503050406030204" pitchFamily="18" charset="0"/>
                                      </a:rPr>
                                    </m:ctrlPr>
                                  </m:fPr>
                                  <m:num>
                                    <m:r>
                                      <a:rPr lang="en-US" sz="1300">
                                        <a:effectLst/>
                                        <a:latin typeface="Cambria Math"/>
                                      </a:rPr>
                                      <m:t>𝑆𝐸𝐶</m:t>
                                    </m:r>
                                    <m:r>
                                      <a:rPr lang="en-US" sz="1300">
                                        <a:effectLst/>
                                        <a:latin typeface="Cambria Math"/>
                                      </a:rPr>
                                      <m:t>1</m:t>
                                    </m:r>
                                    <m:r>
                                      <a:rPr lang="en-US" sz="1300">
                                        <a:effectLst/>
                                        <a:latin typeface="Cambria Math"/>
                                      </a:rPr>
                                      <m:t>(</m:t>
                                    </m:r>
                                    <m:r>
                                      <a:rPr lang="en-US" sz="1300">
                                        <a:effectLst/>
                                        <a:latin typeface="Cambria Math"/>
                                      </a:rPr>
                                      <m:t>1</m:t>
                                    </m:r>
                                    <m:r>
                                      <a:rPr lang="en-US" sz="1300">
                                        <a:effectLst/>
                                        <a:latin typeface="Cambria Math"/>
                                      </a:rPr>
                                      <m:t>−</m:t>
                                    </m:r>
                                    <m:r>
                                      <a:rPr lang="en-US" sz="1300">
                                        <a:effectLst/>
                                        <a:latin typeface="Cambria Math"/>
                                      </a:rPr>
                                      <m:t>2</m:t>
                                    </m:r>
                                    <m:r>
                                      <m:rPr>
                                        <m:sty m:val="p"/>
                                      </m:rPr>
                                      <a:rPr lang="en-US" sz="1300">
                                        <a:effectLst/>
                                        <a:latin typeface="Cambria Math"/>
                                      </a:rPr>
                                      <m:t>α</m:t>
                                    </m:r>
                                    <m:r>
                                      <a:rPr lang="en-US" sz="1300">
                                        <a:effectLst/>
                                        <a:latin typeface="Cambria Math"/>
                                      </a:rPr>
                                      <m:t>)</m:t>
                                    </m:r>
                                  </m:num>
                                  <m:den>
                                    <m:r>
                                      <a:rPr lang="en-US" sz="1300">
                                        <a:effectLst/>
                                        <a:latin typeface="Cambria Math"/>
                                      </a:rPr>
                                      <m:t>𝑆𝐸𝐶</m:t>
                                    </m:r>
                                    <m:r>
                                      <a:rPr lang="en-US" sz="1300">
                                        <a:effectLst/>
                                        <a:latin typeface="Cambria Math"/>
                                      </a:rPr>
                                      <m:t>0</m:t>
                                    </m:r>
                                    <m:r>
                                      <a:rPr lang="en-US" sz="1300">
                                        <a:effectLst/>
                                        <a:latin typeface="Cambria Math"/>
                                      </a:rPr>
                                      <m:t> </m:t>
                                    </m:r>
                                  </m:den>
                                </m:f>
                              </m:oMath>
                            </m:oMathPara>
                          </a14:m>
                          <a:endParaRPr lang="en-US" sz="1100" dirty="0">
                            <a:effectLst/>
                            <a:cs typeface="B Titr" panose="00000700000000000000" pitchFamily="2" charset="-78"/>
                          </a:endParaRPr>
                        </a:p>
                        <a:p>
                          <a:pPr marL="0" marR="0" algn="just" rtl="0">
                            <a:lnSpc>
                              <a:spcPct val="107000"/>
                            </a:lnSpc>
                            <a:spcBef>
                              <a:spcPts val="0"/>
                            </a:spcBef>
                            <a:spcAft>
                              <a:spcPts val="300"/>
                            </a:spcAft>
                          </a:pPr>
                          <a:r>
                            <a:rPr lang="en-US" sz="1300" dirty="0">
                              <a:effectLst/>
                              <a:cs typeface="B Titr" panose="00000700000000000000" pitchFamily="2" charset="-78"/>
                            </a:rPr>
                            <a:t>SEC1 = </a:t>
                          </a:r>
                          <a14:m>
                            <m:oMath xmlns:m="http://schemas.openxmlformats.org/officeDocument/2006/math">
                              <m:f>
                                <m:fPr>
                                  <m:ctrlPr>
                                    <a:rPr lang="en-US" sz="1300" i="1">
                                      <a:effectLst/>
                                      <a:latin typeface="Cambria Math" panose="02040503050406030204" pitchFamily="18" charset="0"/>
                                    </a:rPr>
                                  </m:ctrlPr>
                                </m:fPr>
                                <m:num>
                                  <m:d>
                                    <m:dPr>
                                      <m:ctrlPr>
                                        <a:rPr lang="en-US" sz="1300" i="1">
                                          <a:effectLst/>
                                          <a:latin typeface="Cambria Math" panose="02040503050406030204" pitchFamily="18" charset="0"/>
                                        </a:rPr>
                                      </m:ctrlPr>
                                    </m:dPr>
                                    <m:e>
                                      <m:r>
                                        <m:rPr>
                                          <m:sty m:val="p"/>
                                        </m:rPr>
                                        <a:rPr lang="en-US" sz="1300">
                                          <a:effectLst/>
                                          <a:latin typeface="Cambria Math"/>
                                        </a:rPr>
                                        <m:t>APC</m:t>
                                      </m:r>
                                    </m:e>
                                  </m:d>
                                  <m:r>
                                    <a:rPr lang="en-US" sz="1300">
                                      <a:effectLst/>
                                      <a:latin typeface="Cambria Math"/>
                                    </a:rPr>
                                    <m:t>∗</m:t>
                                  </m:r>
                                  <m:r>
                                    <a:rPr lang="en-US" sz="1300">
                                      <a:effectLst/>
                                      <a:latin typeface="Cambria Math"/>
                                    </a:rPr>
                                    <m:t>3</m:t>
                                  </m:r>
                                  <m:r>
                                    <a:rPr lang="en-US" sz="1300">
                                      <a:effectLst/>
                                      <a:latin typeface="Cambria Math"/>
                                    </a:rPr>
                                    <m:t>.</m:t>
                                  </m:r>
                                  <m:r>
                                    <a:rPr lang="en-US" sz="1300">
                                      <a:effectLst/>
                                      <a:latin typeface="Cambria Math"/>
                                    </a:rPr>
                                    <m:t>7</m:t>
                                  </m:r>
                                  <m:r>
                                    <a:rPr lang="en-US" sz="1300">
                                      <a:effectLst/>
                                      <a:latin typeface="Cambria Math"/>
                                    </a:rPr>
                                    <m:t>+</m:t>
                                  </m:r>
                                  <m:d>
                                    <m:dPr>
                                      <m:ctrlPr>
                                        <a:rPr lang="en-US" sz="1300" i="1">
                                          <a:effectLst/>
                                          <a:latin typeface="Cambria Math" panose="02040503050406030204" pitchFamily="18" charset="0"/>
                                        </a:rPr>
                                      </m:ctrlPr>
                                    </m:dPr>
                                    <m:e>
                                      <m:r>
                                        <m:rPr>
                                          <m:sty m:val="p"/>
                                        </m:rPr>
                                        <a:rPr lang="en-US" sz="1300">
                                          <a:effectLst/>
                                          <a:latin typeface="Cambria Math"/>
                                        </a:rPr>
                                        <m:t>AGC</m:t>
                                      </m:r>
                                    </m:e>
                                  </m:d>
                                  <m:r>
                                    <a:rPr lang="en-US" sz="1300">
                                      <a:effectLst/>
                                      <a:latin typeface="Cambria Math"/>
                                    </a:rPr>
                                    <m:t>∗</m:t>
                                  </m:r>
                                  <m:r>
                                    <a:rPr lang="en-US" sz="1300">
                                      <a:effectLst/>
                                      <a:latin typeface="Cambria Math"/>
                                    </a:rPr>
                                    <m:t>10</m:t>
                                  </m:r>
                                  <m:r>
                                    <a:rPr lang="en-US" sz="1300">
                                      <a:effectLst/>
                                      <a:latin typeface="Cambria Math"/>
                                    </a:rPr>
                                    <m:t>.</m:t>
                                  </m:r>
                                  <m:r>
                                    <a:rPr lang="en-US" sz="1300">
                                      <a:effectLst/>
                                      <a:latin typeface="Cambria Math"/>
                                    </a:rPr>
                                    <m:t>47</m:t>
                                  </m:r>
                                </m:num>
                                <m:den>
                                  <m:r>
                                    <m:rPr>
                                      <m:sty m:val="p"/>
                                    </m:rPr>
                                    <a:rPr lang="en-US" sz="1300">
                                      <a:effectLst/>
                                      <a:latin typeface="Cambria Math"/>
                                    </a:rPr>
                                    <m:t>A</m:t>
                                  </m:r>
                                </m:den>
                              </m:f>
                            </m:oMath>
                          </a14:m>
                          <a:endParaRPr lang="en-US" sz="1100" dirty="0">
                            <a:effectLst/>
                            <a:cs typeface="B Titr" panose="00000700000000000000" pitchFamily="2" charset="-78"/>
                          </a:endParaRPr>
                        </a:p>
                        <a:p>
                          <a:pPr marL="0" marR="0" algn="just" rtl="0">
                            <a:lnSpc>
                              <a:spcPct val="107000"/>
                            </a:lnSpc>
                            <a:spcBef>
                              <a:spcPts val="0"/>
                            </a:spcBef>
                            <a:spcAft>
                              <a:spcPts val="300"/>
                            </a:spcAft>
                            <a:tabLst>
                              <a:tab pos="904875" algn="l"/>
                            </a:tabLst>
                          </a:pPr>
                          <a:r>
                            <a:rPr lang="fa-IR" sz="1300" dirty="0">
                              <a:effectLst/>
                              <a:cs typeface="B Titr" panose="00000700000000000000" pitchFamily="2" charset="-78"/>
                            </a:rPr>
                            <a:t>β</a:t>
                          </a:r>
                          <a:r>
                            <a:rPr lang="en-US" sz="1300" dirty="0">
                              <a:effectLst/>
                              <a:cs typeface="B Titr" panose="00000700000000000000" pitchFamily="2" charset="-78"/>
                            </a:rPr>
                            <a:t>1 = </a:t>
                          </a:r>
                          <a:r>
                            <a:rPr lang="fa-IR" sz="1300" dirty="0">
                              <a:effectLst/>
                              <a:cs typeface="B Titr" panose="00000700000000000000" pitchFamily="2" charset="-78"/>
                            </a:rPr>
                            <a:t>ضریب اهمیت شاخص انرژی</a:t>
                          </a:r>
                          <a:endParaRPr lang="en-US" sz="1100" dirty="0">
                            <a:effectLst/>
                            <a:cs typeface="B Titr" panose="00000700000000000000" pitchFamily="2" charset="-78"/>
                          </a:endParaRPr>
                        </a:p>
                        <a:p>
                          <a:pPr marL="0" marR="0" algn="just" rtl="0">
                            <a:lnSpc>
                              <a:spcPct val="107000"/>
                            </a:lnSpc>
                            <a:spcBef>
                              <a:spcPts val="0"/>
                            </a:spcBef>
                            <a:spcAft>
                              <a:spcPts val="300"/>
                            </a:spcAft>
                          </a:pPr>
                          <a:r>
                            <a:rPr lang="en-US" sz="1300" dirty="0">
                              <a:effectLst/>
                              <a:cs typeface="B Titr" panose="00000700000000000000" pitchFamily="2" charset="-78"/>
                            </a:rPr>
                            <a:t>SEC1=</a:t>
                          </a:r>
                          <a:r>
                            <a:rPr lang="fa-IR" sz="1300" dirty="0">
                              <a:effectLst/>
                              <a:cs typeface="B Titr" panose="00000700000000000000" pitchFamily="2" charset="-78"/>
                            </a:rPr>
                            <a:t>(کیلووات ساعت بر متر مربع)‌  مصرف ویژه انرژی در سال ارزیابی</a:t>
                          </a:r>
                          <a:endParaRPr lang="en-US" sz="1100" dirty="0">
                            <a:effectLst/>
                            <a:cs typeface="B Titr" panose="00000700000000000000" pitchFamily="2" charset="-78"/>
                          </a:endParaRPr>
                        </a:p>
                        <a:p>
                          <a:pPr marL="0" marR="0" algn="just" rtl="0">
                            <a:lnSpc>
                              <a:spcPct val="107000"/>
                            </a:lnSpc>
                            <a:spcBef>
                              <a:spcPts val="0"/>
                            </a:spcBef>
                            <a:spcAft>
                              <a:spcPts val="300"/>
                            </a:spcAft>
                          </a:pPr>
                          <a:r>
                            <a:rPr lang="en-US" sz="1300" dirty="0">
                              <a:effectLst/>
                              <a:cs typeface="B Titr" panose="00000700000000000000" pitchFamily="2" charset="-78"/>
                            </a:rPr>
                            <a:t>SEC0=</a:t>
                          </a:r>
                          <a:r>
                            <a:rPr lang="fa-IR" sz="1300" dirty="0">
                              <a:effectLst/>
                              <a:cs typeface="B Titr" panose="00000700000000000000" pitchFamily="2" charset="-78"/>
                            </a:rPr>
                            <a:t>(کیلووات ساعت بر متر مربع)  مصرف ویژه انرژی الگو</a:t>
                          </a:r>
                          <a:endParaRPr lang="en-US" sz="1100" dirty="0">
                            <a:effectLst/>
                            <a:cs typeface="B Titr" panose="00000700000000000000" pitchFamily="2" charset="-78"/>
                          </a:endParaRPr>
                        </a:p>
                        <a:p>
                          <a:pPr marL="0" marR="0" algn="just" rtl="0">
                            <a:lnSpc>
                              <a:spcPct val="107000"/>
                            </a:lnSpc>
                            <a:spcBef>
                              <a:spcPts val="0"/>
                            </a:spcBef>
                            <a:spcAft>
                              <a:spcPts val="300"/>
                            </a:spcAft>
                          </a:pPr>
                          <a:r>
                            <a:rPr lang="en-US" sz="1300" dirty="0">
                              <a:effectLst/>
                              <a:cs typeface="B Titr" panose="00000700000000000000" pitchFamily="2" charset="-78"/>
                            </a:rPr>
                            <a:t>APC=</a:t>
                          </a:r>
                          <a:r>
                            <a:rPr lang="fa-IR" sz="1300" dirty="0">
                              <a:effectLst/>
                              <a:cs typeface="B Titr" panose="00000700000000000000" pitchFamily="2" charset="-78"/>
                            </a:rPr>
                            <a:t>(کیلووات ساعت)  مصرف برق سال ارزیابی</a:t>
                          </a:r>
                          <a:endParaRPr lang="en-US" sz="1100" dirty="0">
                            <a:effectLst/>
                            <a:cs typeface="B Titr" panose="00000700000000000000" pitchFamily="2" charset="-78"/>
                          </a:endParaRPr>
                        </a:p>
                        <a:p>
                          <a:pPr marL="0" marR="0" algn="just" rtl="0">
                            <a:lnSpc>
                              <a:spcPct val="107000"/>
                            </a:lnSpc>
                            <a:spcBef>
                              <a:spcPts val="0"/>
                            </a:spcBef>
                            <a:spcAft>
                              <a:spcPts val="300"/>
                            </a:spcAft>
                          </a:pPr>
                          <a:r>
                            <a:rPr lang="fa-IR" sz="1300" dirty="0">
                              <a:effectLst/>
                              <a:cs typeface="B Titr" panose="00000700000000000000" pitchFamily="2" charset="-78"/>
                            </a:rPr>
                            <a:t>3.7= ضریب ارزش برق بر اساس راندمان متوسط نیروگاهی کشور (بر اساس راندمان متوسط نیروگاهی کشور و ضریب تبدیل انرژی اولیه الکتریکی) </a:t>
                          </a:r>
                          <a:endParaRPr lang="en-US" sz="1100" dirty="0">
                            <a:effectLst/>
                            <a:cs typeface="B Titr" panose="00000700000000000000" pitchFamily="2" charset="-78"/>
                          </a:endParaRPr>
                        </a:p>
                        <a:p>
                          <a:pPr marL="0" marR="0" algn="just" rtl="0">
                            <a:lnSpc>
                              <a:spcPct val="107000"/>
                            </a:lnSpc>
                            <a:spcBef>
                              <a:spcPts val="0"/>
                            </a:spcBef>
                            <a:spcAft>
                              <a:spcPts val="300"/>
                            </a:spcAft>
                          </a:pPr>
                          <a:r>
                            <a:rPr lang="en-US" sz="1300" dirty="0">
                              <a:effectLst/>
                              <a:cs typeface="B Titr" panose="00000700000000000000" pitchFamily="2" charset="-78"/>
                            </a:rPr>
                            <a:t>α= </a:t>
                          </a:r>
                          <a:r>
                            <a:rPr lang="fa-IR" sz="1300" dirty="0">
                              <a:effectLst/>
                              <a:cs typeface="B Titr" panose="00000700000000000000" pitchFamily="2" charset="-78"/>
                            </a:rPr>
                            <a:t>سهم تولید انرژی‌های تجدیدپذیر نسبت به مصرف انرژی</a:t>
                          </a:r>
                          <a:endParaRPr lang="en-US" sz="1100" dirty="0">
                            <a:effectLst/>
                            <a:cs typeface="B Titr" panose="00000700000000000000" pitchFamily="2" charset="-78"/>
                          </a:endParaRPr>
                        </a:p>
                        <a:p>
                          <a:pPr marL="0" marR="0" algn="just" rtl="0">
                            <a:lnSpc>
                              <a:spcPct val="107000"/>
                            </a:lnSpc>
                            <a:spcBef>
                              <a:spcPts val="0"/>
                            </a:spcBef>
                            <a:spcAft>
                              <a:spcPts val="300"/>
                            </a:spcAft>
                          </a:pPr>
                          <a:r>
                            <a:rPr lang="en-US" sz="1300" dirty="0">
                              <a:effectLst/>
                              <a:cs typeface="B Titr" panose="00000700000000000000" pitchFamily="2" charset="-78"/>
                            </a:rPr>
                            <a:t>0 ≤ α &lt; 0.5</a:t>
                          </a:r>
                          <a:endParaRPr lang="en-US" sz="1100" dirty="0">
                            <a:effectLst/>
                            <a:cs typeface="B Titr" panose="00000700000000000000" pitchFamily="2" charset="-78"/>
                          </a:endParaRPr>
                        </a:p>
                        <a:p>
                          <a:pPr marL="0" marR="0" algn="just" rtl="0">
                            <a:lnSpc>
                              <a:spcPct val="107000"/>
                            </a:lnSpc>
                            <a:spcBef>
                              <a:spcPts val="0"/>
                            </a:spcBef>
                            <a:spcAft>
                              <a:spcPts val="300"/>
                            </a:spcAft>
                          </a:pPr>
                          <a:r>
                            <a:rPr lang="en-US" sz="1300" dirty="0">
                              <a:effectLst/>
                              <a:cs typeface="B Titr" panose="00000700000000000000" pitchFamily="2" charset="-78"/>
                            </a:rPr>
                            <a:t>AGC= </a:t>
                          </a:r>
                          <a:r>
                            <a:rPr lang="fa-IR" sz="1300" dirty="0">
                              <a:effectLst/>
                              <a:cs typeface="B Titr" panose="00000700000000000000" pitchFamily="2" charset="-78"/>
                            </a:rPr>
                            <a:t>(متر مکعب)  مصرف گاز سال ارزیابی</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114300" marR="114300" marT="0" marB="0">
                        <a:noFill/>
                      </a:tcPr>
                    </a:tc>
                    <a:extLst>
                      <a:ext uri="{0D108BD9-81ED-4DB2-BD59-A6C34878D82A}">
                        <a16:rowId xmlns:a16="http://schemas.microsoft.com/office/drawing/2014/main" val="1169847185"/>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1202373258"/>
                  </p:ext>
                </p:extLst>
              </p:nvPr>
            </p:nvGraphicFramePr>
            <p:xfrm>
              <a:off x="838200" y="2532686"/>
              <a:ext cx="10515600" cy="3419348"/>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3627251654"/>
                        </a:ext>
                      </a:extLst>
                    </a:gridCol>
                  </a:tblGrid>
                  <a:tr h="3419348">
                    <a:tc>
                      <a:txBody>
                        <a:bodyPr/>
                        <a:lstStyle/>
                        <a:p>
                          <a:endParaRPr lang="en-US"/>
                        </a:p>
                      </a:txBody>
                      <a:tcPr marL="114300" marR="114300" marT="0" marB="0">
                        <a:blipFill>
                          <a:blip r:embed="rId2"/>
                          <a:stretch>
                            <a:fillRect l="-58" t="-712" r="-116" b="-3025"/>
                          </a:stretch>
                        </a:blipFill>
                      </a:tcPr>
                    </a:tc>
                    <a:extLst>
                      <a:ext uri="{0D108BD9-81ED-4DB2-BD59-A6C34878D82A}">
                        <a16:rowId xmlns:a16="http://schemas.microsoft.com/office/drawing/2014/main" val="1169847185"/>
                      </a:ext>
                    </a:extLst>
                  </a:tr>
                </a:tbl>
              </a:graphicData>
            </a:graphic>
          </p:graphicFrame>
        </mc:Fallback>
      </mc:AlternateContent>
    </p:spTree>
    <p:extLst>
      <p:ext uri="{BB962C8B-B14F-4D97-AF65-F5344CB8AC3E}">
        <p14:creationId xmlns:p14="http://schemas.microsoft.com/office/powerpoint/2010/main" val="739276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85000" lnSpcReduction="20000"/>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دفتر رفاه و پشتیبانی + محیط زیست </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سازمان حفاظت محیط زیست</a:t>
            </a:r>
          </a:p>
          <a:p>
            <a:pPr marL="0" indent="0" algn="r" rtl="1">
              <a:buNone/>
            </a:pPr>
            <a:endParaRPr lang="fa-IR" sz="2400" dirty="0">
              <a:solidFill>
                <a:srgbClr val="C00000"/>
              </a:solidFill>
              <a:latin typeface="B TitI"/>
              <a:cs typeface="B Titr" panose="00000700000000000000" pitchFamily="2" charset="-78"/>
            </a:endParaRPr>
          </a:p>
          <a:p>
            <a:pPr marL="0" indent="0" algn="r" rtl="1">
              <a:buNone/>
            </a:pPr>
            <a:endParaRPr lang="fa-IR" sz="2400" dirty="0" smtClean="0">
              <a:solidFill>
                <a:srgbClr val="C00000"/>
              </a:solidFill>
              <a:latin typeface="B TitI"/>
              <a:cs typeface="B Titr" panose="00000700000000000000" pitchFamily="2" charset="-78"/>
            </a:endParaRPr>
          </a:p>
          <a:p>
            <a:pPr marL="0" indent="0" algn="r" rtl="1">
              <a:buNone/>
            </a:pPr>
            <a:endParaRPr lang="fa-IR" sz="2400" dirty="0">
              <a:solidFill>
                <a:srgbClr val="C00000"/>
              </a:solidFill>
              <a:latin typeface="B TitI"/>
              <a:cs typeface="B Titr" panose="00000700000000000000" pitchFamily="2" charset="-78"/>
            </a:endParaRPr>
          </a:p>
          <a:p>
            <a:pPr marL="0" indent="0" algn="r" rtl="1">
              <a:buNone/>
            </a:pPr>
            <a:endParaRPr lang="fa-IR" sz="2400" dirty="0" smtClean="0">
              <a:solidFill>
                <a:srgbClr val="C00000"/>
              </a:solidFill>
              <a:latin typeface="B TitI"/>
              <a:cs typeface="B Titr" panose="00000700000000000000" pitchFamily="2" charset="-78"/>
            </a:endParaRPr>
          </a:p>
          <a:p>
            <a:pPr marL="0" indent="0" algn="r" rtl="1">
              <a:buNone/>
            </a:pPr>
            <a:endParaRPr lang="fa-IR" sz="2400" dirty="0">
              <a:solidFill>
                <a:srgbClr val="C00000"/>
              </a:solidFill>
              <a:latin typeface="B TitI"/>
              <a:cs typeface="B Titr" panose="00000700000000000000" pitchFamily="2" charset="-78"/>
            </a:endParaRPr>
          </a:p>
          <a:p>
            <a:pPr marL="0" marR="0" algn="r" rtl="1">
              <a:lnSpc>
                <a:spcPct val="107000"/>
              </a:lnSpc>
              <a:spcBef>
                <a:spcPts val="0"/>
              </a:spcBef>
              <a:spcAft>
                <a:spcPts val="800"/>
              </a:spcAft>
            </a:pPr>
            <a:endParaRPr lang="fa-IR" sz="2400" dirty="0" smtClean="0"/>
          </a:p>
          <a:p>
            <a:pPr marL="0" marR="0" algn="r" rtl="1">
              <a:lnSpc>
                <a:spcPct val="107000"/>
              </a:lnSpc>
              <a:spcBef>
                <a:spcPts val="0"/>
              </a:spcBef>
              <a:spcAft>
                <a:spcPts val="800"/>
              </a:spcAft>
            </a:pPr>
            <a:endParaRPr lang="fa-IR" sz="2400" dirty="0"/>
          </a:p>
          <a:p>
            <a:pPr marL="0" marR="0" algn="r" rtl="1">
              <a:lnSpc>
                <a:spcPct val="107000"/>
              </a:lnSpc>
              <a:spcBef>
                <a:spcPts val="0"/>
              </a:spcBef>
              <a:spcAft>
                <a:spcPts val="800"/>
              </a:spcAft>
            </a:pPr>
            <a:endParaRPr lang="fa-IR" sz="2400" dirty="0" smtClean="0"/>
          </a:p>
          <a:p>
            <a:pPr marL="0" marR="0" indent="0" algn="r" rtl="1">
              <a:lnSpc>
                <a:spcPct val="107000"/>
              </a:lnSpc>
              <a:spcBef>
                <a:spcPts val="0"/>
              </a:spcBef>
              <a:spcAft>
                <a:spcPts val="800"/>
              </a:spcAft>
              <a:buNone/>
            </a:pPr>
            <a:r>
              <a:rPr lang="fa-IR" sz="1900" dirty="0" smtClean="0">
                <a:cs typeface="B Titr" panose="00000700000000000000" pitchFamily="2" charset="-78"/>
              </a:rPr>
              <a:t>مستندات </a:t>
            </a:r>
            <a:r>
              <a:rPr lang="fa-IR" sz="1900" dirty="0">
                <a:cs typeface="B Titr" panose="00000700000000000000" pitchFamily="2" charset="-78"/>
              </a:rPr>
              <a:t>قابل قبول از سوی دستگاه:  </a:t>
            </a:r>
            <a:endParaRPr lang="fa-IR" sz="1900" dirty="0" smtClean="0">
              <a:cs typeface="B Titr" panose="00000700000000000000" pitchFamily="2" charset="-78"/>
            </a:endParaRPr>
          </a:p>
          <a:p>
            <a:pPr marL="0" algn="r" rtl="1">
              <a:lnSpc>
                <a:spcPct val="107000"/>
              </a:lnSpc>
              <a:spcBef>
                <a:spcPts val="0"/>
              </a:spcBef>
              <a:spcAft>
                <a:spcPts val="800"/>
              </a:spcAft>
            </a:pPr>
            <a:r>
              <a:rPr lang="fa-IR" altLang="en-US" sz="1900" dirty="0">
                <a:latin typeface="Calibri" panose="020F0502020204030204" pitchFamily="34" charset="0"/>
                <a:ea typeface="Calibri" panose="020F0502020204030204" pitchFamily="34" charset="0"/>
                <a:cs typeface="B Titr" panose="00000700000000000000" pitchFamily="2" charset="-78"/>
              </a:rPr>
              <a:t>کسب امتیاز مصرف انرژی تا</a:t>
            </a:r>
            <a:r>
              <a:rPr lang="en-US" altLang="en-US" sz="1900" dirty="0">
                <a:latin typeface="Calibri" panose="020F0502020204030204" pitchFamily="34" charset="0"/>
                <a:ea typeface="Calibri" panose="020F0502020204030204" pitchFamily="34" charset="0"/>
                <a:cs typeface="B Titr" panose="00000700000000000000" pitchFamily="2" charset="-78"/>
              </a:rPr>
              <a:t>  </a:t>
            </a:r>
            <a:r>
              <a:rPr lang="fa-IR" altLang="en-US" sz="1900" dirty="0">
                <a:latin typeface="Calibri" panose="020F0502020204030204" pitchFamily="34" charset="0"/>
                <a:ea typeface="Calibri" panose="020F0502020204030204" pitchFamily="34" charset="0"/>
                <a:cs typeface="B Titr" panose="00000700000000000000" pitchFamily="2" charset="-78"/>
              </a:rPr>
              <a:t>حداکثر وزن نسبی سنجه بر اساس فرمول شاخص مصرف انرژی در بستر سامانه مدیریت سبز</a:t>
            </a:r>
            <a:r>
              <a:rPr lang="en-US" altLang="en-US" sz="1900" dirty="0">
                <a:cs typeface="B Titr" panose="00000700000000000000" pitchFamily="2" charset="-78"/>
              </a:rPr>
              <a:t> </a:t>
            </a:r>
            <a:endParaRPr lang="en-US" altLang="en-US" sz="1900" dirty="0">
              <a:latin typeface="Arial" panose="020B0604020202020204" pitchFamily="34" charset="0"/>
              <a:cs typeface="B Titr" panose="00000700000000000000" pitchFamily="2" charset="-78"/>
            </a:endParaRPr>
          </a:p>
          <a:p>
            <a:pPr marL="0" marR="0" algn="r" rtl="1">
              <a:lnSpc>
                <a:spcPct val="107000"/>
              </a:lnSpc>
              <a:spcBef>
                <a:spcPts val="0"/>
              </a:spcBef>
              <a:spcAft>
                <a:spcPts val="800"/>
              </a:spcAft>
            </a:pPr>
            <a:r>
              <a:rPr lang="fa-IR" sz="1900" dirty="0" smtClean="0">
                <a:cs typeface="B Titr" panose="00000700000000000000" pitchFamily="2" charset="-78"/>
              </a:rPr>
              <a:t>نیاز </a:t>
            </a:r>
            <a:r>
              <a:rPr lang="fa-IR" sz="1900" dirty="0">
                <a:cs typeface="B Titr" panose="00000700000000000000" pitchFamily="2" charset="-78"/>
              </a:rPr>
              <a:t>به بارگذاری مستندات در سامانه مدیریت عملکرد نمی­باشد.</a:t>
            </a:r>
            <a:endParaRPr lang="en-US" sz="1900" dirty="0">
              <a:latin typeface="Calibri" panose="020F0502020204030204" pitchFamily="34" charset="0"/>
              <a:ea typeface="Calibri" panose="020F0502020204030204" pitchFamily="34" charset="0"/>
              <a:cs typeface="B Titr" panose="00000700000000000000" pitchFamily="2" charset="-78"/>
            </a:endParaRPr>
          </a:p>
          <a:p>
            <a:pPr marL="0" indent="0" algn="r" rtl="1">
              <a:buNone/>
            </a:pPr>
            <a:endParaRPr lang="fa-IR" sz="19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fa-IR" b="1" dirty="0" smtClean="0"/>
              <a:t> </a:t>
            </a: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ext uri="{D42A27DB-BD31-4B8C-83A1-F6EECF244321}">
                    <p14:modId xmlns:p14="http://schemas.microsoft.com/office/powerpoint/2010/main" val="2116523826"/>
                  </p:ext>
                </p:extLst>
              </p:nvPr>
            </p:nvGraphicFramePr>
            <p:xfrm>
              <a:off x="838200" y="1742667"/>
              <a:ext cx="10515600" cy="2123186"/>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1066302811"/>
                        </a:ext>
                      </a:extLst>
                    </a:gridCol>
                  </a:tblGrid>
                  <a:tr h="0">
                    <a:tc>
                      <a:txBody>
                        <a:bodyPr/>
                        <a:lstStyle/>
                        <a:p>
                          <a:pPr marL="0" marR="0" algn="just" rtl="1">
                            <a:lnSpc>
                              <a:spcPct val="107000"/>
                            </a:lnSpc>
                            <a:spcBef>
                              <a:spcPts val="0"/>
                            </a:spcBef>
                            <a:spcAft>
                              <a:spcPts val="300"/>
                            </a:spcAft>
                          </a:pPr>
                          <a:r>
                            <a:rPr lang="fa-IR" sz="1300" dirty="0">
                              <a:effectLst/>
                              <a:cs typeface="B Titr" panose="00000700000000000000" pitchFamily="2" charset="-78"/>
                            </a:rPr>
                            <a:t>10.47= ضریب تبدیل متر مکعب گاز به کیلووات ساعت (بر اساس متوسط ارزش حرارتی گاز و تبدیل به واحد کیلووات ساعت)  </a:t>
                          </a:r>
                          <a:endParaRPr lang="en-US" sz="1100" dirty="0">
                            <a:effectLst/>
                            <a:cs typeface="B Titr" panose="00000700000000000000" pitchFamily="2" charset="-78"/>
                          </a:endParaRPr>
                        </a:p>
                        <a:p>
                          <a:pPr marL="0" marR="0" algn="just" rtl="0">
                            <a:lnSpc>
                              <a:spcPct val="107000"/>
                            </a:lnSpc>
                            <a:spcBef>
                              <a:spcPts val="0"/>
                            </a:spcBef>
                            <a:spcAft>
                              <a:spcPts val="300"/>
                            </a:spcAft>
                          </a:pPr>
                          <a:r>
                            <a:rPr lang="en-US" sz="1300" dirty="0">
                              <a:effectLst/>
                              <a:cs typeface="B Titr" panose="00000700000000000000" pitchFamily="2" charset="-78"/>
                            </a:rPr>
                            <a:t>SEC1(1-2α) ≤ SEC0</a:t>
                          </a:r>
                          <a:endParaRPr lang="en-US" sz="1100" dirty="0">
                            <a:effectLst/>
                            <a:cs typeface="B Titr" panose="00000700000000000000" pitchFamily="2" charset="-78"/>
                          </a:endParaRPr>
                        </a:p>
                        <a:p>
                          <a:pPr marL="0" marR="0" algn="just" rtl="0">
                            <a:lnSpc>
                              <a:spcPct val="107000"/>
                            </a:lnSpc>
                            <a:spcBef>
                              <a:spcPts val="0"/>
                            </a:spcBef>
                            <a:spcAft>
                              <a:spcPts val="300"/>
                            </a:spcAft>
                          </a:pPr>
                          <a:r>
                            <a:rPr lang="en-US" sz="1300" dirty="0">
                              <a:effectLst/>
                              <a:cs typeface="B Titr" panose="00000700000000000000" pitchFamily="2" charset="-78"/>
                            </a:rPr>
                            <a:t>A= </a:t>
                          </a:r>
                          <a:r>
                            <a:rPr lang="fa-IR" sz="1300" dirty="0">
                              <a:effectLst/>
                              <a:cs typeface="B Titr" panose="00000700000000000000" pitchFamily="2" charset="-78"/>
                            </a:rPr>
                            <a:t>زیربنای حرارتی ساختمان</a:t>
                          </a:r>
                          <a:endParaRPr lang="en-US" sz="1100" dirty="0">
                            <a:effectLst/>
                            <a:cs typeface="B Titr" panose="00000700000000000000" pitchFamily="2" charset="-78"/>
                          </a:endParaRPr>
                        </a:p>
                        <a:p>
                          <a:pPr marL="0" marR="0" algn="just" rtl="0">
                            <a:lnSpc>
                              <a:spcPct val="107000"/>
                            </a:lnSpc>
                            <a:spcBef>
                              <a:spcPts val="0"/>
                            </a:spcBef>
                            <a:spcAft>
                              <a:spcPts val="800"/>
                            </a:spcAft>
                          </a:pPr>
                          <a:r>
                            <a:rPr lang="fa-IR" sz="1300" dirty="0">
                              <a:effectLst/>
                              <a:cs typeface="B Titr" panose="00000700000000000000" pitchFamily="2" charset="-78"/>
                            </a:rPr>
                            <a:t>زیربنای حرارتی ساختمان: عبارت است از مساحت فضای کنترل شده مجهز به تجهیزات گرمایشی و سرمایشی به متر مربع.</a:t>
                          </a:r>
                          <a:endParaRPr lang="en-US" sz="1100" dirty="0">
                            <a:effectLst/>
                            <a:cs typeface="B Titr" panose="00000700000000000000" pitchFamily="2" charset="-78"/>
                          </a:endParaRPr>
                        </a:p>
                        <a:p>
                          <a:pPr marL="448945" marR="0" indent="-449580" algn="just" rtl="0">
                            <a:lnSpc>
                              <a:spcPct val="107000"/>
                            </a:lnSpc>
                            <a:spcBef>
                              <a:spcPts val="0"/>
                            </a:spcBef>
                            <a:spcAft>
                              <a:spcPts val="300"/>
                            </a:spcAft>
                          </a:pPr>
                          <a:r>
                            <a:rPr lang="fa-IR" sz="1300" dirty="0">
                              <a:effectLst/>
                              <a:cs typeface="B Titr" panose="00000700000000000000" pitchFamily="2" charset="-78"/>
                            </a:rPr>
                            <a:t>تبصره: برای ارزیابی بیش از یک ساختمان/مجتمع/ واحد، از فرمول زیر استفاده می‌شود:</a:t>
                          </a:r>
                          <a:endParaRPr lang="en-US" sz="1100" dirty="0">
                            <a:effectLst/>
                            <a:cs typeface="B Titr" panose="00000700000000000000" pitchFamily="2" charset="-78"/>
                          </a:endParaRPr>
                        </a:p>
                        <a:p>
                          <a:pPr marL="448945" marR="0" indent="-449580" algn="just" rtl="0">
                            <a:lnSpc>
                              <a:spcPct val="107000"/>
                            </a:lnSpc>
                            <a:spcBef>
                              <a:spcPts val="0"/>
                            </a:spcBef>
                            <a:spcAft>
                              <a:spcPts val="300"/>
                            </a:spcAft>
                          </a:pPr>
                          <a14:m>
                            <m:oMath xmlns:m="http://schemas.openxmlformats.org/officeDocument/2006/math">
                              <m:acc>
                                <m:accPr>
                                  <m:chr m:val="̅"/>
                                  <m:ctrlPr>
                                    <a:rPr lang="en-US" sz="1300" i="1">
                                      <a:effectLst/>
                                      <a:latin typeface="Cambria Math" panose="02040503050406030204" pitchFamily="18" charset="0"/>
                                    </a:rPr>
                                  </m:ctrlPr>
                                </m:accPr>
                                <m:e>
                                  <m:r>
                                    <a:rPr lang="en-US" sz="1300">
                                      <a:effectLst/>
                                      <a:latin typeface="Cambria Math"/>
                                    </a:rPr>
                                    <m:t>𝑆𝐸𝐼</m:t>
                                  </m:r>
                                </m:e>
                              </m:acc>
                            </m:oMath>
                          </a14:m>
                          <a:r>
                            <a:rPr lang="en-US" sz="1300" dirty="0">
                              <a:effectLst/>
                              <a:cs typeface="B Titr" panose="00000700000000000000" pitchFamily="2" charset="-78"/>
                            </a:rPr>
                            <a:t>= </a:t>
                          </a:r>
                          <a14:m>
                            <m:oMath xmlns:m="http://schemas.openxmlformats.org/officeDocument/2006/math">
                              <m:f>
                                <m:fPr>
                                  <m:ctrlPr>
                                    <a:rPr lang="en-US" sz="1300" i="1">
                                      <a:effectLst/>
                                      <a:latin typeface="Cambria Math" panose="02040503050406030204" pitchFamily="18" charset="0"/>
                                    </a:rPr>
                                  </m:ctrlPr>
                                </m:fPr>
                                <m:num>
                                  <m:r>
                                    <a:rPr lang="en-US" sz="1300">
                                      <a:effectLst/>
                                      <a:latin typeface="Cambria Math"/>
                                    </a:rPr>
                                    <m:t>𝛴</m:t>
                                  </m:r>
                                  <m:r>
                                    <a:rPr lang="en-US" sz="1300">
                                      <a:effectLst/>
                                      <a:latin typeface="Cambria Math"/>
                                    </a:rPr>
                                    <m:t>(</m:t>
                                  </m:r>
                                  <m:r>
                                    <a:rPr lang="en-US" sz="1300">
                                      <a:effectLst/>
                                      <a:latin typeface="Cambria Math"/>
                                    </a:rPr>
                                    <m:t>𝑆𝐸𝐼𝑖</m:t>
                                  </m:r>
                                  <m:r>
                                    <a:rPr lang="en-US" sz="1300">
                                      <a:effectLst/>
                                      <a:latin typeface="Cambria Math"/>
                                    </a:rPr>
                                    <m:t>∗</m:t>
                                  </m:r>
                                  <m:r>
                                    <a:rPr lang="en-US" sz="1300">
                                      <a:effectLst/>
                                      <a:latin typeface="Cambria Math"/>
                                    </a:rPr>
                                    <m:t>𝐴𝑖</m:t>
                                  </m:r>
                                  <m:r>
                                    <a:rPr lang="en-US" sz="1300">
                                      <a:effectLst/>
                                      <a:latin typeface="Cambria Math"/>
                                    </a:rPr>
                                    <m:t>)</m:t>
                                  </m:r>
                                </m:num>
                                <m:den>
                                  <m:r>
                                    <a:rPr lang="en-US" sz="1300">
                                      <a:effectLst/>
                                      <a:latin typeface="Cambria Math"/>
                                    </a:rPr>
                                    <m:t>𝐴</m:t>
                                  </m:r>
                                </m:den>
                              </m:f>
                            </m:oMath>
                          </a14:m>
                          <a:endParaRPr lang="en-US" sz="1100" dirty="0">
                            <a:effectLst/>
                            <a:cs typeface="B Titr" panose="00000700000000000000" pitchFamily="2" charset="-78"/>
                          </a:endParaRPr>
                        </a:p>
                        <a:p>
                          <a:pPr marL="448945" marR="0" indent="-449580" algn="just" rtl="0">
                            <a:lnSpc>
                              <a:spcPct val="107000"/>
                            </a:lnSpc>
                            <a:spcBef>
                              <a:spcPts val="0"/>
                            </a:spcBef>
                            <a:spcAft>
                              <a:spcPts val="300"/>
                            </a:spcAft>
                          </a:pPr>
                          <a:r>
                            <a:rPr lang="en-US" sz="1300" dirty="0">
                              <a:effectLst/>
                              <a:cs typeface="B Titr" panose="00000700000000000000" pitchFamily="2" charset="-78"/>
                            </a:rPr>
                            <a:t>Ai=</a:t>
                          </a:r>
                          <a:r>
                            <a:rPr lang="fa-IR" sz="1300" dirty="0">
                              <a:effectLst/>
                              <a:cs typeface="B Titr" panose="00000700000000000000" pitchFamily="2" charset="-78"/>
                            </a:rPr>
                            <a:t>مربع  مساحت حرارتی هر ساختمان بر حسب متر</a:t>
                          </a:r>
                          <a:endParaRPr lang="en-US" sz="1100" dirty="0">
                            <a:effectLst/>
                            <a:cs typeface="B Titr" panose="00000700000000000000" pitchFamily="2" charset="-78"/>
                          </a:endParaRPr>
                        </a:p>
                        <a:p>
                          <a:pPr marL="0" marR="0" algn="r" rtl="0">
                            <a:lnSpc>
                              <a:spcPct val="107000"/>
                            </a:lnSpc>
                            <a:spcBef>
                              <a:spcPts val="0"/>
                            </a:spcBef>
                            <a:spcAft>
                              <a:spcPts val="800"/>
                            </a:spcAft>
                          </a:pPr>
                          <a:r>
                            <a:rPr lang="en-US" sz="1300" dirty="0">
                              <a:effectLst/>
                              <a:cs typeface="B Titr" panose="00000700000000000000" pitchFamily="2" charset="-78"/>
                            </a:rPr>
                            <a:t>A= </a:t>
                          </a:r>
                          <a:r>
                            <a:rPr lang="fa-IR" sz="1300" dirty="0">
                              <a:effectLst/>
                              <a:cs typeface="B Titr" panose="00000700000000000000" pitchFamily="2" charset="-78"/>
                            </a:rPr>
                            <a:t>مساحت حرارتی کل ساختمان‌ها </a:t>
                          </a:r>
                          <a:endParaRPr lang="en-US" sz="1100" dirty="0">
                            <a:effectLst/>
                            <a:latin typeface="Calibri" panose="020F0502020204030204" pitchFamily="34" charset="0"/>
                            <a:ea typeface="Calibri" panose="020F0502020204030204" pitchFamily="34" charset="0"/>
                            <a:cs typeface="B Titr" panose="00000700000000000000" pitchFamily="2" charset="-78"/>
                          </a:endParaRPr>
                        </a:p>
                      </a:txBody>
                      <a:tcPr marL="114300" marR="114300" marT="0" marB="0">
                        <a:noFill/>
                      </a:tcPr>
                    </a:tc>
                    <a:extLst>
                      <a:ext uri="{0D108BD9-81ED-4DB2-BD59-A6C34878D82A}">
                        <a16:rowId xmlns:a16="http://schemas.microsoft.com/office/drawing/2014/main" val="252658778"/>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2116523826"/>
                  </p:ext>
                </p:extLst>
              </p:nvPr>
            </p:nvGraphicFramePr>
            <p:xfrm>
              <a:off x="838200" y="1742667"/>
              <a:ext cx="10515600" cy="2123186"/>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1066302811"/>
                        </a:ext>
                      </a:extLst>
                    </a:gridCol>
                  </a:tblGrid>
                  <a:tr h="2123186">
                    <a:tc>
                      <a:txBody>
                        <a:bodyPr/>
                        <a:lstStyle/>
                        <a:p>
                          <a:endParaRPr lang="en-US"/>
                        </a:p>
                      </a:txBody>
                      <a:tcPr marL="114300" marR="114300" marT="0" marB="0">
                        <a:blipFill>
                          <a:blip r:embed="rId2"/>
                          <a:stretch>
                            <a:fillRect l="-58" t="-1143" r="-116" b="-4571"/>
                          </a:stretch>
                        </a:blipFill>
                      </a:tcPr>
                    </a:tc>
                    <a:extLst>
                      <a:ext uri="{0D108BD9-81ED-4DB2-BD59-A6C34878D82A}">
                        <a16:rowId xmlns:a16="http://schemas.microsoft.com/office/drawing/2014/main" val="252658778"/>
                      </a:ext>
                    </a:extLst>
                  </a:tr>
                </a:tbl>
              </a:graphicData>
            </a:graphic>
          </p:graphicFrame>
        </mc:Fallback>
      </mc:AlternateContent>
    </p:spTree>
    <p:extLst>
      <p:ext uri="{BB962C8B-B14F-4D97-AF65-F5344CB8AC3E}">
        <p14:creationId xmlns:p14="http://schemas.microsoft.com/office/powerpoint/2010/main" val="2097548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دفتر رفاه و پشتیبانی + محیط زیست </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سازمان حفاظت محیط زیست</a:t>
            </a:r>
          </a:p>
          <a:p>
            <a:pPr marL="0" marR="0" indent="0" algn="just" rtl="1">
              <a:lnSpc>
                <a:spcPct val="107000"/>
              </a:lnSpc>
              <a:spcBef>
                <a:spcPts val="0"/>
              </a:spcBef>
              <a:spcAft>
                <a:spcPts val="0"/>
              </a:spcAft>
              <a:buNone/>
            </a:pPr>
            <a:r>
              <a:rPr lang="fa-IR" sz="1800" b="1" dirty="0" smtClean="0">
                <a:cs typeface="B Titr" panose="00000700000000000000" pitchFamily="2" charset="-78"/>
              </a:rPr>
              <a:t> </a:t>
            </a:r>
            <a:r>
              <a:rPr lang="fa-IR" sz="1800" b="1" dirty="0">
                <a:cs typeface="B Titr" panose="00000700000000000000" pitchFamily="2" charset="-78"/>
              </a:rPr>
              <a:t>سنجه2: میزان مصرف </a:t>
            </a:r>
            <a:r>
              <a:rPr lang="fa-IR" sz="1800" b="1" dirty="0" smtClean="0">
                <a:cs typeface="B Titr" panose="00000700000000000000" pitchFamily="2" charset="-78"/>
              </a:rPr>
              <a:t>آب</a:t>
            </a:r>
          </a:p>
          <a:p>
            <a:pPr marL="0" marR="0" indent="0" algn="just" rtl="1">
              <a:lnSpc>
                <a:spcPct val="107000"/>
              </a:lnSpc>
              <a:spcBef>
                <a:spcPts val="0"/>
              </a:spcBef>
              <a:spcAft>
                <a:spcPts val="0"/>
              </a:spcAft>
              <a:buNone/>
            </a:pPr>
            <a:endParaRPr lang="fa-IR" sz="1800" b="1" dirty="0">
              <a:cs typeface="B Titr" panose="00000700000000000000" pitchFamily="2" charset="-78"/>
            </a:endParaRPr>
          </a:p>
          <a:p>
            <a:pPr marL="0" marR="0" indent="0" algn="just" rtl="1">
              <a:lnSpc>
                <a:spcPct val="107000"/>
              </a:lnSpc>
              <a:spcBef>
                <a:spcPts val="0"/>
              </a:spcBef>
              <a:spcAft>
                <a:spcPts val="0"/>
              </a:spcAft>
              <a:buNone/>
            </a:pPr>
            <a:endParaRPr lang="fa-IR" sz="1800" b="1" dirty="0" smtClean="0">
              <a:cs typeface="B Titr" panose="00000700000000000000" pitchFamily="2" charset="-78"/>
            </a:endParaRPr>
          </a:p>
          <a:p>
            <a:pPr marL="0" marR="0" indent="0" algn="just" rtl="1">
              <a:lnSpc>
                <a:spcPct val="107000"/>
              </a:lnSpc>
              <a:spcBef>
                <a:spcPts val="0"/>
              </a:spcBef>
              <a:spcAft>
                <a:spcPts val="0"/>
              </a:spcAft>
              <a:buNone/>
            </a:pPr>
            <a:endParaRPr lang="fa-IR" sz="1800" b="1" dirty="0">
              <a:cs typeface="B Titr" panose="00000700000000000000" pitchFamily="2" charset="-78"/>
            </a:endParaRPr>
          </a:p>
          <a:p>
            <a:pPr marL="0" marR="0" indent="0" algn="just" rtl="1">
              <a:lnSpc>
                <a:spcPct val="107000"/>
              </a:lnSpc>
              <a:spcBef>
                <a:spcPts val="0"/>
              </a:spcBef>
              <a:spcAft>
                <a:spcPts val="0"/>
              </a:spcAft>
              <a:buNone/>
            </a:pPr>
            <a:endParaRPr lang="fa-IR" sz="1800" b="1" dirty="0" smtClean="0">
              <a:cs typeface="B Titr" panose="00000700000000000000" pitchFamily="2" charset="-78"/>
            </a:endParaRPr>
          </a:p>
          <a:p>
            <a:pPr marL="0" marR="0" indent="0" algn="just" rtl="1">
              <a:lnSpc>
                <a:spcPct val="107000"/>
              </a:lnSpc>
              <a:spcBef>
                <a:spcPts val="0"/>
              </a:spcBef>
              <a:spcAft>
                <a:spcPts val="0"/>
              </a:spcAft>
              <a:buNone/>
            </a:pPr>
            <a:endParaRPr lang="fa-IR" b="1" dirty="0"/>
          </a:p>
          <a:p>
            <a:pPr marL="0" marR="0" indent="0" algn="just" rtl="1">
              <a:lnSpc>
                <a:spcPct val="107000"/>
              </a:lnSpc>
              <a:spcBef>
                <a:spcPts val="0"/>
              </a:spcBef>
              <a:spcAft>
                <a:spcPts val="0"/>
              </a:spcAft>
              <a:buNone/>
            </a:pPr>
            <a:endParaRPr lang="fa-IR" b="1" dirty="0" smtClean="0"/>
          </a:p>
          <a:p>
            <a:pPr marL="0" marR="0" indent="0" algn="just" rtl="1">
              <a:lnSpc>
                <a:spcPct val="107000"/>
              </a:lnSpc>
              <a:spcBef>
                <a:spcPts val="0"/>
              </a:spcBef>
              <a:spcAft>
                <a:spcPts val="0"/>
              </a:spcAft>
              <a:buNone/>
            </a:pPr>
            <a:endParaRPr lang="fa-IR" b="1" dirty="0"/>
          </a:p>
          <a:p>
            <a:pPr marL="0" marR="0" indent="0" algn="just" rtl="1">
              <a:lnSpc>
                <a:spcPct val="107000"/>
              </a:lnSpc>
              <a:spcBef>
                <a:spcPts val="0"/>
              </a:spcBef>
              <a:spcAft>
                <a:spcPts val="0"/>
              </a:spcAft>
              <a:buNone/>
            </a:pPr>
            <a:endParaRPr lang="fa-IR" b="1" dirty="0" smtClean="0"/>
          </a:p>
          <a:p>
            <a:pPr marL="0" marR="0" indent="0" algn="just" rtl="1">
              <a:lnSpc>
                <a:spcPct val="107000"/>
              </a:lnSpc>
              <a:spcBef>
                <a:spcPts val="0"/>
              </a:spcBef>
              <a:spcAft>
                <a:spcPts val="0"/>
              </a:spcAft>
              <a:buNone/>
            </a:pPr>
            <a:endParaRPr lang="fa-IR" b="1" dirty="0" smtClean="0"/>
          </a:p>
          <a:p>
            <a:pPr marL="0" marR="0" indent="0" algn="just" rtl="1">
              <a:lnSpc>
                <a:spcPct val="107000"/>
              </a:lnSpc>
              <a:spcBef>
                <a:spcPts val="0"/>
              </a:spcBef>
              <a:spcAft>
                <a:spcPts val="0"/>
              </a:spcAft>
              <a:buNone/>
            </a:pPr>
            <a:endParaRPr lang="fa-IR" b="1" dirty="0" smtClean="0"/>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ext uri="{D42A27DB-BD31-4B8C-83A1-F6EECF244321}">
                    <p14:modId xmlns:p14="http://schemas.microsoft.com/office/powerpoint/2010/main" val="379482825"/>
                  </p:ext>
                </p:extLst>
              </p:nvPr>
            </p:nvGraphicFramePr>
            <p:xfrm>
              <a:off x="804236" y="2235201"/>
              <a:ext cx="10515600" cy="3586312"/>
            </p:xfrm>
            <a:graphic>
              <a:graphicData uri="http://schemas.openxmlformats.org/drawingml/2006/table">
                <a:tbl>
                  <a:tblPr rtl="1" firstRow="1" firstCol="1" bandRow="1">
                    <a:tableStyleId>{5C22544A-7EE6-4342-B048-85BDC9FD1C3A}</a:tableStyleId>
                  </a:tblPr>
                  <a:tblGrid>
                    <a:gridCol w="10515600">
                      <a:extLst>
                        <a:ext uri="{9D8B030D-6E8A-4147-A177-3AD203B41FA5}">
                          <a16:colId xmlns:a16="http://schemas.microsoft.com/office/drawing/2014/main" val="1153715053"/>
                        </a:ext>
                      </a:extLst>
                    </a:gridCol>
                  </a:tblGrid>
                  <a:tr h="2311400">
                    <a:tc>
                      <a:txBody>
                        <a:bodyPr/>
                        <a:lstStyle/>
                        <a:p>
                          <a:pPr marL="0" marR="0" algn="r" rtl="1">
                            <a:lnSpc>
                              <a:spcPct val="107000"/>
                            </a:lnSpc>
                            <a:spcBef>
                              <a:spcPts val="0"/>
                            </a:spcBef>
                            <a:spcAft>
                              <a:spcPts val="800"/>
                            </a:spcAft>
                          </a:pPr>
                          <a:r>
                            <a:rPr lang="fa-IR" sz="600" dirty="0">
                              <a:effectLst/>
                            </a:rPr>
                            <a:t>نحوه </a:t>
                          </a:r>
                          <a:r>
                            <a:rPr lang="fa-IR" sz="600" dirty="0" smtClean="0">
                              <a:effectLst/>
                            </a:rPr>
                            <a:t>سنجش:</a:t>
                          </a:r>
                          <a:endParaRPr lang="en-US" sz="1400" dirty="0" smtClean="0">
                            <a:solidFill>
                              <a:schemeClr val="tx1"/>
                            </a:solidFill>
                            <a:effectLst/>
                          </a:endParaRPr>
                        </a:p>
                        <a:p>
                          <a:pPr marL="448945" marR="0" indent="-449580" algn="l" rtl="0">
                            <a:lnSpc>
                              <a:spcPct val="107000"/>
                            </a:lnSpc>
                            <a:spcBef>
                              <a:spcPts val="0"/>
                            </a:spcBef>
                            <a:spcAft>
                              <a:spcPts val="300"/>
                            </a:spcAft>
                          </a:pPr>
                          <a:r>
                            <a:rPr lang="en-US" sz="1400" dirty="0">
                              <a:solidFill>
                                <a:schemeClr val="tx1"/>
                              </a:solidFill>
                              <a:effectLst/>
                            </a:rPr>
                            <a:t>SWI= </a:t>
                          </a:r>
                          <a14:m>
                            <m:oMath xmlns:m="http://schemas.openxmlformats.org/officeDocument/2006/math">
                              <m:f>
                                <m:fPr>
                                  <m:ctrlPr>
                                    <a:rPr lang="en-US" sz="1400" i="1">
                                      <a:solidFill>
                                        <a:schemeClr val="tx1"/>
                                      </a:solidFill>
                                      <a:effectLst/>
                                      <a:latin typeface="Cambria Math" panose="02040503050406030204" pitchFamily="18" charset="0"/>
                                    </a:rPr>
                                  </m:ctrlPr>
                                </m:fPr>
                                <m:num>
                                  <m:r>
                                    <m:rPr>
                                      <m:sty m:val="p"/>
                                    </m:rPr>
                                    <a:rPr lang="en-US" sz="1400">
                                      <a:solidFill>
                                        <a:schemeClr val="tx1"/>
                                      </a:solidFill>
                                      <a:effectLst/>
                                      <a:latin typeface="Cambria Math"/>
                                    </a:rPr>
                                    <m:t>β</m:t>
                                  </m:r>
                                  <m:r>
                                    <a:rPr lang="en-US" sz="1400">
                                      <a:solidFill>
                                        <a:schemeClr val="tx1"/>
                                      </a:solidFill>
                                      <a:effectLst/>
                                      <a:latin typeface="Cambria Math"/>
                                    </a:rPr>
                                    <m:t>2</m:t>
                                  </m:r>
                                </m:num>
                                <m:den>
                                  <m:r>
                                    <a:rPr lang="en-US" sz="1400">
                                      <a:solidFill>
                                        <a:schemeClr val="tx1"/>
                                      </a:solidFill>
                                      <a:effectLst/>
                                      <a:latin typeface="Cambria Math"/>
                                    </a:rPr>
                                    <m:t>𝐖𝐈</m:t>
                                  </m:r>
                                </m:den>
                              </m:f>
                            </m:oMath>
                          </a14:m>
                          <a:endParaRPr lang="en-US" sz="1100" dirty="0">
                            <a:solidFill>
                              <a:schemeClr val="tx1"/>
                            </a:solidFill>
                            <a:effectLst/>
                            <a:cs typeface="B Titr" panose="00000700000000000000" pitchFamily="2" charset="-78"/>
                          </a:endParaRPr>
                        </a:p>
                        <a:p>
                          <a:pPr marL="448945" marR="0" indent="-449580" algn="l" rtl="0">
                            <a:lnSpc>
                              <a:spcPct val="107000"/>
                            </a:lnSpc>
                            <a:spcBef>
                              <a:spcPts val="0"/>
                            </a:spcBef>
                            <a:spcAft>
                              <a:spcPts val="300"/>
                            </a:spcAft>
                          </a:pPr>
                          <a:r>
                            <a:rPr lang="en-US" sz="1100" dirty="0">
                              <a:solidFill>
                                <a:schemeClr val="tx1"/>
                              </a:solidFill>
                              <a:effectLst/>
                              <a:cs typeface="B Titr" panose="00000700000000000000" pitchFamily="2" charset="-78"/>
                            </a:rPr>
                            <a:t>WI= </a:t>
                          </a:r>
                          <a14:m>
                            <m:oMath xmlns:m="http://schemas.openxmlformats.org/officeDocument/2006/math">
                              <m:f>
                                <m:fPr>
                                  <m:ctrlPr>
                                    <a:rPr lang="en-US" sz="1100" i="1">
                                      <a:solidFill>
                                        <a:schemeClr val="tx1"/>
                                      </a:solidFill>
                                      <a:effectLst/>
                                      <a:latin typeface="Cambria Math" panose="02040503050406030204" pitchFamily="18" charset="0"/>
                                    </a:rPr>
                                  </m:ctrlPr>
                                </m:fPr>
                                <m:num>
                                  <m:r>
                                    <a:rPr lang="en-US" sz="1100">
                                      <a:solidFill>
                                        <a:schemeClr val="tx1"/>
                                      </a:solidFill>
                                      <a:effectLst/>
                                      <a:latin typeface="Cambria Math"/>
                                    </a:rPr>
                                    <m:t>𝐶𝑊</m:t>
                                  </m:r>
                                  <m:r>
                                    <a:rPr lang="en-US" sz="1100">
                                      <a:solidFill>
                                        <a:schemeClr val="tx1"/>
                                      </a:solidFill>
                                      <a:effectLst/>
                                      <a:latin typeface="Cambria Math"/>
                                    </a:rPr>
                                    <m:t>1</m:t>
                                  </m:r>
                                  <m:d>
                                    <m:dPr>
                                      <m:ctrlPr>
                                        <a:rPr lang="en-US" sz="1100" i="1">
                                          <a:solidFill>
                                            <a:schemeClr val="tx1"/>
                                          </a:solidFill>
                                          <a:effectLst/>
                                          <a:latin typeface="Cambria Math" panose="02040503050406030204" pitchFamily="18" charset="0"/>
                                        </a:rPr>
                                      </m:ctrlPr>
                                    </m:dPr>
                                    <m:e>
                                      <m:r>
                                        <a:rPr lang="en-US" sz="1100">
                                          <a:solidFill>
                                            <a:schemeClr val="tx1"/>
                                          </a:solidFill>
                                          <a:effectLst/>
                                          <a:latin typeface="Cambria Math"/>
                                        </a:rPr>
                                        <m:t>1</m:t>
                                      </m:r>
                                      <m:r>
                                        <a:rPr lang="en-US" sz="1100">
                                          <a:solidFill>
                                            <a:schemeClr val="tx1"/>
                                          </a:solidFill>
                                          <a:effectLst/>
                                          <a:latin typeface="Cambria Math"/>
                                        </a:rPr>
                                        <m:t>−</m:t>
                                      </m:r>
                                      <m:r>
                                        <a:rPr lang="en-US" sz="1100">
                                          <a:solidFill>
                                            <a:schemeClr val="tx1"/>
                                          </a:solidFill>
                                          <a:effectLst/>
                                          <a:latin typeface="Cambria Math"/>
                                        </a:rPr>
                                        <m:t>0</m:t>
                                      </m:r>
                                      <m:r>
                                        <a:rPr lang="en-US" sz="1100">
                                          <a:solidFill>
                                            <a:schemeClr val="tx1"/>
                                          </a:solidFill>
                                          <a:effectLst/>
                                          <a:latin typeface="Cambria Math"/>
                                        </a:rPr>
                                        <m:t>.</m:t>
                                      </m:r>
                                      <m:r>
                                        <a:rPr lang="en-US" sz="1100">
                                          <a:solidFill>
                                            <a:schemeClr val="tx1"/>
                                          </a:solidFill>
                                          <a:effectLst/>
                                          <a:latin typeface="Cambria Math"/>
                                        </a:rPr>
                                        <m:t>5</m:t>
                                      </m:r>
                                      <m:r>
                                        <a:rPr lang="en-US" sz="1100">
                                          <a:solidFill>
                                            <a:schemeClr val="tx1"/>
                                          </a:solidFill>
                                          <a:effectLst/>
                                          <a:latin typeface="Cambria Math"/>
                                        </a:rPr>
                                        <m:t>𝛾</m:t>
                                      </m:r>
                                    </m:e>
                                  </m:d>
                                </m:num>
                                <m:den>
                                  <m:d>
                                    <m:dPr>
                                      <m:ctrlPr>
                                        <a:rPr lang="en-US" sz="1100" i="1">
                                          <a:solidFill>
                                            <a:schemeClr val="tx1"/>
                                          </a:solidFill>
                                          <a:effectLst/>
                                          <a:latin typeface="Cambria Math" panose="02040503050406030204" pitchFamily="18" charset="0"/>
                                        </a:rPr>
                                      </m:ctrlPr>
                                    </m:dPr>
                                    <m:e>
                                      <m:r>
                                        <a:rPr lang="en-US" sz="1100">
                                          <a:solidFill>
                                            <a:schemeClr val="tx1"/>
                                          </a:solidFill>
                                          <a:effectLst/>
                                          <a:latin typeface="Cambria Math"/>
                                        </a:rPr>
                                        <m:t>𝑊</m:t>
                                      </m:r>
                                      <m:r>
                                        <a:rPr lang="en-US" sz="1100">
                                          <a:solidFill>
                                            <a:schemeClr val="tx1"/>
                                          </a:solidFill>
                                          <a:effectLst/>
                                          <a:latin typeface="Cambria Math"/>
                                        </a:rPr>
                                        <m:t>0</m:t>
                                      </m:r>
                                      <m:r>
                                        <a:rPr lang="en-US" sz="1100">
                                          <a:solidFill>
                                            <a:schemeClr val="tx1"/>
                                          </a:solidFill>
                                          <a:effectLst/>
                                          <a:latin typeface="Cambria Math"/>
                                        </a:rPr>
                                        <m:t>∗</m:t>
                                      </m:r>
                                      <m:r>
                                        <a:rPr lang="en-US" sz="1100">
                                          <a:solidFill>
                                            <a:schemeClr val="tx1"/>
                                          </a:solidFill>
                                          <a:effectLst/>
                                          <a:latin typeface="Cambria Math"/>
                                        </a:rPr>
                                        <m:t>𝑁</m:t>
                                      </m:r>
                                    </m:e>
                                  </m:d>
                                </m:den>
                              </m:f>
                            </m:oMath>
                          </a14:m>
                          <a:endParaRPr lang="en-US" sz="1100" dirty="0">
                            <a:solidFill>
                              <a:schemeClr val="tx1"/>
                            </a:solidFill>
                            <a:effectLst/>
                            <a:cs typeface="B Titr" panose="00000700000000000000" pitchFamily="2" charset="-78"/>
                          </a:endParaRPr>
                        </a:p>
                        <a:p>
                          <a:pPr marL="448945" marR="0" indent="-449580" algn="l" rtl="0">
                            <a:lnSpc>
                              <a:spcPct val="107000"/>
                            </a:lnSpc>
                            <a:spcBef>
                              <a:spcPts val="0"/>
                            </a:spcBef>
                            <a:spcAft>
                              <a:spcPts val="300"/>
                            </a:spcAft>
                          </a:pPr>
                          <a:r>
                            <a:rPr lang="en-US" sz="1100" dirty="0">
                              <a:solidFill>
                                <a:schemeClr val="tx1"/>
                              </a:solidFill>
                              <a:effectLst/>
                              <a:cs typeface="B Titr" panose="00000700000000000000" pitchFamily="2" charset="-78"/>
                            </a:rPr>
                            <a:t>WI= </a:t>
                          </a:r>
                          <a:r>
                            <a:rPr lang="fa-IR" sz="1100" dirty="0">
                              <a:solidFill>
                                <a:schemeClr val="tx1"/>
                              </a:solidFill>
                              <a:effectLst/>
                              <a:cs typeface="B Titr" panose="00000700000000000000" pitchFamily="2" charset="-78"/>
                            </a:rPr>
                            <a:t>شاخص مصرف آب</a:t>
                          </a:r>
                          <a:endParaRPr lang="en-US" sz="1100" dirty="0">
                            <a:solidFill>
                              <a:schemeClr val="tx1"/>
                            </a:solidFill>
                            <a:effectLst/>
                            <a:cs typeface="B Titr" panose="00000700000000000000" pitchFamily="2" charset="-78"/>
                          </a:endParaRPr>
                        </a:p>
                        <a:p>
                          <a:pPr marL="448945" marR="0" indent="-449580" algn="l" rtl="0">
                            <a:lnSpc>
                              <a:spcPct val="107000"/>
                            </a:lnSpc>
                            <a:spcBef>
                              <a:spcPts val="0"/>
                            </a:spcBef>
                            <a:spcAft>
                              <a:spcPts val="300"/>
                            </a:spcAft>
                          </a:pPr>
                          <a:r>
                            <a:rPr lang="en-US" sz="1100" dirty="0">
                              <a:solidFill>
                                <a:schemeClr val="tx1"/>
                              </a:solidFill>
                              <a:effectLst/>
                              <a:cs typeface="B Titr" panose="00000700000000000000" pitchFamily="2" charset="-78"/>
                            </a:rPr>
                            <a:t>N= </a:t>
                          </a:r>
                          <a:r>
                            <a:rPr lang="fa-IR" sz="1100" dirty="0">
                              <a:solidFill>
                                <a:schemeClr val="tx1"/>
                              </a:solidFill>
                              <a:effectLst/>
                              <a:cs typeface="B Titr" panose="00000700000000000000" pitchFamily="2" charset="-78"/>
                            </a:rPr>
                            <a:t>تعداد کارکنان</a:t>
                          </a:r>
                          <a:endParaRPr lang="en-US" sz="1100" dirty="0">
                            <a:solidFill>
                              <a:schemeClr val="tx1"/>
                            </a:solidFill>
                            <a:effectLst/>
                            <a:cs typeface="B Titr" panose="00000700000000000000" pitchFamily="2" charset="-78"/>
                          </a:endParaRPr>
                        </a:p>
                        <a:p>
                          <a:pPr marL="448945" marR="0" indent="-449580" algn="l" rtl="0">
                            <a:lnSpc>
                              <a:spcPct val="107000"/>
                            </a:lnSpc>
                            <a:spcBef>
                              <a:spcPts val="0"/>
                            </a:spcBef>
                            <a:spcAft>
                              <a:spcPts val="300"/>
                            </a:spcAft>
                          </a:pPr>
                          <a:r>
                            <a:rPr lang="en-US" sz="1100" dirty="0">
                              <a:solidFill>
                                <a:schemeClr val="tx1"/>
                              </a:solidFill>
                              <a:effectLst/>
                              <a:cs typeface="B Titr" panose="00000700000000000000" pitchFamily="2" charset="-78"/>
                            </a:rPr>
                            <a:t>CW1= </a:t>
                          </a:r>
                          <a:r>
                            <a:rPr lang="fa-IR" sz="1100" dirty="0">
                              <a:solidFill>
                                <a:schemeClr val="tx1"/>
                              </a:solidFill>
                              <a:effectLst/>
                              <a:cs typeface="B Titr" panose="00000700000000000000" pitchFamily="2" charset="-78"/>
                            </a:rPr>
                            <a:t>مصرف سالانه آب منطبق بر کنتور آب</a:t>
                          </a:r>
                          <a:endParaRPr lang="en-US" sz="1100" dirty="0">
                            <a:solidFill>
                              <a:schemeClr val="tx1"/>
                            </a:solidFill>
                            <a:effectLst/>
                            <a:cs typeface="B Titr" panose="00000700000000000000" pitchFamily="2" charset="-78"/>
                          </a:endParaRPr>
                        </a:p>
                        <a:p>
                          <a:pPr marL="0" marR="0" algn="l" rtl="0">
                            <a:lnSpc>
                              <a:spcPct val="107000"/>
                            </a:lnSpc>
                            <a:spcBef>
                              <a:spcPts val="0"/>
                            </a:spcBef>
                            <a:spcAft>
                              <a:spcPts val="300"/>
                            </a:spcAft>
                            <a:tabLst>
                              <a:tab pos="904875" algn="l"/>
                            </a:tabLst>
                          </a:pPr>
                          <a:r>
                            <a:rPr lang="fa-IR" sz="1100" dirty="0">
                              <a:solidFill>
                                <a:schemeClr val="tx1"/>
                              </a:solidFill>
                              <a:effectLst/>
                              <a:cs typeface="B Titr" panose="00000700000000000000" pitchFamily="2" charset="-78"/>
                            </a:rPr>
                            <a:t>2β</a:t>
                          </a:r>
                          <a:r>
                            <a:rPr lang="en-US" sz="1100" dirty="0">
                              <a:solidFill>
                                <a:schemeClr val="tx1"/>
                              </a:solidFill>
                              <a:effectLst/>
                              <a:cs typeface="B Titr" panose="00000700000000000000" pitchFamily="2" charset="-78"/>
                            </a:rPr>
                            <a:t> = </a:t>
                          </a:r>
                          <a:r>
                            <a:rPr lang="fa-IR" sz="1100" dirty="0">
                              <a:solidFill>
                                <a:schemeClr val="tx1"/>
                              </a:solidFill>
                              <a:effectLst/>
                              <a:cs typeface="B Titr" panose="00000700000000000000" pitchFamily="2" charset="-78"/>
                            </a:rPr>
                            <a:t>ضریب اهمیت شاخص آب</a:t>
                          </a:r>
                          <a:endParaRPr lang="en-US" sz="1100" dirty="0">
                            <a:solidFill>
                              <a:schemeClr val="tx1"/>
                            </a:solidFill>
                            <a:effectLst/>
                            <a:cs typeface="B Titr" panose="00000700000000000000" pitchFamily="2" charset="-78"/>
                          </a:endParaRPr>
                        </a:p>
                        <a:p>
                          <a:pPr marL="0" marR="0" algn="l" rtl="0">
                            <a:lnSpc>
                              <a:spcPct val="107000"/>
                            </a:lnSpc>
                            <a:spcBef>
                              <a:spcPts val="0"/>
                            </a:spcBef>
                            <a:spcAft>
                              <a:spcPts val="300"/>
                            </a:spcAft>
                            <a:tabLst>
                              <a:tab pos="904875" algn="l"/>
                            </a:tabLst>
                          </a:pPr>
                          <a:r>
                            <a:rPr lang="en-US" sz="1100" dirty="0">
                              <a:solidFill>
                                <a:schemeClr val="tx1"/>
                              </a:solidFill>
                              <a:effectLst/>
                              <a:cs typeface="B Titr" panose="00000700000000000000" pitchFamily="2" charset="-78"/>
                            </a:rPr>
                            <a:t>γ= </a:t>
                          </a:r>
                          <a:r>
                            <a:rPr lang="fa-IR" sz="1100" dirty="0">
                              <a:solidFill>
                                <a:schemeClr val="tx1"/>
                              </a:solidFill>
                              <a:effectLst/>
                              <a:cs typeface="B Titr" panose="00000700000000000000" pitchFamily="2" charset="-78"/>
                            </a:rPr>
                            <a:t>سهم آب بازچرخانی شده نسبت به آب مصرفی </a:t>
                          </a:r>
                          <a:endParaRPr lang="en-US" sz="1100" dirty="0">
                            <a:solidFill>
                              <a:schemeClr val="tx1"/>
                            </a:solidFill>
                            <a:effectLst/>
                            <a:cs typeface="B Titr" panose="00000700000000000000" pitchFamily="2" charset="-78"/>
                          </a:endParaRPr>
                        </a:p>
                        <a:p>
                          <a:pPr marL="0" marR="0" algn="l" rtl="0">
                            <a:lnSpc>
                              <a:spcPct val="107000"/>
                            </a:lnSpc>
                            <a:spcBef>
                              <a:spcPts val="0"/>
                            </a:spcBef>
                            <a:spcAft>
                              <a:spcPts val="300"/>
                            </a:spcAft>
                          </a:pPr>
                          <a:r>
                            <a:rPr lang="en-US" sz="1100" dirty="0">
                              <a:solidFill>
                                <a:schemeClr val="tx1"/>
                              </a:solidFill>
                              <a:effectLst/>
                              <a:cs typeface="B Titr" panose="00000700000000000000" pitchFamily="2" charset="-78"/>
                            </a:rPr>
                            <a:t>0 ≤ γ &lt; 1</a:t>
                          </a:r>
                        </a:p>
                        <a:p>
                          <a:pPr marL="0" marR="0" algn="l" rtl="0">
                            <a:lnSpc>
                              <a:spcPct val="107000"/>
                            </a:lnSpc>
                            <a:spcBef>
                              <a:spcPts val="0"/>
                            </a:spcBef>
                            <a:spcAft>
                              <a:spcPts val="300"/>
                            </a:spcAft>
                          </a:pPr>
                          <a:r>
                            <a:rPr lang="en-US" sz="1100" dirty="0">
                              <a:solidFill>
                                <a:schemeClr val="tx1"/>
                              </a:solidFill>
                              <a:effectLst/>
                              <a:cs typeface="B Titr" panose="00000700000000000000" pitchFamily="2" charset="-78"/>
                            </a:rPr>
                            <a:t>CW1(1-0.5γ) ≤ (W0*N)</a:t>
                          </a:r>
                        </a:p>
                        <a:p>
                          <a:pPr marL="0" marR="0" algn="just" rtl="1">
                            <a:lnSpc>
                              <a:spcPct val="107000"/>
                            </a:lnSpc>
                            <a:spcBef>
                              <a:spcPts val="0"/>
                            </a:spcBef>
                            <a:spcAft>
                              <a:spcPts val="300"/>
                            </a:spcAft>
                          </a:pPr>
                          <a:r>
                            <a:rPr lang="fa-IR" sz="1100" dirty="0">
                              <a:solidFill>
                                <a:schemeClr val="tx1"/>
                              </a:solidFill>
                              <a:effectLst/>
                              <a:cs typeface="B Titr" panose="00000700000000000000" pitchFamily="2" charset="-78"/>
                            </a:rPr>
                            <a:t>الگوی مصرف سالانه آب در ساختمان‌های اداری (یک متر مکعب به ازای هر نفر در ماه) (12</a:t>
                          </a:r>
                          <a:r>
                            <a:rPr lang="en-US" sz="1100" dirty="0">
                              <a:solidFill>
                                <a:schemeClr val="tx1"/>
                              </a:solidFill>
                              <a:effectLst/>
                              <a:cs typeface="B Titr" panose="00000700000000000000" pitchFamily="2" charset="-78"/>
                            </a:rPr>
                            <a:t>W</a:t>
                          </a:r>
                          <a:r>
                            <a:rPr lang="en-US" sz="1100" baseline="-25000" dirty="0">
                              <a:solidFill>
                                <a:schemeClr val="tx1"/>
                              </a:solidFill>
                              <a:effectLst/>
                              <a:cs typeface="B Titr" panose="00000700000000000000" pitchFamily="2" charset="-78"/>
                            </a:rPr>
                            <a:t>0</a:t>
                          </a:r>
                          <a:r>
                            <a:rPr lang="en-US" sz="1100" dirty="0">
                              <a:solidFill>
                                <a:schemeClr val="tx1"/>
                              </a:solidFill>
                              <a:effectLst/>
                              <a:cs typeface="B Titr" panose="00000700000000000000" pitchFamily="2" charset="-78"/>
                            </a:rPr>
                            <a:t>=</a:t>
                          </a:r>
                          <a:r>
                            <a:rPr lang="fa-IR" sz="1100" dirty="0">
                              <a:solidFill>
                                <a:schemeClr val="tx1"/>
                              </a:solidFill>
                              <a:effectLst/>
                              <a:cs typeface="B Titr" panose="00000700000000000000" pitchFamily="2" charset="-78"/>
                            </a:rPr>
                            <a:t>) ساختمان/مجتمع/واحد مربوطه می‌باشد. </a:t>
                          </a:r>
                          <a:endParaRPr lang="en-US" sz="1100" dirty="0">
                            <a:solidFill>
                              <a:schemeClr val="tx1"/>
                            </a:solidFill>
                            <a:effectLst/>
                            <a:cs typeface="B Titr" panose="00000700000000000000" pitchFamily="2" charset="-78"/>
                          </a:endParaRPr>
                        </a:p>
                        <a:p>
                          <a:pPr marL="448945" marR="0" indent="-449580" algn="just" rtl="1">
                            <a:lnSpc>
                              <a:spcPct val="107000"/>
                            </a:lnSpc>
                            <a:spcBef>
                              <a:spcPts val="0"/>
                            </a:spcBef>
                            <a:spcAft>
                              <a:spcPts val="300"/>
                            </a:spcAft>
                          </a:pPr>
                          <a:r>
                            <a:rPr lang="fa-IR" sz="1100" dirty="0">
                              <a:solidFill>
                                <a:schemeClr val="tx1"/>
                              </a:solidFill>
                              <a:effectLst/>
                              <a:cs typeface="B Titr" panose="00000700000000000000" pitchFamily="2" charset="-78"/>
                            </a:rPr>
                            <a:t>تبصره: برای ارزیابی بیش از یک ساختمان/مجتمع/ واحد، از فرمول زیر استفاده می‌شود:</a:t>
                          </a:r>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14:m>
                            <m:oMath xmlns:m="http://schemas.openxmlformats.org/officeDocument/2006/math">
                              <m:acc>
                                <m:accPr>
                                  <m:chr m:val="̅"/>
                                  <m:ctrlPr>
                                    <a:rPr lang="en-US" sz="1100" i="1">
                                      <a:solidFill>
                                        <a:schemeClr val="tx1"/>
                                      </a:solidFill>
                                      <a:effectLst/>
                                      <a:latin typeface="Cambria Math" panose="02040503050406030204" pitchFamily="18" charset="0"/>
                                    </a:rPr>
                                  </m:ctrlPr>
                                </m:accPr>
                                <m:e>
                                  <m:r>
                                    <a:rPr lang="en-US" sz="1100">
                                      <a:solidFill>
                                        <a:schemeClr val="tx1"/>
                                      </a:solidFill>
                                      <a:effectLst/>
                                      <a:latin typeface="Cambria Math"/>
                                    </a:rPr>
                                    <m:t>𝑆𝑊𝐼</m:t>
                                  </m:r>
                                </m:e>
                              </m:acc>
                            </m:oMath>
                          </a14:m>
                          <a:r>
                            <a:rPr lang="en-US" sz="1100" dirty="0">
                              <a:solidFill>
                                <a:schemeClr val="tx1"/>
                              </a:solidFill>
                              <a:effectLst/>
                              <a:cs typeface="B Titr" panose="00000700000000000000" pitchFamily="2" charset="-78"/>
                            </a:rPr>
                            <a:t>= </a:t>
                          </a:r>
                          <a14:m>
                            <m:oMath xmlns:m="http://schemas.openxmlformats.org/officeDocument/2006/math">
                              <m:f>
                                <m:fPr>
                                  <m:ctrlPr>
                                    <a:rPr lang="en-US" sz="1100" i="1">
                                      <a:solidFill>
                                        <a:schemeClr val="tx1"/>
                                      </a:solidFill>
                                      <a:effectLst/>
                                      <a:latin typeface="Cambria Math" panose="02040503050406030204" pitchFamily="18" charset="0"/>
                                    </a:rPr>
                                  </m:ctrlPr>
                                </m:fPr>
                                <m:num>
                                  <m:r>
                                    <a:rPr lang="en-US" sz="1100">
                                      <a:solidFill>
                                        <a:schemeClr val="tx1"/>
                                      </a:solidFill>
                                      <a:effectLst/>
                                      <a:latin typeface="Cambria Math"/>
                                    </a:rPr>
                                    <m:t>𝛴</m:t>
                                  </m:r>
                                  <m:r>
                                    <a:rPr lang="en-US" sz="1100">
                                      <a:solidFill>
                                        <a:schemeClr val="tx1"/>
                                      </a:solidFill>
                                      <a:effectLst/>
                                      <a:latin typeface="Cambria Math"/>
                                    </a:rPr>
                                    <m:t>(</m:t>
                                  </m:r>
                                  <m:r>
                                    <a:rPr lang="en-US" sz="1100">
                                      <a:solidFill>
                                        <a:schemeClr val="tx1"/>
                                      </a:solidFill>
                                      <a:effectLst/>
                                      <a:latin typeface="Cambria Math"/>
                                    </a:rPr>
                                    <m:t>𝑆𝑊𝐼𝑖</m:t>
                                  </m:r>
                                  <m:r>
                                    <a:rPr lang="en-US" sz="1100">
                                      <a:solidFill>
                                        <a:schemeClr val="tx1"/>
                                      </a:solidFill>
                                      <a:effectLst/>
                                      <a:latin typeface="Cambria Math"/>
                                    </a:rPr>
                                    <m:t>∗</m:t>
                                  </m:r>
                                  <m:r>
                                    <a:rPr lang="en-US" sz="1100">
                                      <a:solidFill>
                                        <a:schemeClr val="tx1"/>
                                      </a:solidFill>
                                      <a:effectLst/>
                                      <a:latin typeface="Cambria Math"/>
                                    </a:rPr>
                                    <m:t>𝑁𝑖</m:t>
                                  </m:r>
                                  <m:r>
                                    <a:rPr lang="en-US" sz="1100">
                                      <a:solidFill>
                                        <a:schemeClr val="tx1"/>
                                      </a:solidFill>
                                      <a:effectLst/>
                                      <a:latin typeface="Cambria Math"/>
                                    </a:rPr>
                                    <m:t>)</m:t>
                                  </m:r>
                                </m:num>
                                <m:den>
                                  <m:r>
                                    <a:rPr lang="en-US" sz="1100">
                                      <a:solidFill>
                                        <a:schemeClr val="tx1"/>
                                      </a:solidFill>
                                      <a:effectLst/>
                                      <a:latin typeface="Cambria Math"/>
                                    </a:rPr>
                                    <m:t>𝑁</m:t>
                                  </m:r>
                                </m:den>
                              </m:f>
                            </m:oMath>
                          </a14:m>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r>
                            <a:rPr lang="en-US" sz="1100" dirty="0">
                              <a:solidFill>
                                <a:schemeClr val="tx1"/>
                              </a:solidFill>
                              <a:effectLst/>
                              <a:cs typeface="B Titr" panose="00000700000000000000" pitchFamily="2" charset="-78"/>
                            </a:rPr>
                            <a:t>Ni= </a:t>
                          </a:r>
                          <a:r>
                            <a:rPr lang="fa-IR" sz="1100" dirty="0">
                              <a:solidFill>
                                <a:schemeClr val="tx1"/>
                              </a:solidFill>
                              <a:effectLst/>
                              <a:cs typeface="B Titr" panose="00000700000000000000" pitchFamily="2" charset="-78"/>
                            </a:rPr>
                            <a:t>تعداد کارکنان هر ساختمان</a:t>
                          </a:r>
                          <a:endParaRPr lang="en-US" sz="1100" dirty="0">
                            <a:solidFill>
                              <a:schemeClr val="tx1"/>
                            </a:solidFill>
                            <a:effectLst/>
                            <a:cs typeface="B Titr" panose="00000700000000000000" pitchFamily="2" charset="-78"/>
                          </a:endParaRPr>
                        </a:p>
                        <a:p>
                          <a:pPr marL="0" marR="0" algn="just" rtl="0">
                            <a:lnSpc>
                              <a:spcPct val="107000"/>
                            </a:lnSpc>
                            <a:spcBef>
                              <a:spcPts val="0"/>
                            </a:spcBef>
                            <a:spcAft>
                              <a:spcPts val="300"/>
                            </a:spcAft>
                          </a:pPr>
                          <a:r>
                            <a:rPr lang="en-US" sz="1100" dirty="0">
                              <a:solidFill>
                                <a:schemeClr val="tx1"/>
                              </a:solidFill>
                              <a:effectLst/>
                              <a:cs typeface="B Titr" panose="00000700000000000000" pitchFamily="2" charset="-78"/>
                            </a:rPr>
                            <a:t>N= </a:t>
                          </a:r>
                          <a:r>
                            <a:rPr lang="fa-IR" sz="1100" dirty="0">
                              <a:solidFill>
                                <a:schemeClr val="tx1"/>
                              </a:solidFill>
                              <a:effectLst/>
                              <a:cs typeface="B Titr" panose="00000700000000000000" pitchFamily="2" charset="-78"/>
                            </a:rPr>
                            <a:t>تعداد کارکنان کل </a:t>
                          </a:r>
                          <a:r>
                            <a:rPr lang="fa-IR" sz="1100" dirty="0" smtClean="0">
                              <a:solidFill>
                                <a:schemeClr val="tx1"/>
                              </a:solidFill>
                              <a:effectLst/>
                              <a:cs typeface="B Titr" panose="00000700000000000000" pitchFamily="2" charset="-78"/>
                            </a:rPr>
                            <a:t>ساختمان‌ها</a:t>
                          </a:r>
                          <a:endParaRPr lang="en-US" sz="500" dirty="0">
                            <a:effectLst/>
                            <a:cs typeface="B Titr" panose="00000700000000000000" pitchFamily="2" charset="-78"/>
                          </a:endParaRPr>
                        </a:p>
                      </a:txBody>
                      <a:tcPr marL="18045" marR="18045" marT="18045" marB="18045" anchor="ctr">
                        <a:noFill/>
                      </a:tcPr>
                    </a:tc>
                    <a:extLst>
                      <a:ext uri="{0D108BD9-81ED-4DB2-BD59-A6C34878D82A}">
                        <a16:rowId xmlns:a16="http://schemas.microsoft.com/office/drawing/2014/main" val="3317493113"/>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379482825"/>
                  </p:ext>
                </p:extLst>
              </p:nvPr>
            </p:nvGraphicFramePr>
            <p:xfrm>
              <a:off x="804236" y="2235201"/>
              <a:ext cx="10515600" cy="3586312"/>
            </p:xfrm>
            <a:graphic>
              <a:graphicData uri="http://schemas.openxmlformats.org/drawingml/2006/table">
                <a:tbl>
                  <a:tblPr rtl="1" firstRow="1" firstCol="1" bandRow="1">
                    <a:tableStyleId>{5C22544A-7EE6-4342-B048-85BDC9FD1C3A}</a:tableStyleId>
                  </a:tblPr>
                  <a:tblGrid>
                    <a:gridCol w="10515600">
                      <a:extLst>
                        <a:ext uri="{9D8B030D-6E8A-4147-A177-3AD203B41FA5}">
                          <a16:colId xmlns:a16="http://schemas.microsoft.com/office/drawing/2014/main" val="1153715053"/>
                        </a:ext>
                      </a:extLst>
                    </a:gridCol>
                  </a:tblGrid>
                  <a:tr h="3586312">
                    <a:tc>
                      <a:txBody>
                        <a:bodyPr/>
                        <a:lstStyle/>
                        <a:p>
                          <a:endParaRPr lang="en-US"/>
                        </a:p>
                      </a:txBody>
                      <a:tcPr marL="18045" marR="18045" marT="18045" marB="18045" anchor="ctr">
                        <a:blipFill>
                          <a:blip r:embed="rId2"/>
                          <a:stretch>
                            <a:fillRect l="-58" t="-340" r="-290" b="-2037"/>
                          </a:stretch>
                        </a:blipFill>
                      </a:tcPr>
                    </a:tc>
                    <a:extLst>
                      <a:ext uri="{0D108BD9-81ED-4DB2-BD59-A6C34878D82A}">
                        <a16:rowId xmlns:a16="http://schemas.microsoft.com/office/drawing/2014/main" val="3317493113"/>
                      </a:ext>
                    </a:extLst>
                  </a:tr>
                </a:tbl>
              </a:graphicData>
            </a:graphic>
          </p:graphicFrame>
        </mc:Fallback>
      </mc:AlternateContent>
    </p:spTree>
    <p:extLst>
      <p:ext uri="{BB962C8B-B14F-4D97-AF65-F5344CB8AC3E}">
        <p14:creationId xmlns:p14="http://schemas.microsoft.com/office/powerpoint/2010/main" val="2662212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a:extLst>
              <a:ext uri="{FF2B5EF4-FFF2-40B4-BE49-F238E27FC236}">
                <a16:creationId xmlns:a16="http://schemas.microsoft.com/office/drawing/2014/main" id="{BEE6D340-BF76-46EA-86E5-0DF569F8F730}"/>
              </a:ext>
            </a:extLst>
          </p:cNvPr>
          <p:cNvSpPr txBox="1"/>
          <p:nvPr/>
        </p:nvSpPr>
        <p:spPr>
          <a:xfrm>
            <a:off x="826351" y="1313833"/>
            <a:ext cx="10377066" cy="2901732"/>
          </a:xfrm>
          <a:prstGeom prst="snip2Diag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just" rtl="1"/>
            <a:r>
              <a:rPr lang="fa-IR" sz="3200" b="1" dirty="0">
                <a:ln w="0">
                  <a:noFill/>
                </a:ln>
                <a:solidFill>
                  <a:srgbClr val="253979"/>
                </a:solidFill>
                <a:latin typeface="iranyekandigits"/>
                <a:cs typeface="B Nazanin" panose="00000400000000000000" pitchFamily="2" charset="-78"/>
              </a:rPr>
              <a:t>دستگاه‌های اجرایی </a:t>
            </a:r>
            <a:r>
              <a:rPr lang="fa-IR" sz="2800" b="1" dirty="0">
                <a:ln w="0">
                  <a:noFill/>
                </a:ln>
                <a:solidFill>
                  <a:schemeClr val="tx1"/>
                </a:solidFill>
                <a:latin typeface="iranyekandigits"/>
                <a:cs typeface="B Nazanin" panose="00000400000000000000" pitchFamily="2" charset="-78"/>
              </a:rPr>
              <a:t>مکلفند براساس آئین نامه‌ای که با پیشنهاد سازمان به تصویب هیأت وزیران می‌رسد، با </a:t>
            </a:r>
            <a:r>
              <a:rPr lang="fa-IR" sz="3200" b="1" dirty="0">
                <a:ln w="0">
                  <a:noFill/>
                </a:ln>
                <a:solidFill>
                  <a:srgbClr val="FF0000"/>
                </a:solidFill>
                <a:latin typeface="iranyekandigits"/>
                <a:cs typeface="B Nazanin" panose="00000400000000000000" pitchFamily="2" charset="-78"/>
              </a:rPr>
              <a:t>استقرار نظام مدیریت عملکرد </a:t>
            </a:r>
            <a:r>
              <a:rPr lang="fa-IR" sz="2800" b="1" dirty="0">
                <a:ln w="0">
                  <a:noFill/>
                </a:ln>
                <a:solidFill>
                  <a:schemeClr val="tx1"/>
                </a:solidFill>
                <a:latin typeface="iranyekandigits"/>
                <a:cs typeface="B Nazanin" panose="00000400000000000000" pitchFamily="2" charset="-78"/>
              </a:rPr>
              <a:t>مشتمل بر ارزیابی عملکرد </a:t>
            </a:r>
            <a:r>
              <a:rPr lang="fa-IR" sz="3200" b="1" dirty="0">
                <a:ln w="0"/>
                <a:solidFill>
                  <a:srgbClr val="FF0000"/>
                </a:solidFill>
                <a:latin typeface="iranyekandigits"/>
                <a:cs typeface="B Nazanin" panose="00000400000000000000" pitchFamily="2" charset="-78"/>
              </a:rPr>
              <a:t>سازمان</a:t>
            </a:r>
            <a:r>
              <a:rPr lang="fa-IR" sz="2800" b="1" dirty="0">
                <a:ln w="0">
                  <a:noFill/>
                </a:ln>
                <a:solidFill>
                  <a:schemeClr val="tx1"/>
                </a:solidFill>
                <a:latin typeface="iranyekandigits"/>
                <a:cs typeface="B Nazanin" panose="00000400000000000000" pitchFamily="2" charset="-78"/>
              </a:rPr>
              <a:t>، </a:t>
            </a:r>
            <a:r>
              <a:rPr lang="fa-IR" sz="3200" b="1" dirty="0">
                <a:ln w="0"/>
                <a:solidFill>
                  <a:srgbClr val="FF0000"/>
                </a:solidFill>
                <a:latin typeface="iranyekandigits"/>
                <a:cs typeface="B Nazanin" panose="00000400000000000000" pitchFamily="2" charset="-78"/>
              </a:rPr>
              <a:t>مدیریت</a:t>
            </a:r>
            <a:r>
              <a:rPr lang="fa-IR" sz="2800" b="1" dirty="0">
                <a:ln w="0">
                  <a:noFill/>
                </a:ln>
                <a:solidFill>
                  <a:schemeClr val="tx1"/>
                </a:solidFill>
                <a:latin typeface="iranyekandigits"/>
                <a:cs typeface="B Nazanin" panose="00000400000000000000" pitchFamily="2" charset="-78"/>
              </a:rPr>
              <a:t> و </a:t>
            </a:r>
            <a:r>
              <a:rPr lang="fa-IR" sz="3200" b="1" dirty="0">
                <a:ln w="0"/>
                <a:solidFill>
                  <a:srgbClr val="FF0000"/>
                </a:solidFill>
                <a:latin typeface="iranyekandigits"/>
                <a:cs typeface="B Nazanin" panose="00000400000000000000" pitchFamily="2" charset="-78"/>
              </a:rPr>
              <a:t>کارمندان</a:t>
            </a:r>
            <a:r>
              <a:rPr lang="fa-IR" sz="2800" b="1" dirty="0">
                <a:ln w="0">
                  <a:noFill/>
                </a:ln>
                <a:solidFill>
                  <a:schemeClr val="tx1"/>
                </a:solidFill>
                <a:latin typeface="iranyekandigits"/>
                <a:cs typeface="B Nazanin" panose="00000400000000000000" pitchFamily="2" charset="-78"/>
              </a:rPr>
              <a:t>، برنامه‌های سنجش و ارزیابی عملکرد و میزان بهره‌وری را در واحدهای خود به مورد اجراء گذاشته و ضمن تهیه گزارش‌های نوبه‌ای و منظم، نتایج حاصل را به سازمان گزارش نمایند.</a:t>
            </a:r>
          </a:p>
        </p:txBody>
      </p:sp>
      <p:sp>
        <p:nvSpPr>
          <p:cNvPr id="21" name="TextBox 20">
            <a:extLst>
              <a:ext uri="{FF2B5EF4-FFF2-40B4-BE49-F238E27FC236}">
                <a16:creationId xmlns:a16="http://schemas.microsoft.com/office/drawing/2014/main" id="{02F40529-827B-4E2B-8603-54BEC0F6C489}"/>
              </a:ext>
            </a:extLst>
          </p:cNvPr>
          <p:cNvSpPr txBox="1"/>
          <p:nvPr/>
        </p:nvSpPr>
        <p:spPr>
          <a:xfrm>
            <a:off x="9884229" y="1175527"/>
            <a:ext cx="1142016" cy="461665"/>
          </a:xfrm>
          <a:prstGeom prst="rect">
            <a:avLst/>
          </a:prstGeom>
          <a:noFill/>
        </p:spPr>
        <p:txBody>
          <a:bodyPr wrap="square">
            <a:spAutoFit/>
          </a:bodyPr>
          <a:lstStyle/>
          <a:p>
            <a:pPr algn="r" rtl="1"/>
            <a:r>
              <a:rPr lang="fa-IR" sz="2400" dirty="0">
                <a:ln w="0"/>
                <a:solidFill>
                  <a:srgbClr val="FF0000"/>
                </a:solidFill>
                <a:latin typeface="iranyekandigits"/>
                <a:cs typeface="B Titr" panose="00000700000000000000" pitchFamily="2" charset="-78"/>
              </a:rPr>
              <a:t>ماده ۸۱</a:t>
            </a:r>
          </a:p>
        </p:txBody>
      </p:sp>
      <p:sp>
        <p:nvSpPr>
          <p:cNvPr id="4" name="Rectangle 3">
            <a:extLst>
              <a:ext uri="{FF2B5EF4-FFF2-40B4-BE49-F238E27FC236}">
                <a16:creationId xmlns:a16="http://schemas.microsoft.com/office/drawing/2014/main" id="{9585FDE7-FFA4-4E6D-BADB-1B8956ECD623}"/>
              </a:ext>
            </a:extLst>
          </p:cNvPr>
          <p:cNvSpPr/>
          <p:nvPr/>
        </p:nvSpPr>
        <p:spPr>
          <a:xfrm>
            <a:off x="9793181" y="1144749"/>
            <a:ext cx="295273" cy="523220"/>
          </a:xfrm>
          <a:prstGeom prst="rect">
            <a:avLst/>
          </a:prstGeom>
          <a:noFill/>
        </p:spPr>
        <p:txBody>
          <a:bodyPr wrap="none" lIns="91440" tIns="45720" rIns="91440" bIns="45720">
            <a:spAutoFit/>
          </a:bodyPr>
          <a:lstStyle/>
          <a:p>
            <a:pPr algn="ctr"/>
            <a:r>
              <a:rPr lang="fa-IR" sz="2800" b="0" cap="none" spc="0" dirty="0">
                <a:ln w="0"/>
                <a:solidFill>
                  <a:srgbClr val="FF0000"/>
                </a:solidFill>
                <a:effectLst>
                  <a:outerShdw blurRad="38100" dist="19050" dir="2700000" algn="tl" rotWithShape="0">
                    <a:schemeClr val="dk1">
                      <a:alpha val="40000"/>
                    </a:schemeClr>
                  </a:outerShdw>
                </a:effectLst>
                <a:cs typeface="B Titr" panose="00000700000000000000" pitchFamily="2" charset="-78"/>
              </a:rPr>
              <a:t>:</a:t>
            </a:r>
            <a:endParaRPr lang="en-US" sz="2800" b="0" cap="none" spc="0" dirty="0">
              <a:ln w="0"/>
              <a:solidFill>
                <a:srgbClr val="FF0000"/>
              </a:solidFill>
              <a:effectLst>
                <a:outerShdw blurRad="38100" dist="19050" dir="2700000" algn="tl" rotWithShape="0">
                  <a:schemeClr val="dk1">
                    <a:alpha val="40000"/>
                  </a:schemeClr>
                </a:outerShdw>
              </a:effectLst>
              <a:cs typeface="B Titr" panose="00000700000000000000" pitchFamily="2" charset="-78"/>
            </a:endParaRPr>
          </a:p>
        </p:txBody>
      </p:sp>
      <p:sp>
        <p:nvSpPr>
          <p:cNvPr id="23" name="TextBox 22">
            <a:extLst>
              <a:ext uri="{FF2B5EF4-FFF2-40B4-BE49-F238E27FC236}">
                <a16:creationId xmlns:a16="http://schemas.microsoft.com/office/drawing/2014/main" id="{DAEF84F0-92DC-48FF-8FCC-293A07CB2EAB}"/>
              </a:ext>
            </a:extLst>
          </p:cNvPr>
          <p:cNvSpPr txBox="1"/>
          <p:nvPr/>
        </p:nvSpPr>
        <p:spPr>
          <a:xfrm>
            <a:off x="826351" y="4001101"/>
            <a:ext cx="10440224" cy="2828270"/>
          </a:xfrm>
          <a:prstGeom prst="snip2Diag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just" rtl="1"/>
            <a:r>
              <a:rPr lang="fa-IR" sz="3200" b="1" dirty="0">
                <a:ln w="0">
                  <a:noFill/>
                </a:ln>
                <a:solidFill>
                  <a:srgbClr val="253979"/>
                </a:solidFill>
                <a:latin typeface="iranyekandigits"/>
                <a:cs typeface="B Nazanin" panose="00000400000000000000" pitchFamily="2" charset="-78"/>
              </a:rPr>
              <a:t>سازمان</a:t>
            </a:r>
            <a:r>
              <a:rPr lang="fa-IR" sz="2800" b="1" dirty="0">
                <a:ln w="0"/>
                <a:solidFill>
                  <a:schemeClr val="tx1"/>
                </a:solidFill>
                <a:latin typeface="iranyekandigits"/>
                <a:cs typeface="B Nazanin" panose="00000400000000000000" pitchFamily="2" charset="-78"/>
              </a:rPr>
              <a:t> موظف است استقرار نظام مدیریت عملکرد را در سطح کلیه دستگاه‌های اجرایی پیگیری و نظارت نموده و هر سال گزارشی از عملکرد دستگاه‌های اجرایی و ارزشیابی آنها در ابعاد</a:t>
            </a:r>
            <a:r>
              <a:rPr lang="fa-IR" sz="3200" b="1" dirty="0">
                <a:ln w="0"/>
                <a:solidFill>
                  <a:srgbClr val="FF0000"/>
                </a:solidFill>
                <a:latin typeface="iranyekandigits"/>
                <a:cs typeface="B Nazanin" panose="00000400000000000000" pitchFamily="2" charset="-78"/>
              </a:rPr>
              <a:t> شاخص‌های اختصاصی و عمومی </a:t>
            </a:r>
            <a:r>
              <a:rPr lang="fa-IR" sz="2800" b="1" dirty="0">
                <a:ln w="0"/>
                <a:solidFill>
                  <a:schemeClr val="tx1"/>
                </a:solidFill>
                <a:latin typeface="iranyekandigits"/>
                <a:cs typeface="B Nazanin" panose="00000400000000000000" pitchFamily="2" charset="-78"/>
              </a:rPr>
              <a:t>و نحوه اجرای احکام این قانون را براساس آیین‌نامه‌ای که با پیشنهاد سازمان به تصویب </a:t>
            </a:r>
            <a:r>
              <a:rPr lang="fa-IR" sz="2800" b="1" dirty="0" smtClean="0">
                <a:ln w="0"/>
                <a:solidFill>
                  <a:schemeClr val="tx1"/>
                </a:solidFill>
                <a:latin typeface="iranyekandigits"/>
                <a:cs typeface="B Nazanin" panose="00000400000000000000" pitchFamily="2" charset="-78"/>
              </a:rPr>
              <a:t>هیات </a:t>
            </a:r>
            <a:r>
              <a:rPr lang="fa-IR" sz="2800" b="1" dirty="0">
                <a:ln w="0"/>
                <a:solidFill>
                  <a:schemeClr val="tx1"/>
                </a:solidFill>
                <a:latin typeface="iranyekandigits"/>
                <a:cs typeface="B Nazanin" panose="00000400000000000000" pitchFamily="2" charset="-78"/>
              </a:rPr>
              <a:t>وزیران می رسد تهیه و به رئیس جمهور و مجلس شورای اسلامی ارائه نماید.</a:t>
            </a:r>
            <a:endParaRPr lang="fa-IR" sz="2800" b="1" dirty="0">
              <a:ln w="0"/>
              <a:solidFill>
                <a:schemeClr val="tx1"/>
              </a:solidFill>
              <a:cs typeface="B Nazanin" panose="00000400000000000000" pitchFamily="2" charset="-78"/>
            </a:endParaRPr>
          </a:p>
        </p:txBody>
      </p:sp>
      <p:sp>
        <p:nvSpPr>
          <p:cNvPr id="24" name="TextBox 23">
            <a:extLst>
              <a:ext uri="{FF2B5EF4-FFF2-40B4-BE49-F238E27FC236}">
                <a16:creationId xmlns:a16="http://schemas.microsoft.com/office/drawing/2014/main" id="{98C94CE1-5E56-40D9-A1E1-978991D5F0EE}"/>
              </a:ext>
            </a:extLst>
          </p:cNvPr>
          <p:cNvSpPr txBox="1"/>
          <p:nvPr/>
        </p:nvSpPr>
        <p:spPr>
          <a:xfrm>
            <a:off x="9884229" y="3842394"/>
            <a:ext cx="1142016" cy="461665"/>
          </a:xfrm>
          <a:prstGeom prst="rect">
            <a:avLst/>
          </a:prstGeom>
          <a:noFill/>
        </p:spPr>
        <p:txBody>
          <a:bodyPr wrap="square">
            <a:spAutoFit/>
          </a:bodyPr>
          <a:lstStyle/>
          <a:p>
            <a:pPr algn="r" rtl="1"/>
            <a:r>
              <a:rPr lang="fa-IR" sz="2400" dirty="0">
                <a:ln w="0"/>
                <a:solidFill>
                  <a:srgbClr val="FF0000"/>
                </a:solidFill>
                <a:latin typeface="iranyekandigits"/>
                <a:cs typeface="B Titr" panose="00000700000000000000" pitchFamily="2" charset="-78"/>
              </a:rPr>
              <a:t>ماده 82</a:t>
            </a:r>
          </a:p>
        </p:txBody>
      </p:sp>
      <p:sp>
        <p:nvSpPr>
          <p:cNvPr id="25" name="Rectangle 24">
            <a:extLst>
              <a:ext uri="{FF2B5EF4-FFF2-40B4-BE49-F238E27FC236}">
                <a16:creationId xmlns:a16="http://schemas.microsoft.com/office/drawing/2014/main" id="{9C1F15ED-739B-4311-BC8C-A1B5607E8865}"/>
              </a:ext>
            </a:extLst>
          </p:cNvPr>
          <p:cNvSpPr/>
          <p:nvPr/>
        </p:nvSpPr>
        <p:spPr>
          <a:xfrm>
            <a:off x="9735687" y="3811748"/>
            <a:ext cx="295273" cy="523220"/>
          </a:xfrm>
          <a:prstGeom prst="rect">
            <a:avLst/>
          </a:prstGeom>
          <a:noFill/>
        </p:spPr>
        <p:txBody>
          <a:bodyPr wrap="none" lIns="91440" tIns="45720" rIns="91440" bIns="45720">
            <a:spAutoFit/>
          </a:bodyPr>
          <a:lstStyle/>
          <a:p>
            <a:pPr algn="ctr"/>
            <a:r>
              <a:rPr lang="fa-IR" sz="2800" b="0" cap="none" spc="0" dirty="0">
                <a:ln w="0"/>
                <a:solidFill>
                  <a:srgbClr val="FF0000"/>
                </a:solidFill>
                <a:effectLst>
                  <a:outerShdw blurRad="38100" dist="19050" dir="2700000" algn="tl" rotWithShape="0">
                    <a:schemeClr val="dk1">
                      <a:alpha val="40000"/>
                    </a:schemeClr>
                  </a:outerShdw>
                </a:effectLst>
                <a:cs typeface="B Titr" panose="00000700000000000000" pitchFamily="2" charset="-78"/>
              </a:rPr>
              <a:t>:</a:t>
            </a:r>
            <a:endParaRPr lang="en-US" sz="2800" b="0" cap="none" spc="0" dirty="0">
              <a:ln w="0"/>
              <a:solidFill>
                <a:srgbClr val="FF0000"/>
              </a:solidFill>
              <a:effectLst>
                <a:outerShdw blurRad="38100" dist="19050" dir="2700000" algn="tl" rotWithShape="0">
                  <a:schemeClr val="dk1">
                    <a:alpha val="40000"/>
                  </a:schemeClr>
                </a:outerShdw>
              </a:effectLst>
              <a:cs typeface="B Titr" panose="00000700000000000000" pitchFamily="2" charset="-78"/>
            </a:endParaRPr>
          </a:p>
        </p:txBody>
      </p:sp>
      <p:sp>
        <p:nvSpPr>
          <p:cNvPr id="27" name="Title 1">
            <a:extLst>
              <a:ext uri="{FF2B5EF4-FFF2-40B4-BE49-F238E27FC236}">
                <a16:creationId xmlns:a16="http://schemas.microsoft.com/office/drawing/2014/main" id="{2B14E817-5E84-40D4-84D2-CF914402C7FE}"/>
              </a:ext>
            </a:extLst>
          </p:cNvPr>
          <p:cNvSpPr txBox="1">
            <a:spLocks/>
          </p:cNvSpPr>
          <p:nvPr/>
        </p:nvSpPr>
        <p:spPr>
          <a:xfrm>
            <a:off x="4941570" y="457790"/>
            <a:ext cx="6894239" cy="751293"/>
          </a:xfrm>
          <a:prstGeom prst="roundRect">
            <a:avLst/>
          </a:prstGeom>
          <a:ln w="12700">
            <a:solidFill>
              <a:srgbClr val="37A3AD"/>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fa-IR" sz="2800" b="1" dirty="0">
                <a:effectLst>
                  <a:outerShdw blurRad="50800" dist="38100" dir="5400000" algn="t" rotWithShape="0">
                    <a:prstClr val="black">
                      <a:alpha val="40000"/>
                    </a:prstClr>
                  </a:outerShdw>
                </a:effectLst>
                <a:latin typeface="B TitI"/>
                <a:cs typeface="B Titr" panose="00000700000000000000" pitchFamily="2" charset="-78"/>
              </a:rPr>
              <a:t>مواد 81 و 82 قانون مدیریت خدمات کشوری</a:t>
            </a:r>
          </a:p>
        </p:txBody>
      </p:sp>
    </p:spTree>
    <p:extLst>
      <p:ext uri="{BB962C8B-B14F-4D97-AF65-F5344CB8AC3E}">
        <p14:creationId xmlns:p14="http://schemas.microsoft.com/office/powerpoint/2010/main" val="856182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
                                        </p:tgtEl>
                                        <p:attrNameLst>
                                          <p:attrName>ppt_y</p:attrName>
                                        </p:attrNameLst>
                                      </p:cBhvr>
                                      <p:tavLst>
                                        <p:tav tm="0">
                                          <p:val>
                                            <p:strVal val="#ppt_y"/>
                                          </p:val>
                                        </p:tav>
                                        <p:tav tm="100000">
                                          <p:val>
                                            <p:strVal val="#ppt_y"/>
                                          </p:val>
                                        </p:tav>
                                      </p:tavLst>
                                    </p:anim>
                                    <p:anim calcmode="lin" valueType="num">
                                      <p:cBhvr>
                                        <p:cTn id="9"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
                                        </p:tgtEl>
                                      </p:cBhvr>
                                    </p:animEffect>
                                  </p:childTnLst>
                                </p:cTn>
                              </p:par>
                            </p:childTnLst>
                          </p:cTn>
                        </p:par>
                        <p:par>
                          <p:cTn id="12" fill="hold">
                            <p:stCondLst>
                              <p:cond delay="750"/>
                            </p:stCondLst>
                            <p:childTnLst>
                              <p:par>
                                <p:cTn id="13" presetID="1" presetClass="entr" presetSubtype="0" fill="hold" grpId="1" nodeType="after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par>
                          <p:cTn id="15" fill="hold">
                            <p:stCondLst>
                              <p:cond delay="750"/>
                            </p:stCondLst>
                            <p:childTnLst>
                              <p:par>
                                <p:cTn id="16" presetID="27" presetClass="emph" presetSubtype="0" repeatCount="3000" fill="remove" grpId="0" nodeType="afterEffect">
                                  <p:stCondLst>
                                    <p:cond delay="0"/>
                                  </p:stCondLst>
                                  <p:childTnLst>
                                    <p:animClr clrSpc="rgb" dir="cw">
                                      <p:cBhvr override="childStyle">
                                        <p:cTn id="17" dur="250" autoRev="1" fill="remove"/>
                                        <p:tgtEl>
                                          <p:spTgt spid="4"/>
                                        </p:tgtEl>
                                        <p:attrNameLst>
                                          <p:attrName>style.color</p:attrName>
                                        </p:attrNameLst>
                                      </p:cBhvr>
                                      <p:to>
                                        <a:schemeClr val="bg1"/>
                                      </p:to>
                                    </p:animClr>
                                    <p:animClr clrSpc="rgb" dir="cw">
                                      <p:cBhvr>
                                        <p:cTn id="18" dur="250" autoRev="1" fill="remove"/>
                                        <p:tgtEl>
                                          <p:spTgt spid="4"/>
                                        </p:tgtEl>
                                        <p:attrNameLst>
                                          <p:attrName>fillcolor</p:attrName>
                                        </p:attrNameLst>
                                      </p:cBhvr>
                                      <p:to>
                                        <a:schemeClr val="bg1"/>
                                      </p:to>
                                    </p:animClr>
                                    <p:set>
                                      <p:cBhvr>
                                        <p:cTn id="19" dur="250" autoRev="1" fill="remove"/>
                                        <p:tgtEl>
                                          <p:spTgt spid="4"/>
                                        </p:tgtEl>
                                        <p:attrNameLst>
                                          <p:attrName>fill.type</p:attrName>
                                        </p:attrNameLst>
                                      </p:cBhvr>
                                      <p:to>
                                        <p:strVal val="solid"/>
                                      </p:to>
                                    </p:set>
                                    <p:set>
                                      <p:cBhvr>
                                        <p:cTn id="20" dur="250" autoRev="1" fill="remove"/>
                                        <p:tgtEl>
                                          <p:spTgt spid="4"/>
                                        </p:tgtEl>
                                        <p:attrNameLst>
                                          <p:attrName>fill.on</p:attrName>
                                        </p:attrNameLst>
                                      </p:cBhvr>
                                      <p:to>
                                        <p:strVal val="true"/>
                                      </p:to>
                                    </p:set>
                                  </p:childTnLst>
                                </p:cTn>
                              </p:par>
                            </p:childTnLst>
                          </p:cTn>
                        </p:par>
                        <p:par>
                          <p:cTn id="21" fill="hold">
                            <p:stCondLst>
                              <p:cond delay="225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59"/>
                                        </p:tgtEl>
                                        <p:attrNameLst>
                                          <p:attrName>style.visibility</p:attrName>
                                        </p:attrNameLst>
                                      </p:cBhvr>
                                      <p:to>
                                        <p:strVal val="visible"/>
                                      </p:to>
                                    </p:set>
                                    <p:anim calcmode="lin" valueType="num">
                                      <p:cBhvr>
                                        <p:cTn id="24" dur="500" fill="hold"/>
                                        <p:tgtEl>
                                          <p:spTgt spid="59"/>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59"/>
                                        </p:tgtEl>
                                        <p:attrNameLst>
                                          <p:attrName>ppt_y</p:attrName>
                                        </p:attrNameLst>
                                      </p:cBhvr>
                                      <p:tavLst>
                                        <p:tav tm="0">
                                          <p:val>
                                            <p:strVal val="#ppt_y"/>
                                          </p:val>
                                        </p:tav>
                                        <p:tav tm="100000">
                                          <p:val>
                                            <p:strVal val="#ppt_y"/>
                                          </p:val>
                                        </p:tav>
                                      </p:tavLst>
                                    </p:anim>
                                    <p:anim calcmode="lin" valueType="num">
                                      <p:cBhvr>
                                        <p:cTn id="26" dur="500" fill="hold"/>
                                        <p:tgtEl>
                                          <p:spTgt spid="59"/>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59"/>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59"/>
                                        </p:tgtEl>
                                      </p:cBhvr>
                                    </p:animEffect>
                                  </p:childTnLst>
                                </p:cTn>
                              </p:par>
                            </p:childTnLst>
                          </p:cTn>
                        </p:par>
                        <p:par>
                          <p:cTn id="29" fill="hold">
                            <p:stCondLst>
                              <p:cond delay="168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24"/>
                                        </p:tgtEl>
                                        <p:attrNameLst>
                                          <p:attrName>ppt_y</p:attrName>
                                        </p:attrNameLst>
                                      </p:cBhvr>
                                      <p:tavLst>
                                        <p:tav tm="0">
                                          <p:val>
                                            <p:strVal val="#ppt_y"/>
                                          </p:val>
                                        </p:tav>
                                        <p:tav tm="100000">
                                          <p:val>
                                            <p:strVal val="#ppt_y"/>
                                          </p:val>
                                        </p:tav>
                                      </p:tavLst>
                                    </p:anim>
                                    <p:anim calcmode="lin" valueType="num">
                                      <p:cBhvr>
                                        <p:cTn id="34" dur="5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24"/>
                                        </p:tgtEl>
                                      </p:cBhvr>
                                    </p:animEffect>
                                  </p:childTnLst>
                                </p:cTn>
                              </p:par>
                            </p:childTnLst>
                          </p:cTn>
                        </p:par>
                        <p:par>
                          <p:cTn id="37" fill="hold">
                            <p:stCondLst>
                              <p:cond delay="17550"/>
                            </p:stCondLst>
                            <p:childTnLst>
                              <p:par>
                                <p:cTn id="38" presetID="1" presetClass="entr" presetSubtype="0" fill="hold" grpId="1" nodeType="afterEffect">
                                  <p:stCondLst>
                                    <p:cond delay="0"/>
                                  </p:stCondLst>
                                  <p:childTnLst>
                                    <p:set>
                                      <p:cBhvr>
                                        <p:cTn id="39" dur="1" fill="hold">
                                          <p:stCondLst>
                                            <p:cond delay="0"/>
                                          </p:stCondLst>
                                        </p:cTn>
                                        <p:tgtEl>
                                          <p:spTgt spid="25"/>
                                        </p:tgtEl>
                                        <p:attrNameLst>
                                          <p:attrName>style.visibility</p:attrName>
                                        </p:attrNameLst>
                                      </p:cBhvr>
                                      <p:to>
                                        <p:strVal val="visible"/>
                                      </p:to>
                                    </p:set>
                                  </p:childTnLst>
                                </p:cTn>
                              </p:par>
                            </p:childTnLst>
                          </p:cTn>
                        </p:par>
                        <p:par>
                          <p:cTn id="40" fill="hold">
                            <p:stCondLst>
                              <p:cond delay="17550"/>
                            </p:stCondLst>
                            <p:childTnLst>
                              <p:par>
                                <p:cTn id="41" presetID="27" presetClass="emph" presetSubtype="0" repeatCount="3000" fill="remove" grpId="0" nodeType="afterEffect">
                                  <p:stCondLst>
                                    <p:cond delay="0"/>
                                  </p:stCondLst>
                                  <p:childTnLst>
                                    <p:animClr clrSpc="rgb" dir="cw">
                                      <p:cBhvr override="childStyle">
                                        <p:cTn id="42" dur="250" autoRev="1" fill="remove"/>
                                        <p:tgtEl>
                                          <p:spTgt spid="25"/>
                                        </p:tgtEl>
                                        <p:attrNameLst>
                                          <p:attrName>style.color</p:attrName>
                                        </p:attrNameLst>
                                      </p:cBhvr>
                                      <p:to>
                                        <a:schemeClr val="bg1"/>
                                      </p:to>
                                    </p:animClr>
                                    <p:animClr clrSpc="rgb" dir="cw">
                                      <p:cBhvr>
                                        <p:cTn id="43" dur="250" autoRev="1" fill="remove"/>
                                        <p:tgtEl>
                                          <p:spTgt spid="25"/>
                                        </p:tgtEl>
                                        <p:attrNameLst>
                                          <p:attrName>fillcolor</p:attrName>
                                        </p:attrNameLst>
                                      </p:cBhvr>
                                      <p:to>
                                        <a:schemeClr val="bg1"/>
                                      </p:to>
                                    </p:animClr>
                                    <p:set>
                                      <p:cBhvr>
                                        <p:cTn id="44" dur="250" autoRev="1" fill="remove"/>
                                        <p:tgtEl>
                                          <p:spTgt spid="25"/>
                                        </p:tgtEl>
                                        <p:attrNameLst>
                                          <p:attrName>fill.type</p:attrName>
                                        </p:attrNameLst>
                                      </p:cBhvr>
                                      <p:to>
                                        <p:strVal val="solid"/>
                                      </p:to>
                                    </p:set>
                                    <p:set>
                                      <p:cBhvr>
                                        <p:cTn id="45" dur="250" autoRev="1" fill="remove"/>
                                        <p:tgtEl>
                                          <p:spTgt spid="25"/>
                                        </p:tgtEl>
                                        <p:attrNameLst>
                                          <p:attrName>fill.on</p:attrName>
                                        </p:attrNameLst>
                                      </p:cBhvr>
                                      <p:to>
                                        <p:strVal val="true"/>
                                      </p:to>
                                    </p:set>
                                  </p:childTnLst>
                                </p:cTn>
                              </p:par>
                            </p:childTnLst>
                          </p:cTn>
                        </p:par>
                        <p:par>
                          <p:cTn id="46" fill="hold">
                            <p:stCondLst>
                              <p:cond delay="19050"/>
                            </p:stCondLst>
                            <p:childTnLst>
                              <p:par>
                                <p:cTn id="47" presetID="41" presetClass="entr" presetSubtype="0" fill="hold" grpId="0" nodeType="afterEffect">
                                  <p:stCondLst>
                                    <p:cond delay="0"/>
                                  </p:stCondLst>
                                  <p:iterate type="lt">
                                    <p:tmPct val="10000"/>
                                  </p:iterate>
                                  <p:childTnLst>
                                    <p:set>
                                      <p:cBhvr>
                                        <p:cTn id="48" dur="1" fill="hold">
                                          <p:stCondLst>
                                            <p:cond delay="0"/>
                                          </p:stCondLst>
                                        </p:cTn>
                                        <p:tgtEl>
                                          <p:spTgt spid="23"/>
                                        </p:tgtEl>
                                        <p:attrNameLst>
                                          <p:attrName>style.visibility</p:attrName>
                                        </p:attrNameLst>
                                      </p:cBhvr>
                                      <p:to>
                                        <p:strVal val="visible"/>
                                      </p:to>
                                    </p:set>
                                    <p:anim calcmode="lin" valueType="num">
                                      <p:cBhvr>
                                        <p:cTn id="49" dur="5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23"/>
                                        </p:tgtEl>
                                        <p:attrNameLst>
                                          <p:attrName>ppt_y</p:attrName>
                                        </p:attrNameLst>
                                      </p:cBhvr>
                                      <p:tavLst>
                                        <p:tav tm="0">
                                          <p:val>
                                            <p:strVal val="#ppt_y"/>
                                          </p:val>
                                        </p:tav>
                                        <p:tav tm="100000">
                                          <p:val>
                                            <p:strVal val="#ppt_y"/>
                                          </p:val>
                                        </p:tav>
                                      </p:tavLst>
                                    </p:anim>
                                    <p:anim calcmode="lin" valueType="num">
                                      <p:cBhvr>
                                        <p:cTn id="51" dur="5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21" grpId="0"/>
      <p:bldP spid="4" grpId="0"/>
      <p:bldP spid="4" grpId="1"/>
      <p:bldP spid="23" grpId="0"/>
      <p:bldP spid="24" grpId="0"/>
      <p:bldP spid="25" grpId="0"/>
      <p:bldP spid="25"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دفتر رفاه و پشتیبانی + محیط زیست </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سازمان حفاظت محیط زیست</a:t>
            </a:r>
          </a:p>
          <a:p>
            <a:pPr marL="0" marR="0" indent="0" algn="just" rtl="1">
              <a:lnSpc>
                <a:spcPct val="107000"/>
              </a:lnSpc>
              <a:spcBef>
                <a:spcPts val="0"/>
              </a:spcBef>
              <a:spcAft>
                <a:spcPts val="0"/>
              </a:spcAft>
              <a:buNone/>
            </a:pPr>
            <a:r>
              <a:rPr lang="fa-IR" sz="1800" b="1" dirty="0" smtClean="0">
                <a:cs typeface="B Titr" panose="00000700000000000000" pitchFamily="2" charset="-78"/>
              </a:rPr>
              <a:t> </a:t>
            </a:r>
            <a:r>
              <a:rPr lang="fa-IR" sz="1800" b="1" dirty="0">
                <a:cs typeface="B Titr" panose="00000700000000000000" pitchFamily="2" charset="-78"/>
              </a:rPr>
              <a:t>سنجه3: مدیریت </a:t>
            </a:r>
            <a:r>
              <a:rPr lang="fa-IR" sz="1800" b="1" dirty="0" smtClean="0">
                <a:cs typeface="B Titr" panose="00000700000000000000" pitchFamily="2" charset="-78"/>
              </a:rPr>
              <a:t>پسماند</a:t>
            </a:r>
          </a:p>
          <a:p>
            <a:pPr marL="0" marR="0" indent="0" algn="just" rtl="1">
              <a:lnSpc>
                <a:spcPct val="107000"/>
              </a:lnSpc>
              <a:spcBef>
                <a:spcPts val="0"/>
              </a:spcBef>
              <a:spcAft>
                <a:spcPts val="0"/>
              </a:spcAft>
              <a:buNone/>
            </a:pPr>
            <a:endParaRPr lang="fa-IR" b="1" dirty="0" smtClean="0"/>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ext uri="{D42A27DB-BD31-4B8C-83A1-F6EECF244321}">
                    <p14:modId xmlns:p14="http://schemas.microsoft.com/office/powerpoint/2010/main" val="1844700321"/>
                  </p:ext>
                </p:extLst>
              </p:nvPr>
            </p:nvGraphicFramePr>
            <p:xfrm>
              <a:off x="717741" y="1801542"/>
              <a:ext cx="10299469" cy="4351338"/>
            </p:xfrm>
            <a:graphic>
              <a:graphicData uri="http://schemas.openxmlformats.org/drawingml/2006/table">
                <a:tbl>
                  <a:tblPr rtl="1" firstRow="1" firstCol="1" bandRow="1">
                    <a:tableStyleId>{5C22544A-7EE6-4342-B048-85BDC9FD1C3A}</a:tableStyleId>
                  </a:tblPr>
                  <a:tblGrid>
                    <a:gridCol w="10299469">
                      <a:extLst>
                        <a:ext uri="{9D8B030D-6E8A-4147-A177-3AD203B41FA5}">
                          <a16:colId xmlns:a16="http://schemas.microsoft.com/office/drawing/2014/main" val="1392922623"/>
                        </a:ext>
                      </a:extLst>
                    </a:gridCol>
                  </a:tblGrid>
                  <a:tr h="4351338">
                    <a:tc>
                      <a:txBody>
                        <a:bodyPr/>
                        <a:lstStyle/>
                        <a:p>
                          <a:pPr marL="0" marR="0" algn="l" rtl="0">
                            <a:lnSpc>
                              <a:spcPct val="107000"/>
                            </a:lnSpc>
                            <a:spcBef>
                              <a:spcPts val="0"/>
                            </a:spcBef>
                            <a:spcAft>
                              <a:spcPts val="800"/>
                            </a:spcAft>
                          </a:pPr>
                          <a:r>
                            <a:rPr lang="fa-IR" sz="1400" dirty="0" smtClean="0">
                              <a:solidFill>
                                <a:schemeClr val="tx1"/>
                              </a:solidFill>
                              <a:effectLst/>
                              <a:cs typeface="B Titr" panose="00000700000000000000" pitchFamily="2" charset="-78"/>
                            </a:rPr>
                            <a:t>نحوه سنجش:</a:t>
                          </a:r>
                          <a:endParaRPr lang="en-US" sz="1400" dirty="0">
                            <a:solidFill>
                              <a:schemeClr val="tx1"/>
                            </a:solidFill>
                            <a:effectLst/>
                            <a:cs typeface="B Titr" panose="00000700000000000000" pitchFamily="2" charset="-78"/>
                          </a:endParaRPr>
                        </a:p>
                        <a:p>
                          <a:pPr marL="228600" marR="0" algn="just" rtl="0">
                            <a:lnSpc>
                              <a:spcPct val="107000"/>
                            </a:lnSpc>
                            <a:spcBef>
                              <a:spcPts val="0"/>
                            </a:spcBef>
                            <a:spcAft>
                              <a:spcPts val="800"/>
                            </a:spcAft>
                          </a:pPr>
                          <a:r>
                            <a:rPr lang="en-US" sz="1400" dirty="0">
                              <a:solidFill>
                                <a:schemeClr val="tx1"/>
                              </a:solidFill>
                              <a:effectLst/>
                              <a:cs typeface="B Titr" panose="00000700000000000000" pitchFamily="2" charset="-78"/>
                            </a:rPr>
                            <a:t>WMI= C*</a:t>
                          </a:r>
                          <a:r>
                            <a:rPr lang="fa-IR" sz="1400" dirty="0">
                              <a:solidFill>
                                <a:schemeClr val="tx1"/>
                              </a:solidFill>
                              <a:effectLst/>
                              <a:cs typeface="B Titr" panose="00000700000000000000" pitchFamily="2" charset="-78"/>
                            </a:rPr>
                            <a:t>β</a:t>
                          </a:r>
                          <a:r>
                            <a:rPr lang="en-US" sz="1400" dirty="0">
                              <a:solidFill>
                                <a:schemeClr val="tx1"/>
                              </a:solidFill>
                              <a:effectLst/>
                              <a:cs typeface="B Titr" panose="00000700000000000000" pitchFamily="2" charset="-78"/>
                            </a:rPr>
                            <a:t>3</a:t>
                          </a:r>
                        </a:p>
                        <a:p>
                          <a:pPr marL="228600" marR="0" algn="just" rtl="0">
                            <a:lnSpc>
                              <a:spcPct val="107000"/>
                            </a:lnSpc>
                            <a:spcBef>
                              <a:spcPts val="0"/>
                            </a:spcBef>
                            <a:spcAft>
                              <a:spcPts val="800"/>
                            </a:spcAft>
                          </a:pPr>
                          <a:r>
                            <a:rPr lang="en-US" sz="1400" dirty="0">
                              <a:solidFill>
                                <a:schemeClr val="tx1"/>
                              </a:solidFill>
                              <a:effectLst/>
                              <a:cs typeface="B Titr" panose="00000700000000000000" pitchFamily="2" charset="-78"/>
                            </a:rPr>
                            <a:t>C= 1 </a:t>
                          </a:r>
                          <a:r>
                            <a:rPr lang="fa-IR" sz="1400" dirty="0">
                              <a:solidFill>
                                <a:schemeClr val="tx1"/>
                              </a:solidFill>
                              <a:effectLst/>
                              <a:cs typeface="B Titr" panose="00000700000000000000" pitchFamily="2" charset="-78"/>
                            </a:rPr>
                            <a:t>(در صورت دارا بودن گواهی تفکیک پسماند)</a:t>
                          </a:r>
                          <a:endParaRPr lang="en-US" sz="1400" dirty="0">
                            <a:solidFill>
                              <a:schemeClr val="tx1"/>
                            </a:solidFill>
                            <a:effectLst/>
                            <a:cs typeface="B Titr" panose="00000700000000000000" pitchFamily="2" charset="-78"/>
                          </a:endParaRPr>
                        </a:p>
                        <a:p>
                          <a:pPr marL="228600" marR="0" algn="just" rtl="0">
                            <a:lnSpc>
                              <a:spcPct val="107000"/>
                            </a:lnSpc>
                            <a:spcBef>
                              <a:spcPts val="0"/>
                            </a:spcBef>
                            <a:spcAft>
                              <a:spcPts val="800"/>
                            </a:spcAft>
                          </a:pPr>
                          <a:r>
                            <a:rPr lang="en-US" sz="1400" dirty="0">
                              <a:solidFill>
                                <a:schemeClr val="tx1"/>
                              </a:solidFill>
                              <a:effectLst/>
                              <a:cs typeface="B Titr" panose="00000700000000000000" pitchFamily="2" charset="-78"/>
                            </a:rPr>
                            <a:t>C= 0 </a:t>
                          </a:r>
                          <a:r>
                            <a:rPr lang="fa-IR" sz="1400" dirty="0">
                              <a:solidFill>
                                <a:schemeClr val="tx1"/>
                              </a:solidFill>
                              <a:effectLst/>
                              <a:cs typeface="B Titr" panose="00000700000000000000" pitchFamily="2" charset="-78"/>
                            </a:rPr>
                            <a:t>(در صورت نداشتن گواهی تفکیک پسماند)</a:t>
                          </a:r>
                          <a:endParaRPr lang="en-US" sz="1400" dirty="0">
                            <a:solidFill>
                              <a:schemeClr val="tx1"/>
                            </a:solidFill>
                            <a:effectLst/>
                            <a:cs typeface="B Titr" panose="00000700000000000000" pitchFamily="2" charset="-78"/>
                          </a:endParaRPr>
                        </a:p>
                        <a:p>
                          <a:pPr marL="228600" marR="0" algn="just" rtl="0">
                            <a:lnSpc>
                              <a:spcPct val="107000"/>
                            </a:lnSpc>
                            <a:spcBef>
                              <a:spcPts val="0"/>
                            </a:spcBef>
                            <a:spcAft>
                              <a:spcPts val="300"/>
                            </a:spcAft>
                            <a:tabLst>
                              <a:tab pos="904875" algn="l"/>
                            </a:tabLst>
                          </a:pPr>
                          <a:r>
                            <a:rPr lang="fa-IR" sz="1400" dirty="0">
                              <a:solidFill>
                                <a:schemeClr val="tx1"/>
                              </a:solidFill>
                              <a:effectLst/>
                              <a:cs typeface="B Titr" panose="00000700000000000000" pitchFamily="2" charset="-78"/>
                            </a:rPr>
                            <a:t>β</a:t>
                          </a:r>
                          <a:r>
                            <a:rPr lang="en-US" sz="1400" dirty="0">
                              <a:solidFill>
                                <a:schemeClr val="tx1"/>
                              </a:solidFill>
                              <a:effectLst/>
                              <a:cs typeface="B Titr" panose="00000700000000000000" pitchFamily="2" charset="-78"/>
                            </a:rPr>
                            <a:t>3 = </a:t>
                          </a:r>
                          <a:r>
                            <a:rPr lang="fa-IR" sz="1400" dirty="0">
                              <a:solidFill>
                                <a:schemeClr val="tx1"/>
                              </a:solidFill>
                              <a:effectLst/>
                              <a:cs typeface="B Titr" panose="00000700000000000000" pitchFamily="2" charset="-78"/>
                            </a:rPr>
                            <a:t>ضریب اهمیت شاخص پسماند</a:t>
                          </a:r>
                          <a:endParaRPr lang="en-US" sz="1400" dirty="0">
                            <a:solidFill>
                              <a:schemeClr val="tx1"/>
                            </a:solidFill>
                            <a:effectLst/>
                            <a:cs typeface="B Titr" panose="00000700000000000000" pitchFamily="2" charset="-78"/>
                          </a:endParaRPr>
                        </a:p>
                        <a:p>
                          <a:pPr marL="228600" marR="0" algn="just" rtl="0">
                            <a:lnSpc>
                              <a:spcPct val="107000"/>
                            </a:lnSpc>
                            <a:spcBef>
                              <a:spcPts val="0"/>
                            </a:spcBef>
                            <a:spcAft>
                              <a:spcPts val="300"/>
                            </a:spcAft>
                          </a:pPr>
                          <a:r>
                            <a:rPr lang="fa-IR" sz="1400" dirty="0">
                              <a:solidFill>
                                <a:schemeClr val="tx1"/>
                              </a:solidFill>
                              <a:effectLst/>
                              <a:cs typeface="B Titr" panose="00000700000000000000" pitchFamily="2" charset="-78"/>
                            </a:rPr>
                            <a:t>تبصره: برای ارزیابی بیش از یک ساختمان/مجتمع/ واحد، از فرمول زیر استفاده می‌شود:</a:t>
                          </a:r>
                          <a:endParaRPr lang="en-US" sz="1400" dirty="0">
                            <a:solidFill>
                              <a:schemeClr val="tx1"/>
                            </a:solidFill>
                            <a:effectLst/>
                            <a:cs typeface="B Titr" panose="00000700000000000000" pitchFamily="2" charset="-78"/>
                          </a:endParaRPr>
                        </a:p>
                        <a:p>
                          <a:pPr marL="228600" marR="0" algn="just" rtl="0">
                            <a:lnSpc>
                              <a:spcPct val="107000"/>
                            </a:lnSpc>
                            <a:spcBef>
                              <a:spcPts val="0"/>
                            </a:spcBef>
                            <a:spcAft>
                              <a:spcPts val="300"/>
                            </a:spcAft>
                          </a:pPr>
                          <a14:m>
                            <m:oMath xmlns:m="http://schemas.openxmlformats.org/officeDocument/2006/math">
                              <m:acc>
                                <m:accPr>
                                  <m:chr m:val="̅"/>
                                  <m:ctrlPr>
                                    <a:rPr lang="en-US" sz="1400" i="1">
                                      <a:solidFill>
                                        <a:schemeClr val="tx1"/>
                                      </a:solidFill>
                                      <a:effectLst/>
                                      <a:latin typeface="Cambria Math" panose="02040503050406030204" pitchFamily="18" charset="0"/>
                                    </a:rPr>
                                  </m:ctrlPr>
                                </m:accPr>
                                <m:e>
                                  <m:r>
                                    <m:rPr>
                                      <m:sty m:val="p"/>
                                    </m:rPr>
                                    <a:rPr lang="en-US" sz="1400">
                                      <a:solidFill>
                                        <a:schemeClr val="tx1"/>
                                      </a:solidFill>
                                      <a:effectLst/>
                                      <a:latin typeface="Cambria Math"/>
                                    </a:rPr>
                                    <m:t>WMI</m:t>
                                  </m:r>
                                </m:e>
                              </m:acc>
                            </m:oMath>
                          </a14:m>
                          <a:r>
                            <a:rPr lang="en-US" sz="1400" dirty="0">
                              <a:solidFill>
                                <a:schemeClr val="tx1"/>
                              </a:solidFill>
                              <a:effectLst/>
                              <a:cs typeface="B Titr" panose="00000700000000000000" pitchFamily="2" charset="-78"/>
                            </a:rPr>
                            <a:t>= </a:t>
                          </a:r>
                          <a14:m>
                            <m:oMath xmlns:m="http://schemas.openxmlformats.org/officeDocument/2006/math">
                              <m:f>
                                <m:fPr>
                                  <m:ctrlPr>
                                    <a:rPr lang="en-US" sz="1400" i="1">
                                      <a:solidFill>
                                        <a:schemeClr val="tx1"/>
                                      </a:solidFill>
                                      <a:effectLst/>
                                      <a:latin typeface="Cambria Math" panose="02040503050406030204" pitchFamily="18" charset="0"/>
                                    </a:rPr>
                                  </m:ctrlPr>
                                </m:fPr>
                                <m:num>
                                  <m:r>
                                    <a:rPr lang="en-US" sz="1400">
                                      <a:solidFill>
                                        <a:schemeClr val="tx1"/>
                                      </a:solidFill>
                                      <a:effectLst/>
                                      <a:latin typeface="Cambria Math"/>
                                    </a:rPr>
                                    <m:t>𝛴</m:t>
                                  </m:r>
                                  <m:r>
                                    <a:rPr lang="en-US" sz="1400">
                                      <a:solidFill>
                                        <a:schemeClr val="tx1"/>
                                      </a:solidFill>
                                      <a:effectLst/>
                                      <a:latin typeface="Cambria Math"/>
                                    </a:rPr>
                                    <m:t>(</m:t>
                                  </m:r>
                                  <m:r>
                                    <a:rPr lang="en-US" sz="1400">
                                      <a:solidFill>
                                        <a:schemeClr val="tx1"/>
                                      </a:solidFill>
                                      <a:effectLst/>
                                      <a:latin typeface="Cambria Math"/>
                                    </a:rPr>
                                    <m:t>𝑊𝑀𝐼𝑖</m:t>
                                  </m:r>
                                  <m:r>
                                    <a:rPr lang="en-US" sz="1400">
                                      <a:solidFill>
                                        <a:schemeClr val="tx1"/>
                                      </a:solidFill>
                                      <a:effectLst/>
                                      <a:latin typeface="Cambria Math"/>
                                    </a:rPr>
                                    <m:t>∗</m:t>
                                  </m:r>
                                  <m:r>
                                    <a:rPr lang="en-US" sz="1400">
                                      <a:solidFill>
                                        <a:schemeClr val="tx1"/>
                                      </a:solidFill>
                                      <a:effectLst/>
                                      <a:latin typeface="Cambria Math"/>
                                    </a:rPr>
                                    <m:t>𝐴𝑖</m:t>
                                  </m:r>
                                  <m:r>
                                    <a:rPr lang="en-US" sz="1400">
                                      <a:solidFill>
                                        <a:schemeClr val="tx1"/>
                                      </a:solidFill>
                                      <a:effectLst/>
                                      <a:latin typeface="Cambria Math"/>
                                    </a:rPr>
                                    <m:t>)</m:t>
                                  </m:r>
                                </m:num>
                                <m:den>
                                  <m:r>
                                    <a:rPr lang="en-US" sz="1400">
                                      <a:solidFill>
                                        <a:schemeClr val="tx1"/>
                                      </a:solidFill>
                                      <a:effectLst/>
                                      <a:latin typeface="Cambria Math"/>
                                    </a:rPr>
                                    <m:t>𝐴</m:t>
                                  </m:r>
                                </m:den>
                              </m:f>
                            </m:oMath>
                          </a14:m>
                          <a:endParaRPr lang="en-US" sz="1400" dirty="0">
                            <a:solidFill>
                              <a:schemeClr val="tx1"/>
                            </a:solidFill>
                            <a:effectLst/>
                            <a:cs typeface="B Titr" panose="00000700000000000000" pitchFamily="2" charset="-78"/>
                          </a:endParaRPr>
                        </a:p>
                        <a:p>
                          <a:pPr marL="228600" marR="0" algn="just" rtl="0">
                            <a:lnSpc>
                              <a:spcPct val="107000"/>
                            </a:lnSpc>
                            <a:spcBef>
                              <a:spcPts val="0"/>
                            </a:spcBef>
                            <a:spcAft>
                              <a:spcPts val="300"/>
                            </a:spcAft>
                          </a:pPr>
                          <a:r>
                            <a:rPr lang="en-US" sz="1400" dirty="0" err="1">
                              <a:solidFill>
                                <a:schemeClr val="tx1"/>
                              </a:solidFill>
                              <a:effectLst/>
                              <a:cs typeface="B Titr" panose="00000700000000000000" pitchFamily="2" charset="-78"/>
                            </a:rPr>
                            <a:t>WMIi</a:t>
                          </a:r>
                          <a:r>
                            <a:rPr lang="en-US" sz="1400" dirty="0">
                              <a:solidFill>
                                <a:schemeClr val="tx1"/>
                              </a:solidFill>
                              <a:effectLst/>
                              <a:cs typeface="B Titr" panose="00000700000000000000" pitchFamily="2" charset="-78"/>
                            </a:rPr>
                            <a:t>= </a:t>
                          </a:r>
                          <a:r>
                            <a:rPr lang="fa-IR" sz="1400" dirty="0">
                              <a:solidFill>
                                <a:schemeClr val="tx1"/>
                              </a:solidFill>
                              <a:effectLst/>
                              <a:cs typeface="B Titr" panose="00000700000000000000" pitchFamily="2" charset="-78"/>
                            </a:rPr>
                            <a:t>امتیاز مدیریت پسماند ساختمان/مجتمع/واحد</a:t>
                          </a:r>
                          <a:endParaRPr lang="en-US" sz="1400" dirty="0">
                            <a:solidFill>
                              <a:schemeClr val="tx1"/>
                            </a:solidFill>
                            <a:effectLst/>
                            <a:cs typeface="B Titr" panose="00000700000000000000" pitchFamily="2" charset="-78"/>
                          </a:endParaRPr>
                        </a:p>
                        <a:p>
                          <a:pPr marL="228600" marR="0" algn="just" rtl="0">
                            <a:lnSpc>
                              <a:spcPct val="107000"/>
                            </a:lnSpc>
                            <a:spcBef>
                              <a:spcPts val="0"/>
                            </a:spcBef>
                            <a:spcAft>
                              <a:spcPts val="300"/>
                            </a:spcAft>
                          </a:pPr>
                          <a:r>
                            <a:rPr lang="en-US" sz="1400" dirty="0">
                              <a:solidFill>
                                <a:schemeClr val="tx1"/>
                              </a:solidFill>
                              <a:effectLst/>
                              <a:cs typeface="B Titr" panose="00000700000000000000" pitchFamily="2" charset="-78"/>
                            </a:rPr>
                            <a:t>Ai= </a:t>
                          </a:r>
                          <a:r>
                            <a:rPr lang="fa-IR" sz="1400" dirty="0">
                              <a:solidFill>
                                <a:schemeClr val="tx1"/>
                              </a:solidFill>
                              <a:effectLst/>
                              <a:cs typeface="B Titr" panose="00000700000000000000" pitchFamily="2" charset="-78"/>
                            </a:rPr>
                            <a:t>زیربنای هر ساختمان‌/مجتمع/واحد</a:t>
                          </a:r>
                          <a:endParaRPr lang="en-US" sz="1400" dirty="0">
                            <a:solidFill>
                              <a:schemeClr val="tx1"/>
                            </a:solidFill>
                            <a:effectLst/>
                            <a:cs typeface="B Titr" panose="00000700000000000000" pitchFamily="2" charset="-78"/>
                          </a:endParaRPr>
                        </a:p>
                        <a:p>
                          <a:pPr marL="228600" marR="0" algn="just" rtl="0">
                            <a:lnSpc>
                              <a:spcPct val="107000"/>
                            </a:lnSpc>
                            <a:spcBef>
                              <a:spcPts val="0"/>
                            </a:spcBef>
                            <a:spcAft>
                              <a:spcPts val="300"/>
                            </a:spcAft>
                          </a:pPr>
                          <a:r>
                            <a:rPr lang="en-US" sz="1400" dirty="0">
                              <a:solidFill>
                                <a:schemeClr val="tx1"/>
                              </a:solidFill>
                              <a:effectLst/>
                              <a:cs typeface="B Titr" panose="00000700000000000000" pitchFamily="2" charset="-78"/>
                            </a:rPr>
                            <a:t>A= </a:t>
                          </a:r>
                          <a:r>
                            <a:rPr lang="fa-IR" sz="1400" dirty="0">
                              <a:solidFill>
                                <a:schemeClr val="tx1"/>
                              </a:solidFill>
                              <a:effectLst/>
                              <a:cs typeface="B Titr" panose="00000700000000000000" pitchFamily="2" charset="-78"/>
                            </a:rPr>
                            <a:t>زیربنای کل ساختمان‌ها</a:t>
                          </a:r>
                          <a:endParaRPr lang="en-US" sz="1400" dirty="0">
                            <a:solidFill>
                              <a:schemeClr val="tx1"/>
                            </a:solidFill>
                            <a:effectLst/>
                            <a:cs typeface="B Titr" panose="00000700000000000000" pitchFamily="2" charset="-78"/>
                          </a:endParaRPr>
                        </a:p>
                        <a:p>
                          <a:pPr marL="0" marR="0" algn="r" rtl="0">
                            <a:lnSpc>
                              <a:spcPct val="107000"/>
                            </a:lnSpc>
                            <a:spcBef>
                              <a:spcPts val="0"/>
                            </a:spcBef>
                            <a:spcAft>
                              <a:spcPts val="800"/>
                            </a:spcAft>
                          </a:pPr>
                          <a:r>
                            <a:rPr lang="en-US" sz="1200" dirty="0">
                              <a:solidFill>
                                <a:schemeClr val="tx1"/>
                              </a:solidFill>
                              <a:effectLst/>
                            </a:rPr>
                            <a:t> </a:t>
                          </a:r>
                          <a:endParaRPr lang="en-US" sz="1000" dirty="0">
                            <a:solidFill>
                              <a:schemeClr val="tx1"/>
                            </a:solidFill>
                            <a:effectLst/>
                          </a:endParaRPr>
                        </a:p>
                        <a:p>
                          <a:pPr marL="0" marR="0" algn="r" rtl="1">
                            <a:lnSpc>
                              <a:spcPct val="107000"/>
                            </a:lnSpc>
                            <a:spcBef>
                              <a:spcPts val="0"/>
                            </a:spcBef>
                            <a:spcAft>
                              <a:spcPts val="800"/>
                            </a:spcAft>
                          </a:pPr>
                          <a:r>
                            <a:rPr lang="fa-IR" sz="1200" dirty="0">
                              <a:solidFill>
                                <a:schemeClr val="tx1"/>
                              </a:solidFill>
                              <a:effectLst/>
                            </a:rPr>
                            <a:t> </a:t>
                          </a:r>
                          <a:r>
                            <a:rPr lang="fa-IR" sz="1200" dirty="0" smtClean="0">
                              <a:solidFill>
                                <a:schemeClr val="tx1"/>
                              </a:solidFill>
                              <a:effectLst/>
                            </a:rPr>
                            <a:t> </a:t>
                          </a:r>
                          <a:endParaRPr lang="en-US" sz="1000" dirty="0">
                            <a:solidFill>
                              <a:schemeClr val="tx1"/>
                            </a:solidFill>
                            <a:effectLst/>
                            <a:latin typeface="Calibri" panose="020F0502020204030204" pitchFamily="34" charset="0"/>
                            <a:ea typeface="Calibri" panose="020F0502020204030204" pitchFamily="34" charset="0"/>
                            <a:cs typeface="Sakkal Majalla"/>
                          </a:endParaRPr>
                        </a:p>
                      </a:txBody>
                      <a:tcPr marL="34180" marR="34180" marT="34180" marB="34180" anchor="ctr">
                        <a:noFill/>
                      </a:tcPr>
                    </a:tc>
                    <a:extLst>
                      <a:ext uri="{0D108BD9-81ED-4DB2-BD59-A6C34878D82A}">
                        <a16:rowId xmlns:a16="http://schemas.microsoft.com/office/drawing/2014/main" val="781093603"/>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1844700321"/>
                  </p:ext>
                </p:extLst>
              </p:nvPr>
            </p:nvGraphicFramePr>
            <p:xfrm>
              <a:off x="717741" y="1801542"/>
              <a:ext cx="10299469" cy="4351338"/>
            </p:xfrm>
            <a:graphic>
              <a:graphicData uri="http://schemas.openxmlformats.org/drawingml/2006/table">
                <a:tbl>
                  <a:tblPr rtl="1" firstRow="1" firstCol="1" bandRow="1">
                    <a:tableStyleId>{5C22544A-7EE6-4342-B048-85BDC9FD1C3A}</a:tableStyleId>
                  </a:tblPr>
                  <a:tblGrid>
                    <a:gridCol w="10299469">
                      <a:extLst>
                        <a:ext uri="{9D8B030D-6E8A-4147-A177-3AD203B41FA5}">
                          <a16:colId xmlns:a16="http://schemas.microsoft.com/office/drawing/2014/main" val="1392922623"/>
                        </a:ext>
                      </a:extLst>
                    </a:gridCol>
                  </a:tblGrid>
                  <a:tr h="4351338">
                    <a:tc>
                      <a:txBody>
                        <a:bodyPr/>
                        <a:lstStyle/>
                        <a:p>
                          <a:endParaRPr lang="en-US"/>
                        </a:p>
                      </a:txBody>
                      <a:tcPr marL="34180" marR="34180" marT="34180" marB="34180" anchor="ctr">
                        <a:blipFill>
                          <a:blip r:embed="rId2"/>
                          <a:stretch>
                            <a:fillRect l="-59" t="-140" r="-237" b="-559"/>
                          </a:stretch>
                        </a:blipFill>
                      </a:tcPr>
                    </a:tc>
                    <a:extLst>
                      <a:ext uri="{0D108BD9-81ED-4DB2-BD59-A6C34878D82A}">
                        <a16:rowId xmlns:a16="http://schemas.microsoft.com/office/drawing/2014/main" val="781093603"/>
                      </a:ext>
                    </a:extLst>
                  </a:tr>
                </a:tbl>
              </a:graphicData>
            </a:graphic>
          </p:graphicFrame>
        </mc:Fallback>
      </mc:AlternateContent>
    </p:spTree>
    <p:extLst>
      <p:ext uri="{BB962C8B-B14F-4D97-AF65-F5344CB8AC3E}">
        <p14:creationId xmlns:p14="http://schemas.microsoft.com/office/powerpoint/2010/main" val="24078626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دفتر رفاه و پشتیبانی + محیط زیست </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سازمان حفاظت محیط زیست</a:t>
            </a:r>
          </a:p>
          <a:p>
            <a:pPr marL="0" marR="0" indent="0" algn="just" rtl="1">
              <a:lnSpc>
                <a:spcPct val="107000"/>
              </a:lnSpc>
              <a:spcBef>
                <a:spcPts val="0"/>
              </a:spcBef>
              <a:spcAft>
                <a:spcPts val="0"/>
              </a:spcAft>
              <a:buNone/>
            </a:pPr>
            <a:r>
              <a:rPr lang="fa-IR" sz="1600" b="1" dirty="0" smtClean="0">
                <a:cs typeface="B Titr" panose="00000700000000000000" pitchFamily="2" charset="-78"/>
              </a:rPr>
              <a:t> </a:t>
            </a:r>
            <a:r>
              <a:rPr lang="fa-IR" sz="1600" b="1" dirty="0">
                <a:cs typeface="B Titr" panose="00000700000000000000" pitchFamily="2" charset="-78"/>
              </a:rPr>
              <a:t>سنجه4: ساختمان­ها و </a:t>
            </a:r>
            <a:r>
              <a:rPr lang="fa-IR" sz="1600" b="1" dirty="0" smtClean="0">
                <a:cs typeface="B Titr" panose="00000700000000000000" pitchFamily="2" charset="-78"/>
              </a:rPr>
              <a:t>تجهیزات</a:t>
            </a:r>
          </a:p>
          <a:p>
            <a:pPr marL="0" marR="0" indent="0" algn="just" rtl="1">
              <a:lnSpc>
                <a:spcPct val="107000"/>
              </a:lnSpc>
              <a:spcBef>
                <a:spcPts val="0"/>
              </a:spcBef>
              <a:spcAft>
                <a:spcPts val="0"/>
              </a:spcAft>
              <a:buNone/>
            </a:pPr>
            <a:endParaRPr lang="fa-IR" b="1" dirty="0" smtClean="0"/>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ext uri="{D42A27DB-BD31-4B8C-83A1-F6EECF244321}">
                    <p14:modId xmlns:p14="http://schemas.microsoft.com/office/powerpoint/2010/main" val="12814274"/>
                  </p:ext>
                </p:extLst>
              </p:nvPr>
            </p:nvGraphicFramePr>
            <p:xfrm>
              <a:off x="715045" y="2209798"/>
              <a:ext cx="10656916" cy="4364629"/>
            </p:xfrm>
            <a:graphic>
              <a:graphicData uri="http://schemas.openxmlformats.org/drawingml/2006/table">
                <a:tbl>
                  <a:tblPr rtl="1" firstRow="1" firstCol="1" bandRow="1">
                    <a:tableStyleId>{5C22544A-7EE6-4342-B048-85BDC9FD1C3A}</a:tableStyleId>
                  </a:tblPr>
                  <a:tblGrid>
                    <a:gridCol w="10656916">
                      <a:extLst>
                        <a:ext uri="{9D8B030D-6E8A-4147-A177-3AD203B41FA5}">
                          <a16:colId xmlns:a16="http://schemas.microsoft.com/office/drawing/2014/main" val="2701929972"/>
                        </a:ext>
                      </a:extLst>
                    </a:gridCol>
                  </a:tblGrid>
                  <a:tr h="4005765">
                    <a:tc>
                      <a:txBody>
                        <a:bodyPr/>
                        <a:lstStyle/>
                        <a:p>
                          <a:pPr marL="0" marR="0" algn="r" rtl="1">
                            <a:lnSpc>
                              <a:spcPct val="107000"/>
                            </a:lnSpc>
                            <a:spcBef>
                              <a:spcPts val="0"/>
                            </a:spcBef>
                            <a:spcAft>
                              <a:spcPts val="800"/>
                            </a:spcAft>
                          </a:pPr>
                          <a:r>
                            <a:rPr lang="fa-IR" sz="1200" dirty="0" smtClean="0">
                              <a:solidFill>
                                <a:schemeClr val="tx1"/>
                              </a:solidFill>
                              <a:effectLst/>
                              <a:cs typeface="B Titr" panose="00000700000000000000" pitchFamily="2" charset="-78"/>
                            </a:rPr>
                            <a:t>نحوه سنجش: </a:t>
                          </a:r>
                          <a:endParaRPr lang="en-US" sz="1200" dirty="0">
                            <a:solidFill>
                              <a:schemeClr val="tx1"/>
                            </a:solidFill>
                            <a:effectLst/>
                            <a:cs typeface="B Titr" panose="00000700000000000000" pitchFamily="2" charset="-78"/>
                          </a:endParaRPr>
                        </a:p>
                        <a:p>
                          <a:pPr marL="0" marR="0" algn="just" rtl="0">
                            <a:lnSpc>
                              <a:spcPct val="107000"/>
                            </a:lnSpc>
                            <a:spcBef>
                              <a:spcPts val="0"/>
                            </a:spcBef>
                            <a:spcAft>
                              <a:spcPts val="800"/>
                            </a:spcAft>
                          </a:pPr>
                          <a:r>
                            <a:rPr lang="en-US" sz="1100" dirty="0">
                              <a:solidFill>
                                <a:schemeClr val="tx1"/>
                              </a:solidFill>
                              <a:effectLst/>
                              <a:cs typeface="B Titr" panose="00000700000000000000" pitchFamily="2" charset="-78"/>
                            </a:rPr>
                            <a:t>SBI=</a:t>
                          </a:r>
                          <a14:m>
                            <m:oMath xmlns:m="http://schemas.openxmlformats.org/officeDocument/2006/math">
                              <m:f>
                                <m:fPr>
                                  <m:ctrlPr>
                                    <a:rPr lang="en-US" sz="1100" i="1">
                                      <a:solidFill>
                                        <a:schemeClr val="tx1"/>
                                      </a:solidFill>
                                      <a:effectLst/>
                                      <a:latin typeface="Cambria Math" panose="02040503050406030204" pitchFamily="18" charset="0"/>
                                    </a:rPr>
                                  </m:ctrlPr>
                                </m:fPr>
                                <m:num>
                                  <m:r>
                                    <a:rPr lang="en-US" sz="1100">
                                      <a:solidFill>
                                        <a:schemeClr val="tx1"/>
                                      </a:solidFill>
                                      <a:effectLst/>
                                      <a:latin typeface="Cambria Math"/>
                                    </a:rPr>
                                    <m:t>𝛴</m:t>
                                  </m:r>
                                  <m:r>
                                    <a:rPr lang="en-US" sz="1100">
                                      <a:solidFill>
                                        <a:schemeClr val="tx1"/>
                                      </a:solidFill>
                                      <a:effectLst/>
                                      <a:latin typeface="Cambria Math"/>
                                    </a:rPr>
                                    <m:t>𝐶𝐼𝑖</m:t>
                                  </m:r>
                                  <m:r>
                                    <a:rPr lang="en-US" sz="1100">
                                      <a:solidFill>
                                        <a:schemeClr val="tx1"/>
                                      </a:solidFill>
                                      <a:effectLst/>
                                      <a:latin typeface="Cambria Math"/>
                                    </a:rPr>
                                    <m:t>∗</m:t>
                                  </m:r>
                                  <m:r>
                                    <m:rPr>
                                      <m:sty m:val="p"/>
                                    </m:rPr>
                                    <a:rPr lang="fa-IR" sz="1100">
                                      <a:solidFill>
                                        <a:schemeClr val="tx1"/>
                                      </a:solidFill>
                                      <a:effectLst/>
                                      <a:latin typeface="Cambria Math"/>
                                    </a:rPr>
                                    <m:t>β</m:t>
                                  </m:r>
                                  <m:r>
                                    <a:rPr lang="en-US" sz="1100">
                                      <a:solidFill>
                                        <a:schemeClr val="tx1"/>
                                      </a:solidFill>
                                      <a:effectLst/>
                                      <a:latin typeface="Cambria Math"/>
                                    </a:rPr>
                                    <m:t>5</m:t>
                                  </m:r>
                                </m:num>
                                <m:den>
                                  <m:r>
                                    <a:rPr lang="en-US" sz="1100">
                                      <a:solidFill>
                                        <a:schemeClr val="tx1"/>
                                      </a:solidFill>
                                      <a:effectLst/>
                                      <a:latin typeface="Cambria Math"/>
                                    </a:rPr>
                                    <m:t>4</m:t>
                                  </m:r>
                                </m:den>
                              </m:f>
                            </m:oMath>
                          </a14:m>
                          <a:endParaRPr lang="en-US" sz="1100" dirty="0">
                            <a:solidFill>
                              <a:schemeClr val="tx1"/>
                            </a:solidFill>
                            <a:effectLst/>
                            <a:cs typeface="B Titr" panose="00000700000000000000" pitchFamily="2" charset="-78"/>
                          </a:endParaRPr>
                        </a:p>
                        <a:p>
                          <a:pPr marL="0" marR="0" algn="just" rtl="0">
                            <a:lnSpc>
                              <a:spcPct val="107000"/>
                            </a:lnSpc>
                            <a:spcBef>
                              <a:spcPts val="0"/>
                            </a:spcBef>
                            <a:spcAft>
                              <a:spcPts val="800"/>
                            </a:spcAft>
                          </a:pPr>
                          <a:r>
                            <a:rPr lang="fa-IR" sz="1100" dirty="0">
                              <a:solidFill>
                                <a:schemeClr val="tx1"/>
                              </a:solidFill>
                              <a:effectLst/>
                              <a:cs typeface="B Titr" panose="00000700000000000000" pitchFamily="2" charset="-78"/>
                            </a:rPr>
                            <a:t>β</a:t>
                          </a:r>
                          <a:r>
                            <a:rPr lang="en-US" sz="1100" dirty="0">
                              <a:solidFill>
                                <a:schemeClr val="tx1"/>
                              </a:solidFill>
                              <a:effectLst/>
                              <a:cs typeface="B Titr" panose="00000700000000000000" pitchFamily="2" charset="-78"/>
                            </a:rPr>
                            <a:t>5 = </a:t>
                          </a:r>
                          <a:r>
                            <a:rPr lang="fa-IR" sz="1100" dirty="0">
                              <a:solidFill>
                                <a:schemeClr val="tx1"/>
                              </a:solidFill>
                              <a:effectLst/>
                              <a:cs typeface="B Titr" panose="00000700000000000000" pitchFamily="2" charset="-78"/>
                            </a:rPr>
                            <a:t>ضریب اهمیت شاخص ساختمان و تجهیزات</a:t>
                          </a:r>
                          <a:endParaRPr lang="en-US" sz="1100" dirty="0">
                            <a:solidFill>
                              <a:schemeClr val="tx1"/>
                            </a:solidFill>
                            <a:effectLst/>
                            <a:cs typeface="B Titr" panose="00000700000000000000" pitchFamily="2" charset="-78"/>
                          </a:endParaRPr>
                        </a:p>
                        <a:p>
                          <a:pPr marL="0" marR="0" algn="just" rtl="0">
                            <a:lnSpc>
                              <a:spcPct val="107000"/>
                            </a:lnSpc>
                            <a:spcBef>
                              <a:spcPts val="0"/>
                            </a:spcBef>
                            <a:spcAft>
                              <a:spcPts val="300"/>
                            </a:spcAft>
                            <a:tabLst>
                              <a:tab pos="904875" algn="l"/>
                            </a:tabLst>
                          </a:pPr>
                          <a:r>
                            <a:rPr lang="fa-IR" sz="1100" dirty="0">
                              <a:solidFill>
                                <a:schemeClr val="tx1"/>
                              </a:solidFill>
                              <a:effectLst/>
                              <a:cs typeface="B Titr" panose="00000700000000000000" pitchFamily="2" charset="-78"/>
                            </a:rPr>
                            <a:t> </a:t>
                          </a:r>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r>
                            <a:rPr lang="en-US" sz="1100" dirty="0">
                              <a:solidFill>
                                <a:schemeClr val="tx1"/>
                              </a:solidFill>
                              <a:effectLst/>
                              <a:cs typeface="B Titr" panose="00000700000000000000" pitchFamily="2" charset="-78"/>
                            </a:rPr>
                            <a:t>C1</a:t>
                          </a:r>
                          <a:r>
                            <a:rPr lang="fa-IR" sz="1100" dirty="0">
                              <a:solidFill>
                                <a:schemeClr val="tx1"/>
                              </a:solidFill>
                              <a:effectLst/>
                              <a:cs typeface="B Titr" panose="00000700000000000000" pitchFamily="2" charset="-78"/>
                            </a:rPr>
                            <a:t>- دارا بودن گواهی‌نامه معاینه فنی موتورخانه ساختمان (مطابق استاندارد ملی </a:t>
                          </a:r>
                          <a:r>
                            <a:rPr lang="en-US" sz="1100" dirty="0">
                              <a:solidFill>
                                <a:schemeClr val="tx1"/>
                              </a:solidFill>
                              <a:effectLst/>
                              <a:cs typeface="B Titr" panose="00000700000000000000" pitchFamily="2" charset="-78"/>
                            </a:rPr>
                            <a:t>ISIRI 16000</a:t>
                          </a:r>
                          <a:r>
                            <a:rPr lang="fa-IR" sz="1100" dirty="0">
                              <a:solidFill>
                                <a:schemeClr val="tx1"/>
                              </a:solidFill>
                              <a:effectLst/>
                              <a:cs typeface="B Titr" panose="00000700000000000000" pitchFamily="2" charset="-78"/>
                            </a:rPr>
                            <a:t>)</a:t>
                          </a:r>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r>
                            <a:rPr lang="en-US" sz="1100" dirty="0">
                              <a:solidFill>
                                <a:schemeClr val="tx1"/>
                              </a:solidFill>
                              <a:effectLst/>
                              <a:cs typeface="B Titr" panose="00000700000000000000" pitchFamily="2" charset="-78"/>
                            </a:rPr>
                            <a:t>C2</a:t>
                          </a:r>
                          <a:r>
                            <a:rPr lang="fa-IR" sz="1100" dirty="0">
                              <a:solidFill>
                                <a:schemeClr val="tx1"/>
                              </a:solidFill>
                              <a:effectLst/>
                              <a:cs typeface="B Titr" panose="00000700000000000000" pitchFamily="2" charset="-78"/>
                            </a:rPr>
                            <a:t>- دارا بودن گواهی‌نامه مدیریت انرژی (مطابق استاندارد ایزو 50001)</a:t>
                          </a:r>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r>
                            <a:rPr lang="en-US" sz="1100" dirty="0">
                              <a:solidFill>
                                <a:schemeClr val="tx1"/>
                              </a:solidFill>
                              <a:effectLst/>
                              <a:cs typeface="B Titr" panose="00000700000000000000" pitchFamily="2" charset="-78"/>
                            </a:rPr>
                            <a:t>C3</a:t>
                          </a:r>
                          <a:r>
                            <a:rPr lang="fa-IR" sz="1100" dirty="0">
                              <a:solidFill>
                                <a:schemeClr val="tx1"/>
                              </a:solidFill>
                              <a:effectLst/>
                              <a:cs typeface="B Titr" panose="00000700000000000000" pitchFamily="2" charset="-78"/>
                            </a:rPr>
                            <a:t>- دارا بودن گزارش ممیزی فنی انرژی ساختمان بر اساس آیین‌نامه اجرایی صرفه‌جویی انرژی در ساختمان‌ها مصوب 1396.10.12</a:t>
                          </a:r>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r>
                            <a:rPr lang="en-US" sz="1100" dirty="0">
                              <a:solidFill>
                                <a:schemeClr val="tx1"/>
                              </a:solidFill>
                              <a:effectLst/>
                              <a:cs typeface="B Titr" panose="00000700000000000000" pitchFamily="2" charset="-78"/>
                            </a:rPr>
                            <a:t>C4</a:t>
                          </a:r>
                          <a:r>
                            <a:rPr lang="fa-IR" sz="1100" dirty="0">
                              <a:solidFill>
                                <a:schemeClr val="tx1"/>
                              </a:solidFill>
                              <a:effectLst/>
                              <a:cs typeface="B Titr" panose="00000700000000000000" pitchFamily="2" charset="-78"/>
                            </a:rPr>
                            <a:t>- دارا بودن برچسب انرژی ساختمان مطابق با استاندارد ملی 14254</a:t>
                          </a:r>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r>
                            <a:rPr lang="fa-IR" sz="1100" dirty="0">
                              <a:solidFill>
                                <a:schemeClr val="tx1"/>
                              </a:solidFill>
                              <a:effectLst/>
                              <a:cs typeface="B Titr" panose="00000700000000000000" pitchFamily="2" charset="-78"/>
                            </a:rPr>
                            <a:t>تبصره 1) داشتن هر یک از گواهی‌های فوق برای هر ساختمان امتیاز یک و نداشتن آن امتیاز صفر دارد. </a:t>
                          </a:r>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r>
                            <a:rPr lang="fa-IR" sz="1100" dirty="0">
                              <a:solidFill>
                                <a:schemeClr val="tx1"/>
                              </a:solidFill>
                              <a:effectLst/>
                              <a:cs typeface="B Titr" panose="00000700000000000000" pitchFamily="2" charset="-78"/>
                            </a:rPr>
                            <a:t>تبصره 2) برای ارزیابی بیش از یک ساختمان/مجتمع/ واحد، از فرمول زیر استفاده می‌شود:</a:t>
                          </a:r>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14:m>
                            <m:oMath xmlns:m="http://schemas.openxmlformats.org/officeDocument/2006/math">
                              <m:acc>
                                <m:accPr>
                                  <m:chr m:val="̅"/>
                                  <m:ctrlPr>
                                    <a:rPr lang="en-US" sz="1100" i="1">
                                      <a:solidFill>
                                        <a:schemeClr val="tx1"/>
                                      </a:solidFill>
                                      <a:effectLst/>
                                      <a:latin typeface="Cambria Math" panose="02040503050406030204" pitchFamily="18" charset="0"/>
                                    </a:rPr>
                                  </m:ctrlPr>
                                </m:accPr>
                                <m:e>
                                  <m:r>
                                    <a:rPr lang="en-US" sz="1100">
                                      <a:solidFill>
                                        <a:schemeClr val="tx1"/>
                                      </a:solidFill>
                                      <a:effectLst/>
                                      <a:latin typeface="Cambria Math"/>
                                    </a:rPr>
                                    <m:t>𝑆𝐵𝐼</m:t>
                                  </m:r>
                                </m:e>
                              </m:acc>
                            </m:oMath>
                          </a14:m>
                          <a:r>
                            <a:rPr lang="en-US" sz="1100" dirty="0">
                              <a:solidFill>
                                <a:schemeClr val="tx1"/>
                              </a:solidFill>
                              <a:effectLst/>
                              <a:cs typeface="B Titr" panose="00000700000000000000" pitchFamily="2" charset="-78"/>
                            </a:rPr>
                            <a:t>= </a:t>
                          </a:r>
                          <a14:m>
                            <m:oMath xmlns:m="http://schemas.openxmlformats.org/officeDocument/2006/math">
                              <m:f>
                                <m:fPr>
                                  <m:ctrlPr>
                                    <a:rPr lang="en-US" sz="1100" i="1">
                                      <a:solidFill>
                                        <a:schemeClr val="tx1"/>
                                      </a:solidFill>
                                      <a:effectLst/>
                                      <a:latin typeface="Cambria Math" panose="02040503050406030204" pitchFamily="18" charset="0"/>
                                    </a:rPr>
                                  </m:ctrlPr>
                                </m:fPr>
                                <m:num>
                                  <m:r>
                                    <a:rPr lang="en-US" sz="1100">
                                      <a:solidFill>
                                        <a:schemeClr val="tx1"/>
                                      </a:solidFill>
                                      <a:effectLst/>
                                      <a:latin typeface="Cambria Math"/>
                                    </a:rPr>
                                    <m:t>𝛴</m:t>
                                  </m:r>
                                  <m:r>
                                    <a:rPr lang="en-US" sz="1100">
                                      <a:solidFill>
                                        <a:schemeClr val="tx1"/>
                                      </a:solidFill>
                                      <a:effectLst/>
                                      <a:latin typeface="Cambria Math"/>
                                    </a:rPr>
                                    <m:t>(</m:t>
                                  </m:r>
                                  <m:r>
                                    <a:rPr lang="en-US" sz="1100">
                                      <a:solidFill>
                                        <a:schemeClr val="tx1"/>
                                      </a:solidFill>
                                      <a:effectLst/>
                                      <a:latin typeface="Cambria Math"/>
                                    </a:rPr>
                                    <m:t>𝑆𝐵𝐼𝑖</m:t>
                                  </m:r>
                                  <m:r>
                                    <a:rPr lang="en-US" sz="1100">
                                      <a:solidFill>
                                        <a:schemeClr val="tx1"/>
                                      </a:solidFill>
                                      <a:effectLst/>
                                      <a:latin typeface="Cambria Math"/>
                                    </a:rPr>
                                    <m:t>∗</m:t>
                                  </m:r>
                                  <m:r>
                                    <a:rPr lang="en-US" sz="1100">
                                      <a:solidFill>
                                        <a:schemeClr val="tx1"/>
                                      </a:solidFill>
                                      <a:effectLst/>
                                      <a:latin typeface="Cambria Math"/>
                                    </a:rPr>
                                    <m:t>𝐴𝑖</m:t>
                                  </m:r>
                                  <m:r>
                                    <a:rPr lang="en-US" sz="1100">
                                      <a:solidFill>
                                        <a:schemeClr val="tx1"/>
                                      </a:solidFill>
                                      <a:effectLst/>
                                      <a:latin typeface="Cambria Math"/>
                                    </a:rPr>
                                    <m:t>)</m:t>
                                  </m:r>
                                </m:num>
                                <m:den>
                                  <m:r>
                                    <a:rPr lang="en-US" sz="1100">
                                      <a:solidFill>
                                        <a:schemeClr val="tx1"/>
                                      </a:solidFill>
                                      <a:effectLst/>
                                      <a:latin typeface="Cambria Math"/>
                                    </a:rPr>
                                    <m:t>𝐴</m:t>
                                  </m:r>
                                </m:den>
                              </m:f>
                            </m:oMath>
                          </a14:m>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r>
                            <a:rPr lang="en-US" sz="1100" dirty="0">
                              <a:solidFill>
                                <a:schemeClr val="tx1"/>
                              </a:solidFill>
                              <a:effectLst/>
                              <a:cs typeface="B Titr" panose="00000700000000000000" pitchFamily="2" charset="-78"/>
                            </a:rPr>
                            <a:t>Ai= </a:t>
                          </a:r>
                          <a:r>
                            <a:rPr lang="fa-IR" sz="1100" dirty="0">
                              <a:solidFill>
                                <a:schemeClr val="tx1"/>
                              </a:solidFill>
                              <a:effectLst/>
                              <a:cs typeface="B Titr" panose="00000700000000000000" pitchFamily="2" charset="-78"/>
                            </a:rPr>
                            <a:t>زیربنای هر ساختمان‌/مجتمع/واحد</a:t>
                          </a:r>
                          <a:endParaRPr lang="en-US" sz="1100" dirty="0">
                            <a:solidFill>
                              <a:schemeClr val="tx1"/>
                            </a:solidFill>
                            <a:effectLst/>
                            <a:cs typeface="B Titr" panose="00000700000000000000" pitchFamily="2" charset="-78"/>
                          </a:endParaRPr>
                        </a:p>
                        <a:p>
                          <a:pPr marL="448945" marR="0" indent="-449580" algn="just" rtl="0">
                            <a:lnSpc>
                              <a:spcPct val="107000"/>
                            </a:lnSpc>
                            <a:spcBef>
                              <a:spcPts val="0"/>
                            </a:spcBef>
                            <a:spcAft>
                              <a:spcPts val="300"/>
                            </a:spcAft>
                          </a:pPr>
                          <a:r>
                            <a:rPr lang="en-US" sz="1100" dirty="0">
                              <a:solidFill>
                                <a:schemeClr val="tx1"/>
                              </a:solidFill>
                              <a:effectLst/>
                              <a:cs typeface="B Titr" panose="00000700000000000000" pitchFamily="2" charset="-78"/>
                            </a:rPr>
                            <a:t>A= </a:t>
                          </a:r>
                          <a:r>
                            <a:rPr lang="fa-IR" sz="1100" dirty="0">
                              <a:solidFill>
                                <a:schemeClr val="tx1"/>
                              </a:solidFill>
                              <a:effectLst/>
                              <a:cs typeface="B Titr" panose="00000700000000000000" pitchFamily="2" charset="-78"/>
                            </a:rPr>
                            <a:t>زیربنای کل ساختمان‌ها </a:t>
                          </a:r>
                          <a:endParaRPr lang="en-US" sz="1100" dirty="0">
                            <a:solidFill>
                              <a:schemeClr val="tx1"/>
                            </a:solidFill>
                            <a:effectLst/>
                            <a:cs typeface="B Titr" panose="00000700000000000000" pitchFamily="2" charset="-78"/>
                          </a:endParaRPr>
                        </a:p>
                        <a:p>
                          <a:pPr marL="0" marR="0" algn="l" rtl="0">
                            <a:lnSpc>
                              <a:spcPct val="107000"/>
                            </a:lnSpc>
                            <a:spcBef>
                              <a:spcPts val="0"/>
                            </a:spcBef>
                            <a:spcAft>
                              <a:spcPts val="800"/>
                            </a:spcAft>
                          </a:pPr>
                          <a:r>
                            <a:rPr lang="fa-IR" sz="1100" dirty="0">
                              <a:solidFill>
                                <a:schemeClr val="tx1"/>
                              </a:solidFill>
                              <a:effectLst/>
                              <a:cs typeface="B Titr" panose="00000700000000000000" pitchFamily="2" charset="-78"/>
                            </a:rPr>
                            <a:t>امتیاز این شاخص از میانگین مجموع امتیاز حاصل از داشتن گواهی‌های چهارگانه زیر در ضریب اهمیت شاخص ساختمان و تجهیزات حاصل می‌شود.</a:t>
                          </a:r>
                          <a:endParaRPr lang="en-US" sz="1100" dirty="0">
                            <a:solidFill>
                              <a:schemeClr val="tx1"/>
                            </a:solidFill>
                            <a:effectLst/>
                            <a:cs typeface="B Titr" panose="00000700000000000000" pitchFamily="2" charset="-78"/>
                          </a:endParaRPr>
                        </a:p>
                        <a:p>
                          <a:pPr marL="448945" marR="0" indent="-449580" algn="l" rtl="0">
                            <a:lnSpc>
                              <a:spcPct val="107000"/>
                            </a:lnSpc>
                            <a:spcBef>
                              <a:spcPts val="0"/>
                            </a:spcBef>
                            <a:spcAft>
                              <a:spcPts val="300"/>
                            </a:spcAft>
                          </a:pPr>
                          <a:r>
                            <a:rPr lang="en-US" sz="1100" dirty="0">
                              <a:solidFill>
                                <a:schemeClr val="tx1"/>
                              </a:solidFill>
                              <a:effectLst/>
                              <a:cs typeface="B Titr" panose="00000700000000000000" pitchFamily="2" charset="-78"/>
                            </a:rPr>
                            <a:t>C1</a:t>
                          </a:r>
                          <a:r>
                            <a:rPr lang="fa-IR" sz="1100" dirty="0">
                              <a:solidFill>
                                <a:schemeClr val="tx1"/>
                              </a:solidFill>
                              <a:effectLst/>
                              <a:cs typeface="B Titr" panose="00000700000000000000" pitchFamily="2" charset="-78"/>
                            </a:rPr>
                            <a:t>- دارا بودن گواهی‌نامه معاینه فنی موتورخانه ساختمان (مطابق استاندارد ملی </a:t>
                          </a:r>
                          <a:r>
                            <a:rPr lang="en-US" sz="1100" dirty="0">
                              <a:solidFill>
                                <a:schemeClr val="tx1"/>
                              </a:solidFill>
                              <a:effectLst/>
                              <a:cs typeface="B Titr" panose="00000700000000000000" pitchFamily="2" charset="-78"/>
                            </a:rPr>
                            <a:t>ISIRI 16000</a:t>
                          </a:r>
                          <a:r>
                            <a:rPr lang="fa-IR" sz="1100" dirty="0">
                              <a:solidFill>
                                <a:schemeClr val="tx1"/>
                              </a:solidFill>
                              <a:effectLst/>
                              <a:cs typeface="B Titr" panose="00000700000000000000" pitchFamily="2" charset="-78"/>
                            </a:rPr>
                            <a:t>)</a:t>
                          </a:r>
                          <a:endParaRPr lang="en-US" sz="1100" dirty="0">
                            <a:solidFill>
                              <a:schemeClr val="tx1"/>
                            </a:solidFill>
                            <a:effectLst/>
                            <a:cs typeface="B Titr" panose="00000700000000000000" pitchFamily="2" charset="-78"/>
                          </a:endParaRPr>
                        </a:p>
                        <a:p>
                          <a:pPr marL="448945" marR="0" indent="-449580" algn="l" rtl="0">
                            <a:lnSpc>
                              <a:spcPct val="107000"/>
                            </a:lnSpc>
                            <a:spcBef>
                              <a:spcPts val="0"/>
                            </a:spcBef>
                            <a:spcAft>
                              <a:spcPts val="300"/>
                            </a:spcAft>
                          </a:pPr>
                          <a:r>
                            <a:rPr lang="en-US" sz="1100" dirty="0">
                              <a:solidFill>
                                <a:schemeClr val="tx1"/>
                              </a:solidFill>
                              <a:effectLst/>
                              <a:cs typeface="B Titr" panose="00000700000000000000" pitchFamily="2" charset="-78"/>
                            </a:rPr>
                            <a:t>C2</a:t>
                          </a:r>
                          <a:r>
                            <a:rPr lang="fa-IR" sz="1100" dirty="0">
                              <a:solidFill>
                                <a:schemeClr val="tx1"/>
                              </a:solidFill>
                              <a:effectLst/>
                              <a:cs typeface="B Titr" panose="00000700000000000000" pitchFamily="2" charset="-78"/>
                            </a:rPr>
                            <a:t>- دارا بودن گواهی‌نامه مدیریت انرژی (مطابق استاندارد ایزو 50001)</a:t>
                          </a:r>
                          <a:endParaRPr lang="en-US" sz="1100" dirty="0">
                            <a:solidFill>
                              <a:schemeClr val="tx1"/>
                            </a:solidFill>
                            <a:effectLst/>
                            <a:cs typeface="B Titr" panose="00000700000000000000" pitchFamily="2" charset="-78"/>
                          </a:endParaRPr>
                        </a:p>
                        <a:p>
                          <a:pPr marL="448945" marR="0" indent="-449580" algn="l" rtl="0">
                            <a:lnSpc>
                              <a:spcPct val="107000"/>
                            </a:lnSpc>
                            <a:spcBef>
                              <a:spcPts val="0"/>
                            </a:spcBef>
                            <a:spcAft>
                              <a:spcPts val="300"/>
                            </a:spcAft>
                          </a:pPr>
                          <a:r>
                            <a:rPr lang="en-US" sz="1100" dirty="0">
                              <a:solidFill>
                                <a:schemeClr val="tx1"/>
                              </a:solidFill>
                              <a:effectLst/>
                              <a:cs typeface="B Titr" panose="00000700000000000000" pitchFamily="2" charset="-78"/>
                            </a:rPr>
                            <a:t>C3</a:t>
                          </a:r>
                          <a:r>
                            <a:rPr lang="fa-IR" sz="1100" dirty="0">
                              <a:solidFill>
                                <a:schemeClr val="tx1"/>
                              </a:solidFill>
                              <a:effectLst/>
                              <a:cs typeface="B Titr" panose="00000700000000000000" pitchFamily="2" charset="-78"/>
                            </a:rPr>
                            <a:t>- دارا بودن گزارش ممیزی فنی انرژی ساختمان بر اساس آیین‌نامه اجرایی صرفه‌جویی انرژی در ساختمان‌ها مصوب 1396.10.12</a:t>
                          </a:r>
                          <a:endParaRPr lang="en-US" sz="1100" dirty="0">
                            <a:solidFill>
                              <a:schemeClr val="tx1"/>
                            </a:solidFill>
                            <a:effectLst/>
                            <a:cs typeface="B Titr" panose="00000700000000000000" pitchFamily="2" charset="-78"/>
                          </a:endParaRPr>
                        </a:p>
                        <a:p>
                          <a:pPr marL="448945" marR="0" indent="-449580" algn="l" rtl="1">
                            <a:lnSpc>
                              <a:spcPct val="107000"/>
                            </a:lnSpc>
                            <a:spcBef>
                              <a:spcPts val="0"/>
                            </a:spcBef>
                            <a:spcAft>
                              <a:spcPts val="300"/>
                            </a:spcAft>
                          </a:pPr>
                          <a:r>
                            <a:rPr lang="en-US" sz="1100" dirty="0" smtClean="0">
                              <a:solidFill>
                                <a:schemeClr val="tx1"/>
                              </a:solidFill>
                              <a:effectLst/>
                              <a:cs typeface="B Titr" panose="00000700000000000000" pitchFamily="2" charset="-78"/>
                            </a:rPr>
                            <a:t>C4</a:t>
                          </a:r>
                          <a:r>
                            <a:rPr lang="fa-IR" sz="1100" dirty="0">
                              <a:solidFill>
                                <a:schemeClr val="tx1"/>
                              </a:solidFill>
                              <a:effectLst/>
                              <a:cs typeface="B Titr" panose="00000700000000000000" pitchFamily="2" charset="-78"/>
                            </a:rPr>
                            <a:t>- دارا بودن برچسب انرژی ساختمان مطابق با استاندارد ملی </a:t>
                          </a:r>
                          <a:r>
                            <a:rPr lang="fa-IR" sz="1100" dirty="0" smtClean="0">
                              <a:solidFill>
                                <a:schemeClr val="tx1"/>
                              </a:solidFill>
                              <a:effectLst/>
                              <a:cs typeface="B Titr" panose="00000700000000000000" pitchFamily="2" charset="-78"/>
                            </a:rPr>
                            <a:t>14254</a:t>
                          </a:r>
                          <a:endParaRPr lang="en-US" sz="11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26013" marR="26013" marT="26013" marB="26013" anchor="ctr">
                        <a:noFill/>
                      </a:tcPr>
                    </a:tc>
                    <a:extLst>
                      <a:ext uri="{0D108BD9-81ED-4DB2-BD59-A6C34878D82A}">
                        <a16:rowId xmlns:a16="http://schemas.microsoft.com/office/drawing/2014/main" val="409238201"/>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12814274"/>
                  </p:ext>
                </p:extLst>
              </p:nvPr>
            </p:nvGraphicFramePr>
            <p:xfrm>
              <a:off x="715045" y="2209798"/>
              <a:ext cx="10656916" cy="4364629"/>
            </p:xfrm>
            <a:graphic>
              <a:graphicData uri="http://schemas.openxmlformats.org/drawingml/2006/table">
                <a:tbl>
                  <a:tblPr rtl="1" firstRow="1" firstCol="1" bandRow="1">
                    <a:tableStyleId>{5C22544A-7EE6-4342-B048-85BDC9FD1C3A}</a:tableStyleId>
                  </a:tblPr>
                  <a:tblGrid>
                    <a:gridCol w="10656916">
                      <a:extLst>
                        <a:ext uri="{9D8B030D-6E8A-4147-A177-3AD203B41FA5}">
                          <a16:colId xmlns:a16="http://schemas.microsoft.com/office/drawing/2014/main" val="2701929972"/>
                        </a:ext>
                      </a:extLst>
                    </a:gridCol>
                  </a:tblGrid>
                  <a:tr h="4364629">
                    <a:tc>
                      <a:txBody>
                        <a:bodyPr/>
                        <a:lstStyle/>
                        <a:p>
                          <a:endParaRPr lang="en-US"/>
                        </a:p>
                      </a:txBody>
                      <a:tcPr marL="26013" marR="26013" marT="26013" marB="26013" anchor="ctr">
                        <a:blipFill>
                          <a:blip r:embed="rId2"/>
                          <a:stretch>
                            <a:fillRect l="-57" t="-139" r="-229" b="-1395"/>
                          </a:stretch>
                        </a:blipFill>
                      </a:tcPr>
                    </a:tc>
                    <a:extLst>
                      <a:ext uri="{0D108BD9-81ED-4DB2-BD59-A6C34878D82A}">
                        <a16:rowId xmlns:a16="http://schemas.microsoft.com/office/drawing/2014/main" val="409238201"/>
                      </a:ext>
                    </a:extLst>
                  </a:tr>
                </a:tbl>
              </a:graphicData>
            </a:graphic>
          </p:graphicFrame>
        </mc:Fallback>
      </mc:AlternateContent>
    </p:spTree>
    <p:extLst>
      <p:ext uri="{BB962C8B-B14F-4D97-AF65-F5344CB8AC3E}">
        <p14:creationId xmlns:p14="http://schemas.microsoft.com/office/powerpoint/2010/main" val="31747177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92500"/>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دفتر رفاه و پشتیبانی + محیط زیست </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سازمان حفاظت محیط زیست</a:t>
            </a:r>
          </a:p>
          <a:p>
            <a:pPr marL="0" marR="0" algn="r" rtl="1">
              <a:lnSpc>
                <a:spcPct val="107000"/>
              </a:lnSpc>
              <a:spcBef>
                <a:spcPts val="0"/>
              </a:spcBef>
              <a:spcAft>
                <a:spcPts val="800"/>
              </a:spcAft>
            </a:pPr>
            <a:r>
              <a:rPr lang="fa-IR" sz="2100" dirty="0" smtClean="0">
                <a:latin typeface="Calibri" panose="020F0502020204030204" pitchFamily="34" charset="0"/>
                <a:ea typeface="Calibri" panose="020F0502020204030204" pitchFamily="34" charset="0"/>
                <a:cs typeface="B Titr" panose="00000700000000000000" pitchFamily="2" charset="-78"/>
              </a:rPr>
              <a:t>مستندات </a:t>
            </a:r>
            <a:r>
              <a:rPr lang="fa-IR" sz="2100" dirty="0">
                <a:latin typeface="Calibri" panose="020F0502020204030204" pitchFamily="34" charset="0"/>
                <a:ea typeface="Calibri" panose="020F0502020204030204" pitchFamily="34" charset="0"/>
                <a:cs typeface="B Titr" panose="00000700000000000000" pitchFamily="2" charset="-78"/>
              </a:rPr>
              <a:t>قابل قبول از سوی دستگاه:</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0" marR="0" algn="r" rtl="1">
              <a:lnSpc>
                <a:spcPct val="107000"/>
              </a:lnSpc>
              <a:spcBef>
                <a:spcPts val="0"/>
              </a:spcBef>
              <a:spcAft>
                <a:spcPts val="800"/>
              </a:spcAft>
            </a:pPr>
            <a:r>
              <a:rPr lang="fa-IR" sz="2100" dirty="0">
                <a:latin typeface="Calibri" panose="020F0502020204030204" pitchFamily="34" charset="0"/>
                <a:ea typeface="Calibri" panose="020F0502020204030204" pitchFamily="34" charset="0"/>
                <a:cs typeface="B Titr" panose="00000700000000000000" pitchFamily="2" charset="-78"/>
              </a:rPr>
              <a:t>نیاز به بارگذاری مستندات در سامانه مدیریت عملکرد نمی­باشد و مستندات زیر در سامانه مدیریت سبز بارگذاری گردد:</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448945" marR="0" indent="-449580" algn="r" rtl="1">
              <a:lnSpc>
                <a:spcPct val="107000"/>
              </a:lnSpc>
              <a:spcBef>
                <a:spcPts val="0"/>
              </a:spcBef>
              <a:spcAft>
                <a:spcPts val="300"/>
              </a:spcAft>
            </a:pPr>
            <a:r>
              <a:rPr lang="en-US" sz="2100" dirty="0">
                <a:latin typeface="Calibri" panose="020F0502020204030204" pitchFamily="34" charset="0"/>
                <a:ea typeface="Calibri" panose="020F0502020204030204" pitchFamily="34" charset="0"/>
                <a:cs typeface="B Titr" panose="00000700000000000000" pitchFamily="2" charset="-78"/>
              </a:rPr>
              <a:t>C1</a:t>
            </a:r>
            <a:r>
              <a:rPr lang="fa-IR" sz="2100" dirty="0">
                <a:latin typeface="Calibri" panose="020F0502020204030204" pitchFamily="34" charset="0"/>
                <a:ea typeface="Calibri" panose="020F0502020204030204" pitchFamily="34" charset="0"/>
                <a:cs typeface="B Titr" panose="00000700000000000000" pitchFamily="2" charset="-78"/>
              </a:rPr>
              <a:t>- دارا بودن گواهی‌نامه معاینه فنی موتورخانه ساختمان (مطابق استاندارد ملی </a:t>
            </a:r>
            <a:r>
              <a:rPr lang="en-US" sz="2100" dirty="0">
                <a:latin typeface="Calibri" panose="020F0502020204030204" pitchFamily="34" charset="0"/>
                <a:ea typeface="Calibri" panose="020F0502020204030204" pitchFamily="34" charset="0"/>
                <a:cs typeface="B Titr" panose="00000700000000000000" pitchFamily="2" charset="-78"/>
              </a:rPr>
              <a:t>ISIRI 16000</a:t>
            </a:r>
            <a:r>
              <a:rPr lang="fa-IR" sz="2100" dirty="0">
                <a:latin typeface="Calibri" panose="020F0502020204030204" pitchFamily="34" charset="0"/>
                <a:ea typeface="Calibri" panose="020F0502020204030204" pitchFamily="34" charset="0"/>
                <a:cs typeface="B Titr" panose="00000700000000000000" pitchFamily="2" charset="-78"/>
              </a:rPr>
              <a:t>)</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448945" marR="0" indent="-449580" algn="r" rtl="1">
              <a:lnSpc>
                <a:spcPct val="107000"/>
              </a:lnSpc>
              <a:spcBef>
                <a:spcPts val="0"/>
              </a:spcBef>
              <a:spcAft>
                <a:spcPts val="300"/>
              </a:spcAft>
            </a:pPr>
            <a:r>
              <a:rPr lang="en-US" sz="2100" dirty="0">
                <a:latin typeface="Calibri" panose="020F0502020204030204" pitchFamily="34" charset="0"/>
                <a:ea typeface="Calibri" panose="020F0502020204030204" pitchFamily="34" charset="0"/>
                <a:cs typeface="B Titr" panose="00000700000000000000" pitchFamily="2" charset="-78"/>
              </a:rPr>
              <a:t>C2</a:t>
            </a:r>
            <a:r>
              <a:rPr lang="fa-IR" sz="2100" dirty="0">
                <a:latin typeface="Calibri" panose="020F0502020204030204" pitchFamily="34" charset="0"/>
                <a:ea typeface="Calibri" panose="020F0502020204030204" pitchFamily="34" charset="0"/>
                <a:cs typeface="B Titr" panose="00000700000000000000" pitchFamily="2" charset="-78"/>
              </a:rPr>
              <a:t>- دارا بودن گواهی‌نامه مدیریت انرژی (مطابق استاندارد ایزو 50001)</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448945" marR="0" indent="-449580" algn="r" rtl="1">
              <a:lnSpc>
                <a:spcPct val="107000"/>
              </a:lnSpc>
              <a:spcBef>
                <a:spcPts val="0"/>
              </a:spcBef>
              <a:spcAft>
                <a:spcPts val="300"/>
              </a:spcAft>
            </a:pPr>
            <a:r>
              <a:rPr lang="en-US" sz="2100" dirty="0">
                <a:latin typeface="Calibri" panose="020F0502020204030204" pitchFamily="34" charset="0"/>
                <a:ea typeface="Calibri" panose="020F0502020204030204" pitchFamily="34" charset="0"/>
                <a:cs typeface="B Titr" panose="00000700000000000000" pitchFamily="2" charset="-78"/>
              </a:rPr>
              <a:t>C3</a:t>
            </a:r>
            <a:r>
              <a:rPr lang="fa-IR" sz="2100" dirty="0">
                <a:latin typeface="Calibri" panose="020F0502020204030204" pitchFamily="34" charset="0"/>
                <a:ea typeface="Calibri" panose="020F0502020204030204" pitchFamily="34" charset="0"/>
                <a:cs typeface="B Titr" panose="00000700000000000000" pitchFamily="2" charset="-78"/>
              </a:rPr>
              <a:t>- دارا بودن گزارش ممیزی فنی انرژی ساختمان بر اساس آیین‌نامه اجرایی صرفه‌جویی انرژی در ساختمان‌ها مصوب 1396.10.12</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448945" marR="0" indent="-449580" algn="r" rtl="1">
              <a:lnSpc>
                <a:spcPct val="107000"/>
              </a:lnSpc>
              <a:spcBef>
                <a:spcPts val="0"/>
              </a:spcBef>
              <a:spcAft>
                <a:spcPts val="300"/>
              </a:spcAft>
            </a:pPr>
            <a:r>
              <a:rPr lang="en-US" sz="2100" dirty="0">
                <a:latin typeface="Calibri" panose="020F0502020204030204" pitchFamily="34" charset="0"/>
                <a:ea typeface="Calibri" panose="020F0502020204030204" pitchFamily="34" charset="0"/>
                <a:cs typeface="B Titr" panose="00000700000000000000" pitchFamily="2" charset="-78"/>
              </a:rPr>
              <a:t>C4</a:t>
            </a:r>
            <a:r>
              <a:rPr lang="fa-IR" sz="2100" dirty="0">
                <a:latin typeface="Calibri" panose="020F0502020204030204" pitchFamily="34" charset="0"/>
                <a:ea typeface="Calibri" panose="020F0502020204030204" pitchFamily="34" charset="0"/>
                <a:cs typeface="B Titr" panose="00000700000000000000" pitchFamily="2" charset="-78"/>
              </a:rPr>
              <a:t>- دارا بودن برچسب انرژی ساختمان مطابق با استاندارد ملی 14254</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448945" marR="0" indent="-449580" algn="r" rtl="1">
              <a:lnSpc>
                <a:spcPct val="107000"/>
              </a:lnSpc>
              <a:spcBef>
                <a:spcPts val="0"/>
              </a:spcBef>
              <a:spcAft>
                <a:spcPts val="300"/>
              </a:spcAft>
            </a:pPr>
            <a:r>
              <a:rPr lang="fa-IR" sz="2100" dirty="0">
                <a:latin typeface="Calibri" panose="020F0502020204030204" pitchFamily="34" charset="0"/>
                <a:ea typeface="Calibri" panose="020F0502020204030204" pitchFamily="34" charset="0"/>
                <a:cs typeface="B Titr" panose="00000700000000000000" pitchFamily="2" charset="-78"/>
              </a:rPr>
              <a:t>تبصره 1) داشتن هر یک از گواهی‌های فوق برای هر ساختمان امتیاز یک و نداشتن آن امتیاز صفر دارد. </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448945" marR="0" indent="-449580" algn="r" rtl="1">
              <a:lnSpc>
                <a:spcPct val="107000"/>
              </a:lnSpc>
              <a:spcBef>
                <a:spcPts val="0"/>
              </a:spcBef>
              <a:spcAft>
                <a:spcPts val="300"/>
              </a:spcAft>
            </a:pPr>
            <a:r>
              <a:rPr lang="fa-IR" sz="2100" dirty="0">
                <a:latin typeface="Calibri" panose="020F0502020204030204" pitchFamily="34" charset="0"/>
                <a:ea typeface="Calibri" panose="020F0502020204030204" pitchFamily="34" charset="0"/>
                <a:cs typeface="B Titr" panose="00000700000000000000" pitchFamily="2" charset="-78"/>
              </a:rPr>
              <a:t>تبصره 2) احداث هر گونه بنا و ساختمان توسط دستگاه‌های اجرایی دولتی می‌بایست مطابق مبحث 19 مقررات ملی ساختمان باشد.</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448945" marR="0" indent="-449580" algn="r" rtl="1">
              <a:lnSpc>
                <a:spcPct val="107000"/>
              </a:lnSpc>
              <a:spcBef>
                <a:spcPts val="0"/>
              </a:spcBef>
              <a:spcAft>
                <a:spcPts val="300"/>
              </a:spcAft>
            </a:pPr>
            <a:r>
              <a:rPr lang="fa-IR" sz="2100" dirty="0">
                <a:latin typeface="Calibri" panose="020F0502020204030204" pitchFamily="34" charset="0"/>
                <a:ea typeface="Calibri" panose="020F0502020204030204" pitchFamily="34" charset="0"/>
                <a:cs typeface="B Titr" panose="00000700000000000000" pitchFamily="2" charset="-78"/>
              </a:rPr>
              <a:t>تبصره 3) خرید تجهیزات جدید توسط دستگاه اجرایی می‌باست گواهی/ تاییدیه/ علامت استاندارد ملی کشور را داشته باشد و مسئولیت آن بر عهده رییس دستگاه اجرایی و نظارت بر آن بر عهده ذیحساب یا مقام مسئول مشابه می‌باشد.</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0" marR="0" indent="0" algn="just" rtl="1">
              <a:lnSpc>
                <a:spcPct val="107000"/>
              </a:lnSpc>
              <a:spcBef>
                <a:spcPts val="0"/>
              </a:spcBef>
              <a:spcAft>
                <a:spcPts val="0"/>
              </a:spcAft>
              <a:buNone/>
            </a:pPr>
            <a:endParaRPr lang="fa-IR" b="1" dirty="0" smtClean="0"/>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471477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دفتر امور اداری + دفتر رفاه و پشتیبانی + دفتر امور حقوقی </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وزارت امور اقتصاد و دارایی</a:t>
            </a:r>
            <a:endParaRPr lang="fa-IR" sz="24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fa-IR" sz="1800" b="1" dirty="0">
                <a:cs typeface="B Titr" panose="00000700000000000000" pitchFamily="2" charset="-78"/>
              </a:rPr>
              <a:t>شاخص 3: مولدسازی دارایی های </a:t>
            </a:r>
            <a:r>
              <a:rPr lang="fa-IR" sz="1800" b="1" dirty="0" smtClean="0">
                <a:cs typeface="B Titr" panose="00000700000000000000" pitchFamily="2" charset="-78"/>
              </a:rPr>
              <a:t>دولت</a:t>
            </a:r>
          </a:p>
          <a:p>
            <a:pPr marL="0" marR="0" indent="0" algn="just" rtl="1">
              <a:lnSpc>
                <a:spcPct val="107000"/>
              </a:lnSpc>
              <a:spcBef>
                <a:spcPts val="0"/>
              </a:spcBef>
              <a:spcAft>
                <a:spcPts val="0"/>
              </a:spcAft>
              <a:buNone/>
            </a:pPr>
            <a:r>
              <a:rPr lang="fa-IR" sz="1800" b="1" dirty="0">
                <a:cs typeface="B Titr" panose="00000700000000000000" pitchFamily="2" charset="-78"/>
              </a:rPr>
              <a:t>سنجه 1: ثبت اطلاعات اموال غیرمنقول در سامانه </a:t>
            </a:r>
            <a:r>
              <a:rPr lang="fa-IR" sz="1800" b="1" dirty="0" smtClean="0">
                <a:cs typeface="B Titr" panose="00000700000000000000" pitchFamily="2" charset="-78"/>
              </a:rPr>
              <a:t>سادا</a:t>
            </a:r>
          </a:p>
          <a:p>
            <a:pPr marL="0" marR="0" indent="0" algn="just" rtl="1">
              <a:lnSpc>
                <a:spcPct val="107000"/>
              </a:lnSpc>
              <a:spcBef>
                <a:spcPts val="0"/>
              </a:spcBef>
              <a:spcAft>
                <a:spcPts val="0"/>
              </a:spcAft>
              <a:buNone/>
            </a:pPr>
            <a:endParaRPr lang="fa-IR" b="1" dirty="0"/>
          </a:p>
          <a:p>
            <a:pPr marL="0" marR="0" indent="0" algn="just" rtl="1">
              <a:lnSpc>
                <a:spcPct val="107000"/>
              </a:lnSpc>
              <a:spcBef>
                <a:spcPts val="0"/>
              </a:spcBef>
              <a:spcAft>
                <a:spcPts val="0"/>
              </a:spcAft>
              <a:buNone/>
            </a:pPr>
            <a:endParaRPr lang="fa-IR" b="1" dirty="0" smtClean="0"/>
          </a:p>
          <a:p>
            <a:pPr marL="0" marR="0" indent="0" algn="just" rtl="1">
              <a:lnSpc>
                <a:spcPct val="107000"/>
              </a:lnSpc>
              <a:spcBef>
                <a:spcPts val="0"/>
              </a:spcBef>
              <a:spcAft>
                <a:spcPts val="0"/>
              </a:spcAft>
              <a:buNone/>
            </a:pPr>
            <a:endParaRPr lang="fa-IR" b="1" dirty="0"/>
          </a:p>
          <a:p>
            <a:pPr marL="0" marR="0" indent="0" algn="just" rtl="1">
              <a:lnSpc>
                <a:spcPct val="107000"/>
              </a:lnSpc>
              <a:spcBef>
                <a:spcPts val="0"/>
              </a:spcBef>
              <a:spcAft>
                <a:spcPts val="0"/>
              </a:spcAft>
              <a:buNone/>
            </a:pPr>
            <a:endParaRPr lang="fa-IR" b="1" dirty="0" smtClean="0"/>
          </a:p>
          <a:p>
            <a:pPr marL="0" marR="0" algn="r" rtl="1">
              <a:lnSpc>
                <a:spcPct val="107000"/>
              </a:lnSpc>
              <a:spcBef>
                <a:spcPts val="0"/>
              </a:spcBef>
              <a:spcAft>
                <a:spcPts val="0"/>
              </a:spcAft>
            </a:pPr>
            <a:r>
              <a:rPr lang="fa-IR" sz="1600" dirty="0">
                <a:cs typeface="B Titr" panose="00000700000000000000" pitchFamily="2" charset="-78"/>
              </a:rPr>
              <a:t>مستندات قابل قبول(قابل ارائه از سوی دستگاه):</a:t>
            </a:r>
            <a:endParaRPr lang="en-US" sz="1600" dirty="0">
              <a:cs typeface="B Titr" panose="00000700000000000000" pitchFamily="2" charset="-78"/>
            </a:endParaRPr>
          </a:p>
          <a:p>
            <a:pPr marL="0" marR="146685" algn="just" rtl="1">
              <a:spcBef>
                <a:spcPts val="0"/>
              </a:spcBef>
              <a:spcAft>
                <a:spcPts val="0"/>
              </a:spcAft>
            </a:pPr>
            <a:r>
              <a:rPr lang="fa-IR" sz="1600" dirty="0">
                <a:cs typeface="B Titr" panose="00000700000000000000" pitchFamily="2" charset="-78"/>
              </a:rPr>
              <a:t>نیاز به بارگذاری مستند نیست و بر اساس گزارش اخذ شده از سامانه سادا ارزیابی خواهد شد.</a:t>
            </a:r>
            <a:endParaRPr lang="en-US" sz="1600" dirty="0">
              <a:latin typeface="Calibri" panose="020F0502020204030204" pitchFamily="34" charset="0"/>
              <a:cs typeface="B Titr" panose="00000700000000000000" pitchFamily="2" charset="-78"/>
            </a:endParaRPr>
          </a:p>
          <a:p>
            <a:pPr marL="0" marR="0" indent="0" algn="just" rtl="1">
              <a:lnSpc>
                <a:spcPct val="107000"/>
              </a:lnSpc>
              <a:spcBef>
                <a:spcPts val="0"/>
              </a:spcBef>
              <a:spcAft>
                <a:spcPts val="0"/>
              </a:spcAft>
              <a:buNone/>
            </a:pPr>
            <a:endParaRPr lang="fa-IR" b="1" dirty="0" smtClean="0"/>
          </a:p>
          <a:p>
            <a:pPr marL="0" marR="0" indent="0" algn="just" rtl="1">
              <a:lnSpc>
                <a:spcPct val="107000"/>
              </a:lnSpc>
              <a:spcBef>
                <a:spcPts val="0"/>
              </a:spcBef>
              <a:spcAft>
                <a:spcPts val="0"/>
              </a:spcAft>
              <a:buNone/>
            </a:pPr>
            <a:endParaRPr lang="fa-IR" b="1" dirty="0" smtClean="0"/>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855329117"/>
              </p:ext>
            </p:extLst>
          </p:nvPr>
        </p:nvGraphicFramePr>
        <p:xfrm>
          <a:off x="1246911" y="2796652"/>
          <a:ext cx="10099963" cy="1721485"/>
        </p:xfrm>
        <a:graphic>
          <a:graphicData uri="http://schemas.openxmlformats.org/drawingml/2006/table">
            <a:tbl>
              <a:tblPr rtl="1" firstRow="1" firstCol="1" bandRow="1">
                <a:tableStyleId>{5C22544A-7EE6-4342-B048-85BDC9FD1C3A}</a:tableStyleId>
              </a:tblPr>
              <a:tblGrid>
                <a:gridCol w="10099963">
                  <a:extLst>
                    <a:ext uri="{9D8B030D-6E8A-4147-A177-3AD203B41FA5}">
                      <a16:colId xmlns:a16="http://schemas.microsoft.com/office/drawing/2014/main" val="1354203458"/>
                    </a:ext>
                  </a:extLst>
                </a:gridCol>
              </a:tblGrid>
              <a:tr h="0">
                <a:tc>
                  <a:txBody>
                    <a:bodyPr/>
                    <a:lstStyle/>
                    <a:p>
                      <a:pPr marL="0" marR="146685" algn="just" rtl="1">
                        <a:spcBef>
                          <a:spcPts val="0"/>
                        </a:spcBef>
                        <a:spcAft>
                          <a:spcPts val="0"/>
                        </a:spcAft>
                      </a:pPr>
                      <a:r>
                        <a:rPr lang="fa-IR" sz="1400" dirty="0" smtClean="0">
                          <a:solidFill>
                            <a:schemeClr val="tx1"/>
                          </a:solidFill>
                          <a:effectLst/>
                          <a:cs typeface="B Titr" panose="00000700000000000000" pitchFamily="2" charset="-78"/>
                        </a:rPr>
                        <a:t>نحوه ارزیابی و فرمول سنجش: </a:t>
                      </a:r>
                      <a:endParaRPr lang="en-US" sz="1400" dirty="0" smtClean="0">
                        <a:solidFill>
                          <a:schemeClr val="tx1"/>
                        </a:solidFill>
                        <a:effectLst/>
                        <a:cs typeface="B Titr" panose="00000700000000000000" pitchFamily="2" charset="-78"/>
                      </a:endParaRPr>
                    </a:p>
                    <a:p>
                      <a:pPr marL="0" marR="0" algn="r" rtl="1">
                        <a:lnSpc>
                          <a:spcPct val="107000"/>
                        </a:lnSpc>
                        <a:spcBef>
                          <a:spcPts val="0"/>
                        </a:spcBef>
                        <a:spcAft>
                          <a:spcPts val="0"/>
                        </a:spcAft>
                      </a:pPr>
                      <a:r>
                        <a:rPr lang="fa-IR" sz="1400" dirty="0" smtClean="0">
                          <a:solidFill>
                            <a:schemeClr val="tx1"/>
                          </a:solidFill>
                          <a:effectLst/>
                          <a:cs typeface="B Titr" panose="00000700000000000000" pitchFamily="2" charset="-78"/>
                        </a:rPr>
                        <a:t>                                            تعداد اموال غیرمنقول تکمیل شده در سادا       * 100             </a:t>
                      </a:r>
                      <a:endParaRPr lang="en-US" sz="1400" dirty="0" smtClean="0">
                        <a:solidFill>
                          <a:schemeClr val="tx1"/>
                        </a:solidFill>
                        <a:effectLst/>
                        <a:cs typeface="B Titr" panose="00000700000000000000" pitchFamily="2" charset="-78"/>
                      </a:endParaRPr>
                    </a:p>
                    <a:p>
                      <a:pPr marL="0" marR="0" algn="r" rtl="1">
                        <a:lnSpc>
                          <a:spcPct val="107000"/>
                        </a:lnSpc>
                        <a:spcBef>
                          <a:spcPts val="0"/>
                        </a:spcBef>
                        <a:spcAft>
                          <a:spcPts val="0"/>
                        </a:spcAft>
                      </a:pPr>
                      <a:r>
                        <a:rPr lang="fa-IR" sz="1400" dirty="0" smtClean="0">
                          <a:solidFill>
                            <a:schemeClr val="tx1"/>
                          </a:solidFill>
                          <a:effectLst/>
                          <a:cs typeface="B Titr" panose="00000700000000000000" pitchFamily="2" charset="-78"/>
                        </a:rPr>
                        <a:t>                                           تعداد کل اموال غیرمنقول ثبت شده در سادا</a:t>
                      </a:r>
                      <a:endParaRPr lang="en-US" sz="1400" dirty="0" smtClean="0">
                        <a:solidFill>
                          <a:schemeClr val="tx1"/>
                        </a:solidFill>
                        <a:effectLst/>
                        <a:cs typeface="B Titr" panose="00000700000000000000" pitchFamily="2" charset="-78"/>
                      </a:endParaRPr>
                    </a:p>
                    <a:p>
                      <a:pPr marL="142240" marR="146685" algn="just" rtl="1">
                        <a:spcBef>
                          <a:spcPts val="0"/>
                        </a:spcBef>
                        <a:spcAft>
                          <a:spcPts val="0"/>
                        </a:spcAft>
                      </a:pPr>
                      <a:r>
                        <a:rPr lang="fa-IR" sz="1400" dirty="0" smtClean="0">
                          <a:solidFill>
                            <a:schemeClr val="tx1"/>
                          </a:solidFill>
                          <a:effectLst/>
                          <a:cs typeface="B Titr" panose="00000700000000000000" pitchFamily="2" charset="-78"/>
                        </a:rPr>
                        <a:t> </a:t>
                      </a:r>
                      <a:endParaRPr lang="en-US" sz="1400" dirty="0" smtClean="0">
                        <a:solidFill>
                          <a:schemeClr val="tx1"/>
                        </a:solidFill>
                        <a:effectLst/>
                        <a:cs typeface="B Titr" panose="00000700000000000000" pitchFamily="2" charset="-78"/>
                      </a:endParaRPr>
                    </a:p>
                    <a:p>
                      <a:pPr marL="142240" marR="146685" algn="just" rtl="1">
                        <a:spcBef>
                          <a:spcPts val="0"/>
                        </a:spcBef>
                        <a:spcAft>
                          <a:spcPts val="0"/>
                        </a:spcAft>
                      </a:pPr>
                      <a:r>
                        <a:rPr lang="fa-IR" sz="1400" dirty="0" smtClean="0">
                          <a:solidFill>
                            <a:schemeClr val="tx1"/>
                          </a:solidFill>
                          <a:effectLst/>
                          <a:cs typeface="B Titr" panose="00000700000000000000" pitchFamily="2" charset="-78"/>
                        </a:rPr>
                        <a:t>* برای ثبت اطلاعات اموال غیرمنقول جدید در سادا درصد پیشرفت اموال غیرمنقول، برای سال ثبت شده ملک 100 درصد لحاظ خواهد شد</a:t>
                      </a:r>
                      <a:endParaRPr lang="en-US" sz="1400" dirty="0" smtClean="0">
                        <a:solidFill>
                          <a:schemeClr val="tx1"/>
                        </a:solidFill>
                        <a:effectLst/>
                        <a:cs typeface="B Titr" panose="00000700000000000000" pitchFamily="2" charset="-78"/>
                      </a:endParaRPr>
                    </a:p>
                    <a:p>
                      <a:pPr marL="142240" marR="146685" algn="just" rtl="1">
                        <a:spcBef>
                          <a:spcPts val="0"/>
                        </a:spcBef>
                        <a:spcAft>
                          <a:spcPts val="0"/>
                        </a:spcAft>
                      </a:pPr>
                      <a:r>
                        <a:rPr lang="fa-IR" sz="1400" dirty="0" smtClean="0">
                          <a:solidFill>
                            <a:schemeClr val="tx1"/>
                          </a:solidFill>
                          <a:effectLst/>
                          <a:cs typeface="B Titr" panose="00000700000000000000" pitchFamily="2" charset="-78"/>
                        </a:rPr>
                        <a:t>* به تعداد شناسایی و ثبت هر ملک جدید در سادا توسط اداره کل که قبلا ثبت نشده است، 10 درصد نمره منفی در درصد پیشرفت اموال غیرمنقول در سادا لحاظ خواهد شد.</a:t>
                      </a:r>
                      <a:endParaRPr lang="en-US" sz="1400" dirty="0" smtClean="0">
                        <a:solidFill>
                          <a:schemeClr val="tx1"/>
                        </a:solidFill>
                        <a:effectLst/>
                        <a:cs typeface="B Titr" panose="00000700000000000000" pitchFamily="2" charset="-78"/>
                      </a:endParaRPr>
                    </a:p>
                    <a:p>
                      <a:pPr marL="142240" marR="146685" algn="just" rtl="1">
                        <a:spcBef>
                          <a:spcPts val="0"/>
                        </a:spcBef>
                        <a:spcAft>
                          <a:spcPts val="0"/>
                        </a:spcAft>
                      </a:pPr>
                      <a:r>
                        <a:rPr lang="fa-IR" sz="1300" dirty="0">
                          <a:solidFill>
                            <a:schemeClr val="tx1"/>
                          </a:solidFill>
                          <a:effectLst/>
                        </a:rPr>
                        <a:t> </a:t>
                      </a:r>
                      <a:endParaRPr lang="en-US" sz="1100" dirty="0">
                        <a:solidFill>
                          <a:schemeClr val="tx1"/>
                        </a:solidFill>
                        <a:effectLst/>
                        <a:latin typeface="Calibri" panose="020F0502020204030204" pitchFamily="34" charset="0"/>
                        <a:cs typeface="Arial" panose="020B0604020202020204" pitchFamily="34" charset="0"/>
                      </a:endParaRPr>
                    </a:p>
                  </a:txBody>
                  <a:tcPr marL="68580" marR="68580" marT="0" marB="0">
                    <a:noFill/>
                  </a:tcPr>
                </a:tc>
                <a:extLst>
                  <a:ext uri="{0D108BD9-81ED-4DB2-BD59-A6C34878D82A}">
                    <a16:rowId xmlns:a16="http://schemas.microsoft.com/office/drawing/2014/main" val="426628090"/>
                  </a:ext>
                </a:extLst>
              </a:tr>
            </a:tbl>
          </a:graphicData>
        </a:graphic>
      </p:graphicFrame>
      <p:cxnSp>
        <p:nvCxnSpPr>
          <p:cNvPr id="8" name="Straight Connector 7"/>
          <p:cNvCxnSpPr>
            <a:cxnSpLocks/>
          </p:cNvCxnSpPr>
          <p:nvPr/>
        </p:nvCxnSpPr>
        <p:spPr>
          <a:xfrm flipV="1">
            <a:off x="5599642" y="8319293"/>
            <a:ext cx="3857625" cy="16671"/>
          </a:xfrm>
          <a:prstGeom prst="line">
            <a:avLst/>
          </a:prstGeom>
          <a:noFill/>
          <a:ln w="9525" cap="flat" cmpd="sng" algn="ctr">
            <a:solidFill>
              <a:srgbClr val="4F81BD">
                <a:shade val="95000"/>
                <a:satMod val="105000"/>
              </a:srgbClr>
            </a:solidFill>
            <a:prstDash val="solid"/>
          </a:ln>
          <a:effectLst/>
        </p:spPr>
      </p:cxnSp>
    </p:spTree>
    <p:extLst>
      <p:ext uri="{BB962C8B-B14F-4D97-AF65-F5344CB8AC3E}">
        <p14:creationId xmlns:p14="http://schemas.microsoft.com/office/powerpoint/2010/main" val="29497790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دفتر امور اداری + دفتر رفاه و پشتیبانی + دفتر امور حقوقی </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وزارت امور اقتصاد و دارایی</a:t>
            </a:r>
            <a:endParaRPr lang="fa-IR" sz="2400" dirty="0">
              <a:solidFill>
                <a:srgbClr val="C00000"/>
              </a:solidFill>
              <a:latin typeface="B TitI"/>
              <a:cs typeface="B Titr" panose="00000700000000000000" pitchFamily="2" charset="-78"/>
            </a:endParaRPr>
          </a:p>
          <a:p>
            <a:pPr marL="0" indent="0" algn="just" rtl="1">
              <a:buNone/>
            </a:pPr>
            <a:r>
              <a:rPr lang="fa-IR" b="1" dirty="0"/>
              <a:t>سنجه 2: ثبت اسناد مالکیت تک برگ </a:t>
            </a:r>
            <a:r>
              <a:rPr lang="fa-IR" b="1" dirty="0" smtClean="0"/>
              <a:t>دولتی</a:t>
            </a: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cxnSp>
        <p:nvCxnSpPr>
          <p:cNvPr id="8" name="Straight Connector 7"/>
          <p:cNvCxnSpPr>
            <a:cxnSpLocks/>
          </p:cNvCxnSpPr>
          <p:nvPr/>
        </p:nvCxnSpPr>
        <p:spPr>
          <a:xfrm flipV="1">
            <a:off x="5599642" y="8319293"/>
            <a:ext cx="3857625" cy="16671"/>
          </a:xfrm>
          <a:prstGeom prst="line">
            <a:avLst/>
          </a:prstGeom>
          <a:noFill/>
          <a:ln w="9525" cap="flat" cmpd="sng" algn="ctr">
            <a:solidFill>
              <a:srgbClr val="4F81BD">
                <a:shade val="95000"/>
                <a:satMod val="105000"/>
              </a:srgbClr>
            </a:solidFill>
            <a:prstDash val="solid"/>
          </a:ln>
          <a:effectLst/>
        </p:spPr>
      </p:cxnSp>
      <p:sp>
        <p:nvSpPr>
          <p:cNvPr id="11" name="Rectangle 8"/>
          <p:cNvSpPr>
            <a:spLocks noChangeArrowheads="1"/>
          </p:cNvSpPr>
          <p:nvPr/>
        </p:nvSpPr>
        <p:spPr bwMode="auto">
          <a:xfrm>
            <a:off x="-117780" y="2770454"/>
            <a:ext cx="11542136" cy="1892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A" altLang="en-US" b="0" i="0" u="none" strike="noStrike" cap="none" normalizeH="0" baseline="0" dirty="0" smtClean="0">
                <a:ln>
                  <a:noFill/>
                </a:ln>
                <a:solidFill>
                  <a:schemeClr val="tx1"/>
                </a:solidFill>
                <a:effectLst/>
                <a:latin typeface="Arial" panose="020B0604020202020204" pitchFamily="34" charset="0"/>
                <a:cs typeface="B Titr" panose="00000700000000000000" pitchFamily="2" charset="-78"/>
              </a:rPr>
              <a:t>نحوه ارزیابی و فرمول سنجش</a:t>
            </a:r>
            <a:r>
              <a:rPr kumimoji="0" lang="en-US" altLang="en-US" b="0" i="0" u="none" strike="noStrike" cap="none" normalizeH="0" baseline="0" dirty="0" smtClean="0">
                <a:ln>
                  <a:noFill/>
                </a:ln>
                <a:solidFill>
                  <a:schemeClr val="tx1"/>
                </a:solidFill>
                <a:effectLst/>
                <a:latin typeface="Arial" panose="020B0604020202020204" pitchFamily="34" charset="0"/>
                <a:cs typeface="B Titr" panose="00000700000000000000" pitchFamily="2" charset="-78"/>
              </a:rPr>
              <a:t>: </a:t>
            </a:r>
            <a:endParaRPr kumimoji="0" lang="fa-IR" altLang="en-US" b="0" i="0" u="none" strike="noStrike" cap="none" normalizeH="0" baseline="0" dirty="0" smtClean="0">
              <a:ln>
                <a:noFill/>
              </a:ln>
              <a:solidFill>
                <a:schemeClr val="tx1"/>
              </a:solidFill>
              <a:effectLst/>
              <a:latin typeface="Arial" panose="020B0604020202020204" pitchFamily="34" charset="0"/>
              <a:cs typeface="B Titr" panose="00000700000000000000" pitchFamily="2" charset="-78"/>
            </a:endParaRPr>
          </a:p>
          <a:p>
            <a:pPr lvl="0" algn="ctr" rtl="1" eaLnBrk="0" fontAlgn="base" hangingPunct="0">
              <a:spcBef>
                <a:spcPct val="0"/>
              </a:spcBef>
              <a:spcAft>
                <a:spcPct val="0"/>
              </a:spcAft>
            </a:pPr>
            <a:r>
              <a:rPr lang="fa-IR" altLang="en-US" dirty="0" smtClean="0">
                <a:latin typeface="Calibri" panose="020F0502020204030204" pitchFamily="34" charset="0"/>
                <a:ea typeface="Calibri" panose="020F0502020204030204" pitchFamily="34" charset="0"/>
                <a:cs typeface="B Titr" panose="00000700000000000000" pitchFamily="2" charset="-78"/>
              </a:rPr>
              <a:t>                                               تعداد </a:t>
            </a:r>
            <a:r>
              <a:rPr lang="fa-IR" altLang="en-US" dirty="0">
                <a:latin typeface="Calibri" panose="020F0502020204030204" pitchFamily="34" charset="0"/>
                <a:ea typeface="Calibri" panose="020F0502020204030204" pitchFamily="34" charset="0"/>
                <a:cs typeface="B Titr" panose="00000700000000000000" pitchFamily="2" charset="-78"/>
              </a:rPr>
              <a:t>اسناد تک‌برگ ثبت شده            </a:t>
            </a:r>
            <a:r>
              <a:rPr lang="fa-IR" altLang="en-US" dirty="0" smtClean="0">
                <a:latin typeface="Calibri" panose="020F0502020204030204" pitchFamily="34" charset="0"/>
                <a:ea typeface="Calibri" panose="020F0502020204030204" pitchFamily="34" charset="0"/>
                <a:cs typeface="B Titr" panose="00000700000000000000" pitchFamily="2" charset="-78"/>
              </a:rPr>
              <a:t>        * </a:t>
            </a:r>
            <a:r>
              <a:rPr lang="fa-IR" altLang="en-US" dirty="0">
                <a:latin typeface="Calibri" panose="020F0502020204030204" pitchFamily="34" charset="0"/>
                <a:ea typeface="Calibri" panose="020F0502020204030204" pitchFamily="34" charset="0"/>
                <a:cs typeface="B Titr" panose="00000700000000000000" pitchFamily="2" charset="-78"/>
              </a:rPr>
              <a:t>100           </a:t>
            </a:r>
            <a:endParaRPr lang="fa-IR" altLang="en-US" dirty="0" smtClean="0">
              <a:latin typeface="Calibri" panose="020F0502020204030204" pitchFamily="34" charset="0"/>
              <a:ea typeface="Calibri" panose="020F0502020204030204" pitchFamily="34" charset="0"/>
              <a:cs typeface="B Titr" panose="00000700000000000000" pitchFamily="2" charset="-78"/>
            </a:endParaRPr>
          </a:p>
          <a:p>
            <a:pPr lvl="0" algn="ctr" rtl="1" eaLnBrk="0" fontAlgn="base" hangingPunct="0">
              <a:spcBef>
                <a:spcPct val="0"/>
              </a:spcBef>
              <a:spcAft>
                <a:spcPct val="0"/>
              </a:spcAft>
            </a:pPr>
            <a:r>
              <a:rPr lang="fa-IR" altLang="en-US" dirty="0" smtClean="0">
                <a:latin typeface="Calibri" panose="020F0502020204030204" pitchFamily="34" charset="0"/>
                <a:ea typeface="Calibri" panose="020F0502020204030204" pitchFamily="34" charset="0"/>
                <a:cs typeface="B Titr" panose="00000700000000000000" pitchFamily="2" charset="-78"/>
              </a:rPr>
              <a:t>___________________________________________________  </a:t>
            </a:r>
            <a:endParaRPr lang="en-US" altLang="en-US" dirty="0">
              <a:cs typeface="B Titr" panose="00000700000000000000" pitchFamily="2" charset="-78"/>
            </a:endParaRPr>
          </a:p>
          <a:p>
            <a:pPr lvl="0" algn="ctr" rtl="1" eaLnBrk="0" fontAlgn="base" hangingPunct="0">
              <a:spcBef>
                <a:spcPct val="0"/>
              </a:spcBef>
              <a:spcAft>
                <a:spcPct val="0"/>
              </a:spcAft>
            </a:pPr>
            <a:r>
              <a:rPr lang="fa-IR" altLang="en-US" dirty="0">
                <a:latin typeface="Calibri" panose="020F0502020204030204" pitchFamily="34" charset="0"/>
                <a:ea typeface="Calibri" panose="020F0502020204030204" pitchFamily="34" charset="0"/>
                <a:cs typeface="B Titr" panose="00000700000000000000" pitchFamily="2" charset="-78"/>
              </a:rPr>
              <a:t>             </a:t>
            </a:r>
            <a:r>
              <a:rPr lang="fa-IR" altLang="en-US" dirty="0" smtClean="0">
                <a:latin typeface="Calibri" panose="020F0502020204030204" pitchFamily="34" charset="0"/>
                <a:ea typeface="Calibri" panose="020F0502020204030204" pitchFamily="34" charset="0"/>
                <a:cs typeface="B Titr" panose="00000700000000000000" pitchFamily="2" charset="-78"/>
              </a:rPr>
              <a:t>کل </a:t>
            </a:r>
            <a:r>
              <a:rPr lang="fa-IR" altLang="en-US" dirty="0">
                <a:latin typeface="Calibri" panose="020F0502020204030204" pitchFamily="34" charset="0"/>
                <a:ea typeface="Calibri" panose="020F0502020204030204" pitchFamily="34" charset="0"/>
                <a:cs typeface="B Titr" panose="00000700000000000000" pitchFamily="2" charset="-78"/>
              </a:rPr>
              <a:t>اطلاعات املاک ثبت شده دستگاه در سادا</a:t>
            </a:r>
            <a:endParaRPr lang="en-US" altLang="en-US" dirty="0">
              <a:latin typeface="Calibri" panose="020F0502020204030204" pitchFamily="34" charset="0"/>
              <a:ea typeface="Calibri" panose="020F0502020204030204" pitchFamily="34" charset="0"/>
              <a:cs typeface="B Titr" panose="00000700000000000000" pitchFamily="2" charset="-78"/>
            </a:endParaRPr>
          </a:p>
          <a:p>
            <a:pPr lvl="0" algn="ctr" eaLnBrk="0" fontAlgn="base" hangingPunct="0">
              <a:spcBef>
                <a:spcPct val="0"/>
              </a:spcBef>
              <a:spcAft>
                <a:spcPct val="0"/>
              </a:spcAft>
            </a:pPr>
            <a:r>
              <a:rPr lang="en-US" altLang="en-US" dirty="0">
                <a:latin typeface="Calibri" panose="020F0502020204030204" pitchFamily="34" charset="0"/>
                <a:ea typeface="Calibri" panose="020F0502020204030204" pitchFamily="34" charset="0"/>
                <a:cs typeface="B Titr" panose="00000700000000000000" pitchFamily="2" charset="-78"/>
              </a:rPr>
              <a:t> </a:t>
            </a:r>
            <a:r>
              <a:rPr lang="en-US" altLang="en-US" dirty="0">
                <a:cs typeface="B Titr" panose="00000700000000000000" pitchFamily="2" charset="-78"/>
              </a:rPr>
              <a:t> </a:t>
            </a:r>
            <a:endParaRPr lang="en-US" altLang="en-US" dirty="0">
              <a:latin typeface="Arial" panose="020B0604020202020204" pitchFamily="34" charset="0"/>
              <a:cs typeface="B Titr" panose="00000700000000000000" pitchFamily="2" charset="-78"/>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cxnSp>
        <p:nvCxnSpPr>
          <p:cNvPr id="12" name="Straight Connector 11"/>
          <p:cNvCxnSpPr>
            <a:cxnSpLocks/>
          </p:cNvCxnSpPr>
          <p:nvPr/>
        </p:nvCxnSpPr>
        <p:spPr>
          <a:xfrm>
            <a:off x="3281045" y="8895715"/>
            <a:ext cx="2340610" cy="20955"/>
          </a:xfrm>
          <a:prstGeom prst="line">
            <a:avLst/>
          </a:prstGeom>
          <a:noFill/>
          <a:ln w="9525" cap="flat" cmpd="sng" algn="ctr">
            <a:solidFill>
              <a:srgbClr val="4F81BD">
                <a:shade val="95000"/>
                <a:satMod val="105000"/>
              </a:srgbClr>
            </a:solidFill>
            <a:prstDash val="solid"/>
          </a:ln>
          <a:effectLst/>
        </p:spPr>
      </p:cxnSp>
    </p:spTree>
    <p:extLst>
      <p:ext uri="{BB962C8B-B14F-4D97-AF65-F5344CB8AC3E}">
        <p14:creationId xmlns:p14="http://schemas.microsoft.com/office/powerpoint/2010/main" val="36288532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024" y="556552"/>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معیار بهبود و تحول سازمانی</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a:t>
            </a:r>
            <a:r>
              <a:rPr lang="fa-IR" sz="2400" dirty="0" smtClean="0">
                <a:solidFill>
                  <a:srgbClr val="C00000"/>
                </a:solidFill>
                <a:latin typeface="B TitI"/>
                <a:cs typeface="B Titr" panose="00000700000000000000" pitchFamily="2" charset="-78"/>
              </a:rPr>
              <a:t>مرکز نوسازی وتحول اداری</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a:t>
            </a:r>
            <a:r>
              <a:rPr lang="fa-IR" sz="2400" dirty="0" smtClean="0">
                <a:solidFill>
                  <a:srgbClr val="C00000"/>
                </a:solidFill>
                <a:latin typeface="B TitI"/>
                <a:cs typeface="B Titr" panose="00000700000000000000" pitchFamily="2" charset="-78"/>
              </a:rPr>
              <a:t>: امور ساختارهای سازمانی</a:t>
            </a:r>
            <a:endParaRPr lang="fa-IR" sz="2400" dirty="0">
              <a:solidFill>
                <a:srgbClr val="C00000"/>
              </a:solidFill>
              <a:latin typeface="B TitI"/>
              <a:cs typeface="B Titr" panose="00000700000000000000" pitchFamily="2" charset="-78"/>
            </a:endParaRPr>
          </a:p>
          <a:p>
            <a:pPr marL="0" indent="0" algn="just" rtl="1">
              <a:buNone/>
            </a:pPr>
            <a:r>
              <a:rPr lang="fa-IR" sz="1600" dirty="0">
                <a:cs typeface="B Titr" panose="00000700000000000000" pitchFamily="2" charset="-78"/>
              </a:rPr>
              <a:t>سنجه1 : شناسایی وظایف و ظرفیت‌های قابل واگذاری یا قابل مشارکت </a:t>
            </a:r>
            <a:r>
              <a:rPr lang="fa-IR" sz="1600" dirty="0" smtClean="0">
                <a:cs typeface="B Titr" panose="00000700000000000000" pitchFamily="2" charset="-78"/>
              </a:rPr>
              <a:t>پذیری</a:t>
            </a:r>
          </a:p>
          <a:p>
            <a:pPr marL="0" indent="0" algn="just" rtl="1">
              <a:buNone/>
            </a:pPr>
            <a:r>
              <a:rPr lang="fa-IR" sz="1600" dirty="0">
                <a:cs typeface="B Titr" panose="00000700000000000000" pitchFamily="2" charset="-78"/>
              </a:rPr>
              <a:t>مستندات قابل قبول(قابل ارائه از سوی دستگاه): لیست وظایف شناسایی شده برای واگذاری – تفاهم نامه منعقده یا مجوز صادره </a:t>
            </a:r>
            <a:r>
              <a:rPr lang="fa-IR" sz="1600" dirty="0" smtClean="0">
                <a:cs typeface="B Titr" panose="00000700000000000000" pitchFamily="2" charset="-78"/>
              </a:rPr>
              <a:t>واگذاری</a:t>
            </a:r>
          </a:p>
          <a:p>
            <a:pPr marL="0" indent="0" algn="just" rtl="1">
              <a:buNone/>
            </a:pPr>
            <a:r>
              <a:rPr lang="fa-IR" sz="1600" dirty="0">
                <a:cs typeface="B Titr" panose="00000700000000000000" pitchFamily="2" charset="-78"/>
              </a:rPr>
              <a:t>سنجه2: تعداد خدمات و وظایف واگذار شده یا تفاهم نامه‌های منعقده( شرکت های دانش بنیان، انجمن‌ها و</a:t>
            </a:r>
            <a:r>
              <a:rPr lang="fa-IR" sz="1600" dirty="0" smtClean="0">
                <a:cs typeface="B Titr" panose="00000700000000000000" pitchFamily="2" charset="-78"/>
              </a:rPr>
              <a:t>...)</a:t>
            </a:r>
          </a:p>
          <a:p>
            <a:pPr marL="0" indent="0" algn="r" rtl="1">
              <a:buNone/>
            </a:pPr>
            <a:r>
              <a:rPr lang="fa-IR" sz="1600" dirty="0">
                <a:cs typeface="B Titr" panose="00000700000000000000" pitchFamily="2" charset="-78"/>
              </a:rPr>
              <a:t>نحوه ارزیابی و فرمول سنجش: </a:t>
            </a:r>
            <a:endParaRPr lang="en-US" sz="1600" dirty="0">
              <a:cs typeface="B Titr" panose="00000700000000000000" pitchFamily="2" charset="-78"/>
            </a:endParaRPr>
          </a:p>
          <a:p>
            <a:pPr algn="just" rtl="1"/>
            <a:r>
              <a:rPr lang="fa-IR" sz="1600" dirty="0">
                <a:cs typeface="B Titr" panose="00000700000000000000" pitchFamily="2" charset="-78"/>
              </a:rPr>
              <a:t>لیست خدمات و و ظایف واگذار شده و حذف واحدهای سازمانی متناظر با آن حتما بارگذاری گردد</a:t>
            </a:r>
            <a:r>
              <a:rPr lang="fa-IR" sz="1600" dirty="0" smtClean="0">
                <a:cs typeface="B Titr" panose="00000700000000000000" pitchFamily="2" charset="-78"/>
              </a:rPr>
              <a:t>.</a:t>
            </a:r>
          </a:p>
          <a:p>
            <a:pPr marL="0" indent="0" algn="just" rtl="1">
              <a:buNone/>
            </a:pPr>
            <a:r>
              <a:rPr lang="fa-IR" sz="1600" dirty="0">
                <a:cs typeface="B Titr" panose="00000700000000000000" pitchFamily="2" charset="-78"/>
              </a:rPr>
              <a:t>مستندات قابل قبول(قابل ارائه از سوی دستگاه</a:t>
            </a:r>
            <a:r>
              <a:rPr lang="fa-IR" sz="1600" dirty="0" smtClean="0">
                <a:cs typeface="B Titr" panose="00000700000000000000" pitchFamily="2" charset="-78"/>
              </a:rPr>
              <a:t>):</a:t>
            </a:r>
          </a:p>
          <a:p>
            <a:pPr marL="0" indent="0" algn="just" rtl="1">
              <a:buNone/>
            </a:pPr>
            <a:r>
              <a:rPr lang="fa-IR" sz="1600" dirty="0" smtClean="0">
                <a:cs typeface="B Titr" panose="00000700000000000000" pitchFamily="2" charset="-78"/>
              </a:rPr>
              <a:t> </a:t>
            </a:r>
            <a:r>
              <a:rPr lang="fa-IR" sz="1600" dirty="0">
                <a:cs typeface="B Titr" panose="00000700000000000000" pitchFamily="2" charset="-78"/>
              </a:rPr>
              <a:t>لیست وظایف واگذارشده / تفاهم نامه منعقده یا مجوز صادره واگذاری</a:t>
            </a:r>
            <a:endParaRPr lang="fa-IR" sz="16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16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p:txBody>
      </p:sp>
      <p:sp>
        <p:nvSpPr>
          <p:cNvPr id="6" name="Rectangle 2"/>
          <p:cNvSpPr>
            <a:spLocks noChangeArrowheads="1"/>
          </p:cNvSpPr>
          <p:nvPr/>
        </p:nvSpPr>
        <p:spPr bwMode="auto">
          <a:xfrm>
            <a:off x="838200" y="3749531"/>
            <a:ext cx="2936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 </a:t>
            </a:r>
            <a:r>
              <a:rPr kumimoji="0" lang="fa-IR"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79116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024" y="556552"/>
            <a:ext cx="11062855" cy="5761327"/>
          </a:xfrm>
        </p:spPr>
        <p:txBody>
          <a:bodyPr>
            <a:normAutofit fontScale="92500" lnSpcReduction="20000"/>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معیار بهبود و تحول سازمانی</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a:t>
            </a:r>
            <a:r>
              <a:rPr lang="fa-IR" sz="2400" dirty="0" smtClean="0">
                <a:solidFill>
                  <a:srgbClr val="C00000"/>
                </a:solidFill>
                <a:latin typeface="B TitI"/>
                <a:cs typeface="B Titr" panose="00000700000000000000" pitchFamily="2" charset="-78"/>
              </a:rPr>
              <a:t>مرکز نوسازی و تحول اداری</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a:t>
            </a:r>
            <a:r>
              <a:rPr lang="fa-IR" sz="2400" dirty="0" smtClean="0">
                <a:solidFill>
                  <a:srgbClr val="C00000"/>
                </a:solidFill>
                <a:latin typeface="B TitI"/>
                <a:cs typeface="B Titr" panose="00000700000000000000" pitchFamily="2" charset="-78"/>
              </a:rPr>
              <a:t>: دفتر راهبری و تحول اداری</a:t>
            </a:r>
          </a:p>
          <a:p>
            <a:pPr marL="0" indent="0" algn="r" rtl="1">
              <a:buNone/>
            </a:pPr>
            <a:endParaRPr lang="fa-IR" sz="2400" dirty="0" smtClean="0">
              <a:solidFill>
                <a:srgbClr val="C00000"/>
              </a:solidFill>
              <a:latin typeface="B TitI"/>
              <a:cs typeface="B Titr" panose="00000700000000000000" pitchFamily="2" charset="-78"/>
            </a:endParaRPr>
          </a:p>
          <a:p>
            <a:pPr marL="0" indent="0" algn="r" rtl="1">
              <a:buNone/>
            </a:pPr>
            <a:r>
              <a:rPr lang="fa-IR" sz="1900" b="1" dirty="0">
                <a:cs typeface="B Titr" panose="00000700000000000000" pitchFamily="2" charset="-78"/>
              </a:rPr>
              <a:t>شاخص2: فعال­سازی شورای راهبری توسعه مدیریت </a:t>
            </a:r>
            <a:r>
              <a:rPr lang="fa-IR" sz="1900" b="1" dirty="0" smtClean="0">
                <a:cs typeface="B Titr" panose="00000700000000000000" pitchFamily="2" charset="-78"/>
              </a:rPr>
              <a:t>دستگاه</a:t>
            </a:r>
          </a:p>
          <a:p>
            <a:pPr marL="0" indent="0" algn="r" rtl="1">
              <a:buNone/>
            </a:pPr>
            <a:r>
              <a:rPr lang="fa-IR" sz="1900" b="1" dirty="0">
                <a:cs typeface="B Titr" panose="00000700000000000000" pitchFamily="2" charset="-78"/>
              </a:rPr>
              <a:t>سنجه 1: تشکیل جلسات شورای راهبری توسعه مدیریت دستگاها و کمیته­های تخصصی ذیل </a:t>
            </a:r>
            <a:r>
              <a:rPr lang="fa-IR" sz="1900" b="1" dirty="0" smtClean="0">
                <a:cs typeface="B Titr" panose="00000700000000000000" pitchFamily="2" charset="-78"/>
              </a:rPr>
              <a:t>آن­ها</a:t>
            </a:r>
          </a:p>
          <a:p>
            <a:pPr algn="just" rtl="1"/>
            <a:r>
              <a:rPr lang="fa-IR" sz="1900" dirty="0">
                <a:cs typeface="B Titr" panose="00000700000000000000" pitchFamily="2" charset="-78"/>
              </a:rPr>
              <a:t>نحوه ارزیابی و فرمول سنجش</a:t>
            </a:r>
            <a:r>
              <a:rPr lang="en-US" sz="1900" dirty="0">
                <a:cs typeface="B Titr" panose="00000700000000000000" pitchFamily="2" charset="-78"/>
              </a:rPr>
              <a:t>:</a:t>
            </a:r>
          </a:p>
          <a:p>
            <a:pPr algn="just" rtl="1"/>
            <a:r>
              <a:rPr lang="fa-IR" sz="1900" dirty="0">
                <a:cs typeface="B Titr" panose="00000700000000000000" pitchFamily="2" charset="-78"/>
              </a:rPr>
              <a:t>تشکیل جلسات شورای راهبری دستگاه با حضور نماینده سازمان، اکثریت اعضاء و با رعایت تشریفات اداری قبل و بعد جلسات (تشکیل هر جلسه 25 درصد امتیاز</a:t>
            </a:r>
            <a:r>
              <a:rPr lang="fa-IR" sz="1900" dirty="0" smtClean="0">
                <a:cs typeface="B Titr" panose="00000700000000000000" pitchFamily="2" charset="-78"/>
              </a:rPr>
              <a:t>)</a:t>
            </a:r>
          </a:p>
          <a:p>
            <a:pPr marL="0" indent="0" algn="just" rtl="1">
              <a:buNone/>
            </a:pPr>
            <a:r>
              <a:rPr lang="fa-IR" sz="1900" b="1" dirty="0">
                <a:cs typeface="B Titr" panose="00000700000000000000" pitchFamily="2" charset="-78"/>
              </a:rPr>
              <a:t>سنجه 2: میزان اجرایی شدن مصوبات شورای راهبری توسعه </a:t>
            </a:r>
            <a:r>
              <a:rPr lang="fa-IR" sz="1900" b="1" dirty="0" smtClean="0">
                <a:cs typeface="B Titr" panose="00000700000000000000" pitchFamily="2" charset="-78"/>
              </a:rPr>
              <a:t>مدیریت</a:t>
            </a:r>
          </a:p>
          <a:p>
            <a:pPr marL="0" indent="0" algn="r" rtl="1">
              <a:buNone/>
            </a:pPr>
            <a:r>
              <a:rPr lang="fa-IR" sz="1900" dirty="0">
                <a:cs typeface="B Titr" panose="00000700000000000000" pitchFamily="2" charset="-78"/>
              </a:rPr>
              <a:t>نحوه ارزیابی و فرمول سنجش</a:t>
            </a:r>
            <a:r>
              <a:rPr lang="en-US" sz="1900" dirty="0">
                <a:cs typeface="B Titr" panose="00000700000000000000" pitchFamily="2" charset="-78"/>
              </a:rPr>
              <a:t>:</a:t>
            </a:r>
          </a:p>
          <a:p>
            <a:pPr algn="r" rtl="1"/>
            <a:r>
              <a:rPr lang="fa-IR" sz="1900" dirty="0">
                <a:cs typeface="B Titr" panose="00000700000000000000" pitchFamily="2" charset="-78"/>
              </a:rPr>
              <a:t>میزان اجرایی شدن مصوبات شورای راهبری توسعه مدیریت در دوره ارزیابی عملکرد، متناسب با برنامه زمانبندی اجرای آن (مصوبات هر جلسه 25 درصد امتیاز</a:t>
            </a:r>
            <a:r>
              <a:rPr lang="fa-IR" sz="1900" dirty="0" smtClean="0">
                <a:cs typeface="B Titr" panose="00000700000000000000" pitchFamily="2" charset="-78"/>
              </a:rPr>
              <a:t>)</a:t>
            </a:r>
          </a:p>
          <a:p>
            <a:pPr algn="r" rtl="1"/>
            <a:r>
              <a:rPr lang="fa-IR" sz="1900" dirty="0">
                <a:cs typeface="B Titr" panose="00000700000000000000" pitchFamily="2" charset="-78"/>
              </a:rPr>
              <a:t>مستندات قابل قبول(قابل ارائه از سوی دستگاه):</a:t>
            </a:r>
            <a:endParaRPr lang="en-US" sz="1900" dirty="0">
              <a:cs typeface="B Titr" panose="00000700000000000000" pitchFamily="2" charset="-78"/>
            </a:endParaRPr>
          </a:p>
          <a:p>
            <a:pPr lvl="0" algn="r" rtl="1"/>
            <a:r>
              <a:rPr lang="fa-IR" sz="1900" dirty="0">
                <a:cs typeface="B Titr" panose="00000700000000000000" pitchFamily="2" charset="-78"/>
              </a:rPr>
              <a:t>دعوتنامه جلسات (بارگذاری شده در سامانه شورای راهبری توسعه مدیریت)</a:t>
            </a:r>
            <a:endParaRPr lang="en-US" sz="1900" dirty="0">
              <a:cs typeface="B Titr" panose="00000700000000000000" pitchFamily="2" charset="-78"/>
            </a:endParaRPr>
          </a:p>
          <a:p>
            <a:pPr lvl="0" algn="r" rtl="1"/>
            <a:r>
              <a:rPr lang="fa-IR" sz="1900" dirty="0">
                <a:cs typeface="B Titr" panose="00000700000000000000" pitchFamily="2" charset="-78"/>
              </a:rPr>
              <a:t>دستور جلسات مورد تائید نماینده سازمان (بارگذاری شده در سامانه شورای راهبری توسعه مدیریت)</a:t>
            </a:r>
            <a:endParaRPr lang="en-US" sz="1900" dirty="0">
              <a:cs typeface="B Titr" panose="00000700000000000000" pitchFamily="2" charset="-78"/>
            </a:endParaRPr>
          </a:p>
          <a:p>
            <a:pPr lvl="0" algn="r" rtl="1"/>
            <a:r>
              <a:rPr lang="fa-IR" sz="1900" dirty="0">
                <a:cs typeface="B Titr" panose="00000700000000000000" pitchFamily="2" charset="-78"/>
              </a:rPr>
              <a:t>مصوبات شورای راهبری توسعه مدیریت دستگاه مورد تائید نماینده سازمان (بارگذاری شده در سامانه شورای راهبری توسعه مدیریت)</a:t>
            </a:r>
            <a:endParaRPr lang="en-US" sz="1900" dirty="0">
              <a:cs typeface="B Titr" panose="00000700000000000000" pitchFamily="2" charset="-78"/>
            </a:endParaRPr>
          </a:p>
          <a:p>
            <a:pPr algn="r" rtl="1"/>
            <a:r>
              <a:rPr lang="fa-IR" sz="1900" dirty="0">
                <a:cs typeface="B Titr" panose="00000700000000000000" pitchFamily="2" charset="-78"/>
              </a:rPr>
              <a:t>گزارش توجیهی اجرای مصوبات شورای راهبری طبق زمانبندی آن­ها</a:t>
            </a:r>
            <a:endParaRPr lang="fa-IR" sz="1900" dirty="0">
              <a:solidFill>
                <a:srgbClr val="C00000"/>
              </a:solidFill>
              <a:latin typeface="B TitI"/>
              <a:cs typeface="B Titr" panose="00000700000000000000" pitchFamily="2" charset="-78"/>
            </a:endParaRPr>
          </a:p>
        </p:txBody>
      </p:sp>
      <p:sp>
        <p:nvSpPr>
          <p:cNvPr id="6" name="Rectangle 2"/>
          <p:cNvSpPr>
            <a:spLocks noChangeArrowheads="1"/>
          </p:cNvSpPr>
          <p:nvPr/>
        </p:nvSpPr>
        <p:spPr bwMode="auto">
          <a:xfrm>
            <a:off x="838200" y="3749531"/>
            <a:ext cx="2936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 </a:t>
            </a:r>
            <a:r>
              <a:rPr kumimoji="0" lang="fa-IR"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85783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024" y="556552"/>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معیار بهبود و تحول سازمانی</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a:t>
            </a:r>
            <a:r>
              <a:rPr lang="fa-IR" sz="2400" dirty="0" smtClean="0">
                <a:solidFill>
                  <a:srgbClr val="C00000"/>
                </a:solidFill>
                <a:latin typeface="B TitI"/>
                <a:cs typeface="B Titr" panose="00000700000000000000" pitchFamily="2" charset="-78"/>
              </a:rPr>
              <a:t>مرکزی نوسازی و تحول اداری + دفتر بازرسی </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a:t>
            </a:r>
            <a:r>
              <a:rPr lang="fa-IR" sz="2400" dirty="0" smtClean="0">
                <a:solidFill>
                  <a:srgbClr val="C00000"/>
                </a:solidFill>
                <a:latin typeface="B TitI"/>
                <a:cs typeface="B Titr" panose="00000700000000000000" pitchFamily="2" charset="-78"/>
              </a:rPr>
              <a:t>: امور مدیریت عملکرد</a:t>
            </a:r>
          </a:p>
          <a:p>
            <a:pPr marL="0" indent="0" algn="r" rtl="1">
              <a:buNone/>
            </a:pPr>
            <a:endParaRPr lang="fa-IR" sz="1700" b="1" dirty="0" smtClean="0">
              <a:cs typeface="B Titr" panose="00000700000000000000" pitchFamily="2" charset="-78"/>
            </a:endParaRPr>
          </a:p>
          <a:p>
            <a:pPr marL="0" indent="0" algn="r" rtl="1">
              <a:buNone/>
            </a:pPr>
            <a:r>
              <a:rPr lang="fa-IR" sz="1700" b="1" dirty="0" smtClean="0">
                <a:cs typeface="B Titr" panose="00000700000000000000" pitchFamily="2" charset="-78"/>
              </a:rPr>
              <a:t>شاخص </a:t>
            </a:r>
            <a:r>
              <a:rPr lang="fa-IR" sz="1700" b="1" dirty="0">
                <a:cs typeface="B Titr" panose="00000700000000000000" pitchFamily="2" charset="-78"/>
              </a:rPr>
              <a:t>3: اهتمام به بهبود عملکرد </a:t>
            </a:r>
            <a:endParaRPr lang="fa-IR" sz="1700" b="1" dirty="0" smtClean="0">
              <a:cs typeface="B Titr" panose="00000700000000000000" pitchFamily="2" charset="-78"/>
            </a:endParaRPr>
          </a:p>
          <a:p>
            <a:pPr marL="0" indent="0" algn="r" rtl="1">
              <a:buNone/>
            </a:pPr>
            <a:r>
              <a:rPr lang="fa-IR" sz="1700" b="1" dirty="0">
                <a:cs typeface="B Titr" panose="00000700000000000000" pitchFamily="2" charset="-78"/>
              </a:rPr>
              <a:t>سنجه 1: آسیب­شناسی عملکرد شاخص­های </a:t>
            </a:r>
            <a:r>
              <a:rPr lang="fa-IR" sz="1700" b="1" dirty="0" smtClean="0">
                <a:cs typeface="B Titr" panose="00000700000000000000" pitchFamily="2" charset="-78"/>
              </a:rPr>
              <a:t>اختصاصی</a:t>
            </a:r>
          </a:p>
          <a:p>
            <a:pPr algn="r" rtl="1"/>
            <a:r>
              <a:rPr lang="fa-IR" sz="1700" dirty="0">
                <a:cs typeface="B Titr" panose="00000700000000000000" pitchFamily="2" charset="-78"/>
              </a:rPr>
              <a:t>نحوه ارزیابی و فرمول سنجش:  تبیین وضعیت مسأله و ارایه تعاریف ریشه­ای از کلیه نهادها و زیرنظام­های مرتبط با شاخص­های اختصاصی ارزیابی عملکرد:</a:t>
            </a:r>
            <a:endParaRPr lang="en-US" sz="1700" dirty="0">
              <a:cs typeface="B Titr" panose="00000700000000000000" pitchFamily="2" charset="-78"/>
            </a:endParaRPr>
          </a:p>
          <a:p>
            <a:pPr lvl="0" algn="r" rtl="1"/>
            <a:r>
              <a:rPr lang="fa-IR" sz="1700" dirty="0">
                <a:cs typeface="B Titr" panose="00000700000000000000" pitchFamily="2" charset="-78"/>
              </a:rPr>
              <a:t>ارایه آسیب شناسی از عملکرد هریک از شاخص­های اختصاصی و یا هریک از برنامه­های اولویت­دار جاری دستگاه، مبتنی بر </a:t>
            </a:r>
            <a:r>
              <a:rPr lang="fa-IR" sz="1700" u="sng" dirty="0">
                <a:cs typeface="B Titr" panose="00000700000000000000" pitchFamily="2" charset="-78"/>
              </a:rPr>
              <a:t>چارچوب کاربرگ ارائه شده. </a:t>
            </a:r>
            <a:r>
              <a:rPr lang="fa-IR" sz="1700" dirty="0">
                <a:cs typeface="B Titr" panose="00000700000000000000" pitchFamily="2" charset="-78"/>
              </a:rPr>
              <a:t>(جدول شمار 1 کاربرگ) (60 درصد امتیاز)</a:t>
            </a:r>
            <a:endParaRPr lang="en-US" sz="1700" dirty="0">
              <a:cs typeface="B Titr" panose="00000700000000000000" pitchFamily="2" charset="-78"/>
            </a:endParaRPr>
          </a:p>
          <a:p>
            <a:pPr algn="r" rtl="1"/>
            <a:r>
              <a:rPr lang="fa-IR" sz="1700" dirty="0">
                <a:cs typeface="B Titr" panose="00000700000000000000" pitchFamily="2" charset="-78"/>
              </a:rPr>
              <a:t>2)  تدوین برنامه­های اجرایی ناظر به هریک از عوامل شناسایی شده در سنجه 1 مبتنی بر </a:t>
            </a:r>
            <a:r>
              <a:rPr lang="fa-IR" sz="1700" u="sng" dirty="0">
                <a:cs typeface="B Titr" panose="00000700000000000000" pitchFamily="2" charset="-78"/>
              </a:rPr>
              <a:t>چارچوب کاربرگ ارائه شده</a:t>
            </a:r>
            <a:r>
              <a:rPr lang="fa-IR" sz="1700" dirty="0">
                <a:cs typeface="B Titr" panose="00000700000000000000" pitchFamily="2" charset="-78"/>
              </a:rPr>
              <a:t> (جدول شماره 2 کاربرگ) (40 درصد امتیاز</a:t>
            </a:r>
            <a:r>
              <a:rPr lang="fa-IR" sz="1700" dirty="0" smtClean="0">
                <a:cs typeface="B Titr" panose="00000700000000000000" pitchFamily="2" charset="-78"/>
              </a:rPr>
              <a:t>)</a:t>
            </a:r>
          </a:p>
          <a:p>
            <a:pPr marL="0" indent="0" algn="r" rtl="1">
              <a:buNone/>
            </a:pPr>
            <a:endParaRPr lang="fa-IR" sz="1700" dirty="0" smtClean="0">
              <a:cs typeface="B Titr" panose="00000700000000000000" pitchFamily="2" charset="-78"/>
            </a:endParaRPr>
          </a:p>
          <a:p>
            <a:pPr marL="0" indent="0" algn="r" rtl="1">
              <a:buNone/>
            </a:pPr>
            <a:r>
              <a:rPr lang="fa-IR" sz="1700" dirty="0" smtClean="0">
                <a:cs typeface="B Titr" panose="00000700000000000000" pitchFamily="2" charset="-78"/>
              </a:rPr>
              <a:t>مستندات </a:t>
            </a:r>
            <a:r>
              <a:rPr lang="fa-IR" sz="1700" dirty="0">
                <a:cs typeface="B Titr" panose="00000700000000000000" pitchFamily="2" charset="-78"/>
              </a:rPr>
              <a:t>قابل قبول(قابل ارائه از سوی دستگاه):</a:t>
            </a:r>
            <a:endParaRPr lang="en-US" sz="1700" dirty="0">
              <a:cs typeface="B Titr" panose="00000700000000000000" pitchFamily="2" charset="-78"/>
            </a:endParaRPr>
          </a:p>
          <a:p>
            <a:pPr algn="r" rtl="1"/>
            <a:r>
              <a:rPr lang="fa-IR" sz="1700" dirty="0">
                <a:cs typeface="B Titr" panose="00000700000000000000" pitchFamily="2" charset="-78"/>
              </a:rPr>
              <a:t>ارائه کاربرگ آسیب­شناسی</a:t>
            </a:r>
            <a:endParaRPr lang="fa-IR" sz="1700" dirty="0">
              <a:solidFill>
                <a:srgbClr val="C00000"/>
              </a:solidFill>
              <a:latin typeface="B TitI"/>
              <a:cs typeface="B Titr" panose="00000700000000000000" pitchFamily="2" charset="-78"/>
            </a:endParaRPr>
          </a:p>
        </p:txBody>
      </p:sp>
      <p:sp>
        <p:nvSpPr>
          <p:cNvPr id="6" name="Rectangle 2"/>
          <p:cNvSpPr>
            <a:spLocks noChangeArrowheads="1"/>
          </p:cNvSpPr>
          <p:nvPr/>
        </p:nvSpPr>
        <p:spPr bwMode="auto">
          <a:xfrm>
            <a:off x="838200" y="3749531"/>
            <a:ext cx="2936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 </a:t>
            </a:r>
            <a:r>
              <a:rPr kumimoji="0" lang="fa-IR"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07072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024" y="556552"/>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معیار بهبود و تحول سازمانی</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a:t>
            </a:r>
            <a:r>
              <a:rPr lang="fa-IR" sz="2400" dirty="0" smtClean="0">
                <a:solidFill>
                  <a:srgbClr val="C00000"/>
                </a:solidFill>
                <a:latin typeface="B TitI"/>
                <a:cs typeface="B Titr" panose="00000700000000000000" pitchFamily="2" charset="-78"/>
              </a:rPr>
              <a:t>مرکزی نوسازی و تحول اداری + دفتر بازرسی </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a:t>
            </a:r>
            <a:r>
              <a:rPr lang="fa-IR" sz="2400" dirty="0" smtClean="0">
                <a:solidFill>
                  <a:srgbClr val="C00000"/>
                </a:solidFill>
                <a:latin typeface="B TitI"/>
                <a:cs typeface="B Titr" panose="00000700000000000000" pitchFamily="2" charset="-78"/>
              </a:rPr>
              <a:t>: امور مدیریت عملکرد</a:t>
            </a:r>
          </a:p>
          <a:p>
            <a:pPr marL="0" indent="0" algn="r" rtl="1">
              <a:buNone/>
            </a:pPr>
            <a:r>
              <a:rPr lang="fa-IR" sz="1600" b="1" dirty="0">
                <a:cs typeface="B Titr" panose="00000700000000000000" pitchFamily="2" charset="-78"/>
              </a:rPr>
              <a:t>سنجه 2: میزان عملیاتی نمودن اقدامات </a:t>
            </a:r>
            <a:r>
              <a:rPr lang="fa-IR" sz="1600" b="1" dirty="0" smtClean="0">
                <a:cs typeface="B Titr" panose="00000700000000000000" pitchFamily="2" charset="-78"/>
              </a:rPr>
              <a:t>بهبود</a:t>
            </a:r>
          </a:p>
          <a:p>
            <a:pPr algn="r" rtl="1"/>
            <a:r>
              <a:rPr lang="fa-IR" sz="1600" dirty="0">
                <a:cs typeface="B Titr" panose="00000700000000000000" pitchFamily="2" charset="-78"/>
              </a:rPr>
              <a:t>نحوه ارزیابی و فرمول سنجش:  </a:t>
            </a:r>
            <a:endParaRPr lang="en-US" sz="1600" dirty="0">
              <a:cs typeface="B Titr" panose="00000700000000000000" pitchFamily="2" charset="-78"/>
            </a:endParaRPr>
          </a:p>
          <a:p>
            <a:pPr algn="r" rtl="1"/>
            <a:r>
              <a:rPr lang="fa-IR" sz="1600" dirty="0">
                <a:cs typeface="B Titr" panose="00000700000000000000" pitchFamily="2" charset="-78"/>
              </a:rPr>
              <a:t>برنامه­های تدوین­شده و سنجش میزان دستیابی به  برنامه­ها:</a:t>
            </a:r>
            <a:endParaRPr lang="en-US" sz="1600" dirty="0">
              <a:cs typeface="B Titr" panose="00000700000000000000" pitchFamily="2" charset="-78"/>
            </a:endParaRPr>
          </a:p>
          <a:p>
            <a:pPr algn="r" rtl="1"/>
            <a:r>
              <a:rPr lang="fa-IR" sz="1600" dirty="0">
                <a:cs typeface="B Titr" panose="00000700000000000000" pitchFamily="2" charset="-78"/>
              </a:rPr>
              <a:t>1) تبدیل برنامه­های پیشنهادی به پروژه­های بهبود زماندار در سطح دستگاه اجرایی به عنوان متولی (جدول شماره 2 کاربرگ)؛ (50 درصد امتیاز)</a:t>
            </a:r>
            <a:endParaRPr lang="en-US" sz="1600" dirty="0">
              <a:cs typeface="B Titr" panose="00000700000000000000" pitchFamily="2" charset="-78"/>
            </a:endParaRPr>
          </a:p>
          <a:p>
            <a:pPr algn="r" rtl="1"/>
            <a:r>
              <a:rPr lang="fa-IR" sz="1600" dirty="0">
                <a:cs typeface="B Titr" panose="00000700000000000000" pitchFamily="2" charset="-78"/>
              </a:rPr>
              <a:t>2) میزان دستیابی به اهداف پروژه­های بهبود؛ (50 درصد </a:t>
            </a:r>
            <a:r>
              <a:rPr lang="fa-IR" sz="1600" dirty="0" smtClean="0">
                <a:cs typeface="B Titr" panose="00000700000000000000" pitchFamily="2" charset="-78"/>
              </a:rPr>
              <a:t>امتیاز</a:t>
            </a:r>
          </a:p>
          <a:p>
            <a:pPr algn="r" rtl="1"/>
            <a:r>
              <a:rPr lang="fa-IR" sz="1600" dirty="0">
                <a:cs typeface="B Titr" panose="00000700000000000000" pitchFamily="2" charset="-78"/>
              </a:rPr>
              <a:t>مستندات قابل قبول(قابل ارائه از سوی دستگاه):</a:t>
            </a:r>
            <a:endParaRPr lang="en-US" sz="1600" dirty="0">
              <a:cs typeface="B Titr" panose="00000700000000000000" pitchFamily="2" charset="-78"/>
            </a:endParaRPr>
          </a:p>
          <a:p>
            <a:pPr algn="r" rtl="1"/>
            <a:r>
              <a:rPr lang="fa-IR" sz="1600" dirty="0">
                <a:cs typeface="B Titr" panose="00000700000000000000" pitchFamily="2" charset="-78"/>
              </a:rPr>
              <a:t>ارائه کاربرگ آسیب شناسی</a:t>
            </a:r>
            <a:endParaRPr lang="en-US" sz="1600" dirty="0">
              <a:cs typeface="B Titr" panose="00000700000000000000" pitchFamily="2" charset="-78"/>
            </a:endParaRPr>
          </a:p>
          <a:p>
            <a:pPr algn="r" rtl="1"/>
            <a:r>
              <a:rPr lang="fa-IR" sz="1600" dirty="0">
                <a:cs typeface="B Titr" panose="00000700000000000000" pitchFamily="2" charset="-78"/>
              </a:rPr>
              <a:t>بازدیدهای میدانی</a:t>
            </a:r>
            <a:endParaRPr lang="fa-IR" sz="1600" b="1" dirty="0" smtClean="0">
              <a:cs typeface="B Titr" panose="00000700000000000000" pitchFamily="2" charset="-78"/>
            </a:endParaRPr>
          </a:p>
          <a:p>
            <a:pPr marL="0" indent="0" algn="r" rtl="1">
              <a:buNone/>
            </a:pPr>
            <a:r>
              <a:rPr lang="fa-IR" sz="1700" b="1" dirty="0" smtClean="0">
                <a:cs typeface="B Titr" panose="00000700000000000000" pitchFamily="2" charset="-78"/>
              </a:rPr>
              <a:t> </a:t>
            </a:r>
            <a:endParaRPr lang="fa-IR" sz="1700" dirty="0">
              <a:solidFill>
                <a:srgbClr val="C00000"/>
              </a:solidFill>
              <a:latin typeface="B TitI"/>
              <a:cs typeface="B Titr" panose="00000700000000000000" pitchFamily="2" charset="-78"/>
            </a:endParaRPr>
          </a:p>
        </p:txBody>
      </p:sp>
      <p:sp>
        <p:nvSpPr>
          <p:cNvPr id="6" name="Rectangle 2"/>
          <p:cNvSpPr>
            <a:spLocks noChangeArrowheads="1"/>
          </p:cNvSpPr>
          <p:nvPr/>
        </p:nvSpPr>
        <p:spPr bwMode="auto">
          <a:xfrm>
            <a:off x="838200" y="3749531"/>
            <a:ext cx="2936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 </a:t>
            </a:r>
            <a:r>
              <a:rPr kumimoji="0" lang="fa-IR"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574937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024" y="556552"/>
            <a:ext cx="11062855" cy="5761327"/>
          </a:xfrm>
        </p:spPr>
        <p:txBody>
          <a:bodyPr>
            <a:normAutofit fontScale="77500" lnSpcReduction="20000"/>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معیار بهبود و تحول سازمانی</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a:t>
            </a:r>
            <a:r>
              <a:rPr lang="fa-IR" sz="2400" dirty="0" smtClean="0">
                <a:solidFill>
                  <a:srgbClr val="C00000"/>
                </a:solidFill>
                <a:latin typeface="B TitI"/>
                <a:cs typeface="B Titr" panose="00000700000000000000" pitchFamily="2" charset="-78"/>
              </a:rPr>
              <a:t>مرکزی نوسازی و تحول اداری + دفتر بازرسی </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a:t>
            </a:r>
            <a:r>
              <a:rPr lang="fa-IR" sz="2400" dirty="0" smtClean="0">
                <a:solidFill>
                  <a:srgbClr val="C00000"/>
                </a:solidFill>
                <a:latin typeface="B TitI"/>
                <a:cs typeface="B Titr" panose="00000700000000000000" pitchFamily="2" charset="-78"/>
              </a:rPr>
              <a:t>: امور مدیریت عملکرد</a:t>
            </a:r>
          </a:p>
          <a:p>
            <a:pPr marL="0" indent="0" algn="r" rtl="1">
              <a:buNone/>
            </a:pPr>
            <a:r>
              <a:rPr lang="fa-IR" b="1" dirty="0"/>
              <a:t>سنجه 3: کیفیت اجرای گام­های مدیریت </a:t>
            </a:r>
            <a:r>
              <a:rPr lang="fa-IR" b="1" dirty="0" smtClean="0"/>
              <a:t>عملکرد</a:t>
            </a:r>
          </a:p>
          <a:p>
            <a:pPr algn="r" rtl="1"/>
            <a:r>
              <a:rPr lang="fa-IR" dirty="0">
                <a:cs typeface="B Titr" panose="00000700000000000000" pitchFamily="2" charset="-78"/>
              </a:rPr>
              <a:t>نحوه ارزیابی و فرمول سنجش:  </a:t>
            </a:r>
            <a:endParaRPr lang="en-US" dirty="0">
              <a:cs typeface="B Titr" panose="00000700000000000000" pitchFamily="2" charset="-78"/>
            </a:endParaRPr>
          </a:p>
          <a:p>
            <a:pPr lvl="0" algn="r" rtl="1"/>
            <a:r>
              <a:rPr lang="fa-IR" dirty="0">
                <a:cs typeface="B Titr" panose="00000700000000000000" pitchFamily="2" charset="-78"/>
              </a:rPr>
              <a:t>ارائه برنامه راهبردی و عملیاتی به روز و در جریان، حداقل برای 4 مأموریت اصلی دستگاه (40 درصد امتیاز)</a:t>
            </a:r>
            <a:endParaRPr lang="en-US" dirty="0">
              <a:cs typeface="B Titr" panose="00000700000000000000" pitchFamily="2" charset="-78"/>
            </a:endParaRPr>
          </a:p>
          <a:p>
            <a:pPr lvl="0" algn="r" rtl="1"/>
            <a:r>
              <a:rPr lang="fa-IR" dirty="0">
                <a:cs typeface="B Titr" panose="00000700000000000000" pitchFamily="2" charset="-78"/>
              </a:rPr>
              <a:t>کیفیت شاخص­های اختصاصی و برش­های استانی پیشنهاد شده (20 درصد امتیاز)</a:t>
            </a:r>
            <a:endParaRPr lang="en-US" dirty="0">
              <a:cs typeface="B Titr" panose="00000700000000000000" pitchFamily="2" charset="-78"/>
            </a:endParaRPr>
          </a:p>
          <a:p>
            <a:pPr lvl="0" algn="r" rtl="1"/>
            <a:r>
              <a:rPr lang="fa-IR" dirty="0">
                <a:cs typeface="B Titr" panose="00000700000000000000" pitchFamily="2" charset="-78"/>
              </a:rPr>
              <a:t>کیفیت ارائه مستندات عملکردی، دسترسی­های لازم به سامانه­ها و یا مستندات و در بازدیدهای میدانی و (15 درصد امتیاز) </a:t>
            </a:r>
            <a:endParaRPr lang="en-US" dirty="0">
              <a:cs typeface="B Titr" panose="00000700000000000000" pitchFamily="2" charset="-78"/>
            </a:endParaRPr>
          </a:p>
          <a:p>
            <a:pPr lvl="0" algn="r" rtl="1"/>
            <a:r>
              <a:rPr lang="fa-IR" dirty="0">
                <a:cs typeface="B Titr" panose="00000700000000000000" pitchFamily="2" charset="-78"/>
              </a:rPr>
              <a:t>رعایت زمان­بندی فرآیند ارزیابی (ارائه پیشنهاد شاخص اختصاصی، ارائه برش استانی، برگزاری جلسات و بازدیدهای میدانی) (15 درصد امتیاز)</a:t>
            </a:r>
            <a:endParaRPr lang="en-US" dirty="0">
              <a:cs typeface="B Titr" panose="00000700000000000000" pitchFamily="2" charset="-78"/>
            </a:endParaRPr>
          </a:p>
          <a:p>
            <a:pPr lvl="0" algn="r" rtl="1"/>
            <a:r>
              <a:rPr lang="fa-IR" dirty="0">
                <a:cs typeface="B Titr" panose="00000700000000000000" pitchFamily="2" charset="-78"/>
              </a:rPr>
              <a:t>مکانیزه نمودن نظام مدیریت عملکرد در سه سطح سازمان، مدیران و کارمندان (10 درصد امتیاز)</a:t>
            </a:r>
            <a:endParaRPr lang="en-US" dirty="0">
              <a:cs typeface="B Titr" panose="00000700000000000000" pitchFamily="2" charset="-78"/>
            </a:endParaRPr>
          </a:p>
          <a:p>
            <a:pPr marL="0" indent="0" algn="r" rtl="1">
              <a:buNone/>
            </a:pPr>
            <a:endParaRPr lang="fa-IR" sz="1700" b="1" dirty="0" smtClean="0">
              <a:cs typeface="B Titr" panose="00000700000000000000" pitchFamily="2" charset="-78"/>
            </a:endParaRPr>
          </a:p>
          <a:p>
            <a:pPr algn="r" rtl="1"/>
            <a:r>
              <a:rPr lang="fa-IR" sz="1700" b="1" dirty="0" smtClean="0">
                <a:cs typeface="B Titr" panose="00000700000000000000" pitchFamily="2" charset="-78"/>
              </a:rPr>
              <a:t> </a:t>
            </a:r>
            <a:r>
              <a:rPr lang="fa-IR" dirty="0">
                <a:cs typeface="B Titr" panose="00000700000000000000" pitchFamily="2" charset="-78"/>
              </a:rPr>
              <a:t>مستندات قابل قبول(قابل ارائه از سوی دستگاه):</a:t>
            </a:r>
            <a:endParaRPr lang="en-US" dirty="0">
              <a:cs typeface="B Titr" panose="00000700000000000000" pitchFamily="2" charset="-78"/>
            </a:endParaRPr>
          </a:p>
          <a:p>
            <a:pPr algn="r" rtl="1"/>
            <a:r>
              <a:rPr lang="fa-IR" dirty="0">
                <a:cs typeface="B Titr" panose="00000700000000000000" pitchFamily="2" charset="-78"/>
              </a:rPr>
              <a:t>برنامه های راهبردی و عملیاتی دستگاه</a:t>
            </a:r>
            <a:endParaRPr lang="en-US" dirty="0">
              <a:cs typeface="B Titr" panose="00000700000000000000" pitchFamily="2" charset="-78"/>
            </a:endParaRPr>
          </a:p>
          <a:p>
            <a:pPr algn="r" rtl="1"/>
            <a:r>
              <a:rPr lang="fa-IR" dirty="0">
                <a:cs typeface="B Titr" panose="00000700000000000000" pitchFamily="2" charset="-78"/>
              </a:rPr>
              <a:t>نامه پیشنهاد شاخص های اختصاصی و برش استانی</a:t>
            </a:r>
            <a:endParaRPr lang="en-US" dirty="0">
              <a:cs typeface="B Titr" panose="00000700000000000000" pitchFamily="2" charset="-78"/>
            </a:endParaRPr>
          </a:p>
          <a:p>
            <a:pPr algn="r"/>
            <a:r>
              <a:rPr lang="fa-IR" dirty="0">
                <a:cs typeface="B Titr" panose="00000700000000000000" pitchFamily="2" charset="-78"/>
              </a:rPr>
              <a:t>ارائه لینک سامانه­های ارزیابی عملکرد داخلی</a:t>
            </a:r>
            <a:endParaRPr lang="fa-IR" sz="1700" dirty="0">
              <a:solidFill>
                <a:srgbClr val="C00000"/>
              </a:solidFill>
              <a:latin typeface="B TitI"/>
              <a:cs typeface="B Titr" panose="00000700000000000000" pitchFamily="2" charset="-78"/>
            </a:endParaRPr>
          </a:p>
        </p:txBody>
      </p:sp>
      <p:sp>
        <p:nvSpPr>
          <p:cNvPr id="6" name="Rectangle 2"/>
          <p:cNvSpPr>
            <a:spLocks noChangeArrowheads="1"/>
          </p:cNvSpPr>
          <p:nvPr/>
        </p:nvSpPr>
        <p:spPr bwMode="auto">
          <a:xfrm>
            <a:off x="838200" y="3749531"/>
            <a:ext cx="2936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 </a:t>
            </a:r>
            <a:r>
              <a:rPr kumimoji="0" lang="fa-IR"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56103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8"/>
          <p:cNvSpPr>
            <a:spLocks noGrp="1"/>
          </p:cNvSpPr>
          <p:nvPr>
            <p:ph idx="1"/>
          </p:nvPr>
        </p:nvSpPr>
        <p:spPr>
          <a:xfrm>
            <a:off x="869333" y="709684"/>
            <a:ext cx="10840445" cy="5500474"/>
          </a:xfrm>
          <a:prstGeom prst="roundRect">
            <a:avLst/>
          </a:prstGeom>
          <a:no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just" rtl="1"/>
            <a:r>
              <a:rPr lang="fa-IR" sz="4000" b="1" dirty="0" smtClean="0">
                <a:ln w="18415" cmpd="sng">
                  <a:solidFill>
                    <a:srgbClr val="FFFFFF"/>
                  </a:solidFill>
                  <a:prstDash val="solid"/>
                </a:ln>
                <a:solidFill>
                  <a:srgbClr val="FFFFFF"/>
                </a:solidFill>
                <a:effectLst>
                  <a:glow rad="228600">
                    <a:schemeClr val="accent6">
                      <a:satMod val="175000"/>
                      <a:alpha val="40000"/>
                    </a:schemeClr>
                  </a:glow>
                  <a:outerShdw blurRad="63500" dir="3600000" algn="tl" rotWithShape="0">
                    <a:srgbClr val="000000">
                      <a:alpha val="70000"/>
                    </a:srgbClr>
                  </a:outerShdw>
                </a:effectLst>
                <a:cs typeface="B Zar" panose="00000400000000000000" pitchFamily="2" charset="-78"/>
              </a:rPr>
              <a:t>تکلیف قانونی:</a:t>
            </a:r>
          </a:p>
          <a:p>
            <a:pPr marL="0" indent="0" algn="just" rtl="1">
              <a:buNone/>
            </a:pPr>
            <a:endParaRPr lang="en-US" sz="4000" b="1" dirty="0">
              <a:ln w="18415" cmpd="sng">
                <a:solidFill>
                  <a:srgbClr val="FFFFFF"/>
                </a:solidFill>
                <a:prstDash val="solid"/>
              </a:ln>
              <a:solidFill>
                <a:srgbClr val="FFFFFF"/>
              </a:solidFill>
              <a:effectLst>
                <a:glow rad="228600">
                  <a:schemeClr val="accent6">
                    <a:satMod val="175000"/>
                    <a:alpha val="40000"/>
                  </a:schemeClr>
                </a:glow>
                <a:outerShdw blurRad="63500" dir="3600000" algn="tl" rotWithShape="0">
                  <a:srgbClr val="000000">
                    <a:alpha val="70000"/>
                  </a:srgbClr>
                </a:outerShdw>
              </a:effectLst>
              <a:cs typeface="B Zar" panose="00000400000000000000" pitchFamily="2" charset="-78"/>
            </a:endParaRPr>
          </a:p>
          <a:p>
            <a:pPr algn="just" rtl="1"/>
            <a:r>
              <a:rPr lang="fa-IR" sz="4200" b="1" dirty="0" smtClean="0">
                <a:solidFill>
                  <a:schemeClr val="accent4">
                    <a:lumMod val="75000"/>
                  </a:schemeClr>
                </a:solidFill>
                <a:cs typeface="B Zar" panose="00000400000000000000" pitchFamily="2" charset="-78"/>
              </a:rPr>
              <a:t>آیین نامه اجرایی </a:t>
            </a:r>
            <a:r>
              <a:rPr lang="fa-IR" sz="4200" b="1" dirty="0" smtClean="0">
                <a:solidFill>
                  <a:schemeClr val="accent4">
                    <a:lumMod val="75000"/>
                  </a:schemeClr>
                </a:solidFill>
                <a:cs typeface="B Zar" panose="00000400000000000000" pitchFamily="2" charset="-78"/>
                <a:hlinkClick r:id="rId2" action="ppaction://hlinkfile"/>
              </a:rPr>
              <a:t>مواد 81 و 82 </a:t>
            </a:r>
            <a:r>
              <a:rPr lang="fa-IR" sz="4200" b="1" dirty="0" smtClean="0">
                <a:solidFill>
                  <a:schemeClr val="accent4">
                    <a:lumMod val="75000"/>
                  </a:schemeClr>
                </a:solidFill>
                <a:cs typeface="B Zar" panose="00000400000000000000" pitchFamily="2" charset="-78"/>
              </a:rPr>
              <a:t>قانون مدیریت  خدمات کشوری</a:t>
            </a:r>
          </a:p>
          <a:p>
            <a:pPr marL="0" indent="0" algn="just" rtl="1">
              <a:buNone/>
            </a:pPr>
            <a:r>
              <a:rPr lang="fa-IR" sz="3500" b="1" dirty="0" smtClean="0">
                <a:solidFill>
                  <a:srgbClr val="FF0000"/>
                </a:solidFill>
                <a:cs typeface="B Zar" panose="00000400000000000000" pitchFamily="2" charset="-78"/>
              </a:rPr>
              <a:t>تبصره ذیل ماده 1؛ دفتر مدیریت عملکرد (ارزیابی عملکرد و پاسخگویی به شکایات) زیرنظر بالاترین مقام دستگاه، مسئولیت استقرار واجرای نظام مدیریت عملکرد را برعهده دارد.</a:t>
            </a:r>
          </a:p>
        </p:txBody>
      </p:sp>
    </p:spTree>
    <p:extLst>
      <p:ext uri="{BB962C8B-B14F-4D97-AF65-F5344CB8AC3E}">
        <p14:creationId xmlns:p14="http://schemas.microsoft.com/office/powerpoint/2010/main" val="40260263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870" y="226046"/>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پیشنهادی ارتقاء امتیاز حوزه محور بهره وری و تعالی – معیار بهبود و تحول سازمانی</a:t>
            </a:r>
          </a:p>
          <a:p>
            <a:pPr marL="0" indent="0" algn="r" rtl="1">
              <a:buNone/>
            </a:pPr>
            <a:r>
              <a:rPr lang="fa-IR" sz="2400" dirty="0" smtClean="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مرکزی نوسازی و تحول اداری + دفتر بازرسی </a:t>
            </a:r>
            <a:r>
              <a:rPr lang="ar-SA" sz="2400" dirty="0" smtClean="0">
                <a:solidFill>
                  <a:srgbClr val="C00000"/>
                </a:solidFill>
                <a:latin typeface="B TitI"/>
                <a:cs typeface="B Titr" panose="00000700000000000000" pitchFamily="2" charset="-78"/>
              </a:rPr>
              <a:t>)</a:t>
            </a:r>
            <a:endParaRPr lang="fa-IR" sz="2400" dirty="0" smtClean="0">
              <a:solidFill>
                <a:srgbClr val="C00000"/>
              </a:solidFill>
              <a:latin typeface="B TitI"/>
              <a:cs typeface="B Titr" panose="00000700000000000000" pitchFamily="2" charset="-78"/>
            </a:endParaRPr>
          </a:p>
          <a:p>
            <a:pPr marL="0" indent="0" algn="r" rtl="1">
              <a:buNone/>
            </a:pPr>
            <a:r>
              <a:rPr lang="fa-IR" sz="2400" dirty="0" smtClean="0">
                <a:solidFill>
                  <a:srgbClr val="C00000"/>
                </a:solidFill>
                <a:latin typeface="B TitI"/>
                <a:cs typeface="B Titr" panose="00000700000000000000" pitchFamily="2" charset="-78"/>
              </a:rPr>
              <a:t> نهاد ارزیاب: امور مدیریت عملکرد</a:t>
            </a:r>
          </a:p>
          <a:p>
            <a:pPr marL="0" indent="0" algn="r" rtl="1">
              <a:buNone/>
            </a:pPr>
            <a:r>
              <a:rPr lang="fa-IR" b="1" dirty="0" smtClean="0">
                <a:cs typeface="B Titr" panose="00000700000000000000" pitchFamily="2" charset="-78"/>
              </a:rPr>
              <a:t>سنجه 4: ایجاد نظام سنجش ثبتی مبنا</a:t>
            </a:r>
          </a:p>
          <a:p>
            <a:pPr marL="0" indent="0" algn="r" rtl="1">
              <a:buNone/>
            </a:pPr>
            <a:endParaRPr lang="fa-IR" sz="1700" b="1" dirty="0" smtClean="0">
              <a:cs typeface="B Titr" panose="00000700000000000000" pitchFamily="2" charset="-78"/>
            </a:endParaRPr>
          </a:p>
          <a:p>
            <a:pPr marL="0" indent="0" algn="r" rtl="1">
              <a:buNone/>
            </a:pPr>
            <a:r>
              <a:rPr lang="fa-IR" sz="1700" b="1" dirty="0" smtClean="0">
                <a:cs typeface="B Titr" panose="00000700000000000000" pitchFamily="2" charset="-78"/>
              </a:rPr>
              <a:t> </a:t>
            </a:r>
            <a:endParaRPr lang="fa-IR" sz="1700" dirty="0">
              <a:solidFill>
                <a:srgbClr val="C00000"/>
              </a:solidFill>
              <a:latin typeface="B TitI"/>
              <a:cs typeface="B Titr" panose="00000700000000000000" pitchFamily="2" charset="-78"/>
            </a:endParaRPr>
          </a:p>
        </p:txBody>
      </p:sp>
      <p:sp>
        <p:nvSpPr>
          <p:cNvPr id="6" name="Rectangle 2"/>
          <p:cNvSpPr>
            <a:spLocks noChangeArrowheads="1"/>
          </p:cNvSpPr>
          <p:nvPr/>
        </p:nvSpPr>
        <p:spPr bwMode="auto">
          <a:xfrm>
            <a:off x="838200" y="3749531"/>
            <a:ext cx="2936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 </a:t>
            </a:r>
            <a:r>
              <a:rPr kumimoji="0" lang="fa-IR"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329481506"/>
              </p:ext>
            </p:extLst>
          </p:nvPr>
        </p:nvGraphicFramePr>
        <p:xfrm>
          <a:off x="3434715" y="5270093"/>
          <a:ext cx="5322570" cy="715899"/>
        </p:xfrm>
        <a:graphic>
          <a:graphicData uri="http://schemas.openxmlformats.org/drawingml/2006/table">
            <a:tbl>
              <a:tblPr rtl="1" firstRow="1" firstCol="1" bandRow="1">
                <a:tableStyleId>{5C22544A-7EE6-4342-B048-85BDC9FD1C3A}</a:tableStyleId>
              </a:tblPr>
              <a:tblGrid>
                <a:gridCol w="596900">
                  <a:extLst>
                    <a:ext uri="{9D8B030D-6E8A-4147-A177-3AD203B41FA5}">
                      <a16:colId xmlns:a16="http://schemas.microsoft.com/office/drawing/2014/main" val="433299586"/>
                    </a:ext>
                  </a:extLst>
                </a:gridCol>
                <a:gridCol w="2265680">
                  <a:extLst>
                    <a:ext uri="{9D8B030D-6E8A-4147-A177-3AD203B41FA5}">
                      <a16:colId xmlns:a16="http://schemas.microsoft.com/office/drawing/2014/main" val="1609537988"/>
                    </a:ext>
                  </a:extLst>
                </a:gridCol>
                <a:gridCol w="2459990">
                  <a:extLst>
                    <a:ext uri="{9D8B030D-6E8A-4147-A177-3AD203B41FA5}">
                      <a16:colId xmlns:a16="http://schemas.microsoft.com/office/drawing/2014/main" val="2109555156"/>
                    </a:ext>
                  </a:extLst>
                </a:gridCol>
              </a:tblGrid>
              <a:tr h="0">
                <a:tc>
                  <a:txBody>
                    <a:bodyPr/>
                    <a:lstStyle/>
                    <a:p>
                      <a:pPr marL="0" marR="0" algn="ctr" rtl="1">
                        <a:lnSpc>
                          <a:spcPct val="107000"/>
                        </a:lnSpc>
                        <a:spcBef>
                          <a:spcPts val="0"/>
                        </a:spcBef>
                        <a:spcAft>
                          <a:spcPts val="0"/>
                        </a:spcAft>
                      </a:pPr>
                      <a:r>
                        <a:rPr lang="fa-IR" sz="1000" dirty="0">
                          <a:effectLst/>
                        </a:rPr>
                        <a:t>ردیف</a:t>
                      </a:r>
                      <a:endParaRPr lang="en-US" sz="1100" dirty="0">
                        <a:effectLst/>
                        <a:latin typeface="Calibri" panose="020F0502020204030204" pitchFamily="34" charset="0"/>
                        <a:ea typeface="Calibri" panose="020F0502020204030204" pitchFamily="34" charset="0"/>
                        <a:cs typeface="Sakkal Majalla" panose="02000000000000000000" pitchFamily="2" charset="-78"/>
                      </a:endParaRPr>
                    </a:p>
                  </a:txBody>
                  <a:tcPr marL="68580" marR="68580" marT="0" marB="0" anchor="ctr"/>
                </a:tc>
                <a:tc>
                  <a:txBody>
                    <a:bodyPr/>
                    <a:lstStyle/>
                    <a:p>
                      <a:pPr marL="0" marR="0" algn="ctr" rtl="1">
                        <a:lnSpc>
                          <a:spcPct val="107000"/>
                        </a:lnSpc>
                        <a:spcBef>
                          <a:spcPts val="0"/>
                        </a:spcBef>
                        <a:spcAft>
                          <a:spcPts val="0"/>
                        </a:spcAft>
                      </a:pPr>
                      <a:r>
                        <a:rPr lang="fa-IR" sz="1000" dirty="0">
                          <a:effectLst/>
                        </a:rPr>
                        <a:t>عنوان شاخص اختصاصی ابلاغ‌شده</a:t>
                      </a:r>
                      <a:endParaRPr lang="en-US" sz="1100" dirty="0">
                        <a:effectLst/>
                        <a:latin typeface="Calibri" panose="020F0502020204030204" pitchFamily="34" charset="0"/>
                        <a:ea typeface="Calibri" panose="020F0502020204030204" pitchFamily="34" charset="0"/>
                        <a:cs typeface="Sakkal Majalla" panose="02000000000000000000" pitchFamily="2" charset="-78"/>
                      </a:endParaRPr>
                    </a:p>
                  </a:txBody>
                  <a:tcPr marL="68580" marR="68580" marT="0" marB="0" anchor="ctr"/>
                </a:tc>
                <a:tc>
                  <a:txBody>
                    <a:bodyPr/>
                    <a:lstStyle/>
                    <a:p>
                      <a:pPr marL="0" marR="0" algn="ctr" rtl="1">
                        <a:lnSpc>
                          <a:spcPct val="107000"/>
                        </a:lnSpc>
                        <a:spcBef>
                          <a:spcPts val="0"/>
                        </a:spcBef>
                        <a:spcAft>
                          <a:spcPts val="0"/>
                        </a:spcAft>
                      </a:pPr>
                      <a:r>
                        <a:rPr lang="fa-IR" sz="1000" dirty="0">
                          <a:effectLst/>
                        </a:rPr>
                        <a:t>پیوند دسترسی به داده‌های شاخص اختصاصی</a:t>
                      </a:r>
                      <a:endParaRPr lang="en-US" sz="1100" dirty="0">
                        <a:effectLst/>
                      </a:endParaRPr>
                    </a:p>
                    <a:p>
                      <a:pPr marL="0" marR="0" algn="ctr" rtl="1">
                        <a:lnSpc>
                          <a:spcPct val="107000"/>
                        </a:lnSpc>
                        <a:spcBef>
                          <a:spcPts val="0"/>
                        </a:spcBef>
                        <a:spcAft>
                          <a:spcPts val="0"/>
                        </a:spcAft>
                      </a:pPr>
                      <a:r>
                        <a:rPr lang="fa-IR" sz="1000" dirty="0">
                          <a:effectLst/>
                        </a:rPr>
                        <a:t>(در صورت تحت وب نبودن سامانه، آدرس سامانه را درج نمایید)</a:t>
                      </a:r>
                      <a:endParaRPr lang="en-US" sz="1100" dirty="0">
                        <a:effectLst/>
                        <a:latin typeface="Calibri" panose="020F0502020204030204" pitchFamily="34" charset="0"/>
                        <a:ea typeface="Calibri" panose="020F0502020204030204" pitchFamily="34" charset="0"/>
                        <a:cs typeface="Sakkal Majalla" panose="02000000000000000000" pitchFamily="2" charset="-78"/>
                      </a:endParaRPr>
                    </a:p>
                  </a:txBody>
                  <a:tcPr marL="68580" marR="68580" marT="0" marB="0"/>
                </a:tc>
                <a:extLst>
                  <a:ext uri="{0D108BD9-81ED-4DB2-BD59-A6C34878D82A}">
                    <a16:rowId xmlns:a16="http://schemas.microsoft.com/office/drawing/2014/main" val="1840089514"/>
                  </a:ext>
                </a:extLst>
              </a:tr>
              <a:tr h="226695">
                <a:tc>
                  <a:txBody>
                    <a:bodyPr/>
                    <a:lstStyle/>
                    <a:p>
                      <a:pPr marL="0" marR="0" algn="r" rtl="1">
                        <a:lnSpc>
                          <a:spcPct val="107000"/>
                        </a:lnSpc>
                        <a:spcBef>
                          <a:spcPts val="0"/>
                        </a:spcBef>
                        <a:spcAft>
                          <a:spcPts val="0"/>
                        </a:spcAft>
                      </a:pPr>
                      <a:r>
                        <a:rPr lang="fa-IR" sz="1100" dirty="0">
                          <a:effectLst/>
                        </a:rPr>
                        <a:t> </a:t>
                      </a:r>
                      <a:endParaRPr lang="en-US" sz="1100" dirty="0">
                        <a:effectLst/>
                        <a:latin typeface="Calibri" panose="020F0502020204030204" pitchFamily="34" charset="0"/>
                        <a:ea typeface="Calibri" panose="020F0502020204030204" pitchFamily="34" charset="0"/>
                        <a:cs typeface="Sakkal Majalla" panose="02000000000000000000" pitchFamily="2" charset="-78"/>
                      </a:endParaRPr>
                    </a:p>
                  </a:txBody>
                  <a:tcPr marL="68580" marR="68580" marT="0" marB="0"/>
                </a:tc>
                <a:tc>
                  <a:txBody>
                    <a:bodyPr/>
                    <a:lstStyle/>
                    <a:p>
                      <a:pPr marL="0" marR="0" algn="r" rtl="1">
                        <a:lnSpc>
                          <a:spcPct val="107000"/>
                        </a:lnSpc>
                        <a:spcBef>
                          <a:spcPts val="0"/>
                        </a:spcBef>
                        <a:spcAft>
                          <a:spcPts val="0"/>
                        </a:spcAft>
                      </a:pPr>
                      <a:r>
                        <a:rPr lang="fa-IR" sz="1100" dirty="0">
                          <a:effectLst/>
                        </a:rPr>
                        <a:t> </a:t>
                      </a:r>
                      <a:endParaRPr lang="en-US" sz="1100" dirty="0">
                        <a:effectLst/>
                        <a:latin typeface="Calibri" panose="020F0502020204030204" pitchFamily="34" charset="0"/>
                        <a:ea typeface="Calibri" panose="020F0502020204030204" pitchFamily="34" charset="0"/>
                        <a:cs typeface="Sakkal Majalla" panose="02000000000000000000" pitchFamily="2" charset="-78"/>
                      </a:endParaRPr>
                    </a:p>
                  </a:txBody>
                  <a:tcPr marL="68580" marR="68580" marT="0" marB="0" anchor="ctr"/>
                </a:tc>
                <a:tc>
                  <a:txBody>
                    <a:bodyPr/>
                    <a:lstStyle/>
                    <a:p>
                      <a:pPr marL="71755" marR="71755" algn="ctr" rtl="1">
                        <a:lnSpc>
                          <a:spcPct val="107000"/>
                        </a:lnSpc>
                        <a:spcBef>
                          <a:spcPts val="0"/>
                        </a:spcBef>
                        <a:spcAft>
                          <a:spcPts val="0"/>
                        </a:spcAft>
                      </a:pPr>
                      <a:r>
                        <a:rPr lang="fa-IR" sz="1100" dirty="0">
                          <a:effectLst/>
                        </a:rPr>
                        <a:t> </a:t>
                      </a:r>
                      <a:endParaRPr lang="en-US" sz="1100" dirty="0">
                        <a:effectLst/>
                        <a:latin typeface="Calibri" panose="020F0502020204030204" pitchFamily="34" charset="0"/>
                        <a:ea typeface="Calibri" panose="020F0502020204030204" pitchFamily="34" charset="0"/>
                        <a:cs typeface="Sakkal Majalla" panose="02000000000000000000" pitchFamily="2" charset="-78"/>
                      </a:endParaRPr>
                    </a:p>
                  </a:txBody>
                  <a:tcPr marL="68580" marR="68580" marT="0" marB="0" anchor="ctr"/>
                </a:tc>
                <a:extLst>
                  <a:ext uri="{0D108BD9-81ED-4DB2-BD59-A6C34878D82A}">
                    <a16:rowId xmlns:a16="http://schemas.microsoft.com/office/drawing/2014/main" val="1464869415"/>
                  </a:ext>
                </a:extLst>
              </a:tr>
            </a:tbl>
          </a:graphicData>
        </a:graphic>
      </p:graphicFrame>
      <p:sp>
        <p:nvSpPr>
          <p:cNvPr id="4" name="Rectangle 1"/>
          <p:cNvSpPr>
            <a:spLocks noChangeArrowheads="1"/>
          </p:cNvSpPr>
          <p:nvPr/>
        </p:nvSpPr>
        <p:spPr bwMode="auto">
          <a:xfrm>
            <a:off x="815248" y="2404024"/>
            <a:ext cx="10455007" cy="324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66738" algn="l"/>
                <a:tab pos="688975" algn="l"/>
              </a:tabLst>
              <a:defRPr>
                <a:solidFill>
                  <a:schemeClr val="tx1"/>
                </a:solidFill>
                <a:latin typeface="Arial" panose="020B0604020202020204" pitchFamily="34" charset="0"/>
              </a:defRPr>
            </a:lvl1pPr>
            <a:lvl2pPr eaLnBrk="0" fontAlgn="base" hangingPunct="0">
              <a:spcBef>
                <a:spcPct val="0"/>
              </a:spcBef>
              <a:spcAft>
                <a:spcPct val="0"/>
              </a:spcAft>
              <a:tabLst>
                <a:tab pos="566738" algn="l"/>
                <a:tab pos="688975" algn="l"/>
              </a:tabLst>
              <a:defRPr>
                <a:solidFill>
                  <a:schemeClr val="tx1"/>
                </a:solidFill>
                <a:latin typeface="Arial" panose="020B0604020202020204" pitchFamily="34" charset="0"/>
              </a:defRPr>
            </a:lvl2pPr>
            <a:lvl3pPr eaLnBrk="0" fontAlgn="base" hangingPunct="0">
              <a:spcBef>
                <a:spcPct val="0"/>
              </a:spcBef>
              <a:spcAft>
                <a:spcPct val="0"/>
              </a:spcAft>
              <a:tabLst>
                <a:tab pos="566738" algn="l"/>
                <a:tab pos="688975" algn="l"/>
              </a:tabLst>
              <a:defRPr>
                <a:solidFill>
                  <a:schemeClr val="tx1"/>
                </a:solidFill>
                <a:latin typeface="Arial" panose="020B0604020202020204" pitchFamily="34" charset="0"/>
              </a:defRPr>
            </a:lvl3pPr>
            <a:lvl4pPr eaLnBrk="0" fontAlgn="base" hangingPunct="0">
              <a:spcBef>
                <a:spcPct val="0"/>
              </a:spcBef>
              <a:spcAft>
                <a:spcPct val="0"/>
              </a:spcAft>
              <a:tabLst>
                <a:tab pos="566738" algn="l"/>
                <a:tab pos="688975" algn="l"/>
              </a:tabLst>
              <a:defRPr>
                <a:solidFill>
                  <a:schemeClr val="tx1"/>
                </a:solidFill>
                <a:latin typeface="Arial" panose="020B0604020202020204" pitchFamily="34" charset="0"/>
              </a:defRPr>
            </a:lvl4pPr>
            <a:lvl5pPr eaLnBrk="0" fontAlgn="base" hangingPunct="0">
              <a:spcBef>
                <a:spcPct val="0"/>
              </a:spcBef>
              <a:spcAft>
                <a:spcPct val="0"/>
              </a:spcAft>
              <a:tabLst>
                <a:tab pos="566738" algn="l"/>
                <a:tab pos="688975" algn="l"/>
              </a:tabLst>
              <a:defRPr>
                <a:solidFill>
                  <a:schemeClr val="tx1"/>
                </a:solidFill>
                <a:latin typeface="Arial" panose="020B0604020202020204" pitchFamily="34" charset="0"/>
              </a:defRPr>
            </a:lvl5pPr>
            <a:lvl6pPr eaLnBrk="0" fontAlgn="base" hangingPunct="0">
              <a:spcBef>
                <a:spcPct val="0"/>
              </a:spcBef>
              <a:spcAft>
                <a:spcPct val="0"/>
              </a:spcAft>
              <a:tabLst>
                <a:tab pos="566738" algn="l"/>
                <a:tab pos="688975" algn="l"/>
              </a:tabLst>
              <a:defRPr>
                <a:solidFill>
                  <a:schemeClr val="tx1"/>
                </a:solidFill>
                <a:latin typeface="Arial" panose="020B0604020202020204" pitchFamily="34" charset="0"/>
              </a:defRPr>
            </a:lvl6pPr>
            <a:lvl7pPr eaLnBrk="0" fontAlgn="base" hangingPunct="0">
              <a:spcBef>
                <a:spcPct val="0"/>
              </a:spcBef>
              <a:spcAft>
                <a:spcPct val="0"/>
              </a:spcAft>
              <a:tabLst>
                <a:tab pos="566738" algn="l"/>
                <a:tab pos="688975" algn="l"/>
              </a:tabLst>
              <a:defRPr>
                <a:solidFill>
                  <a:schemeClr val="tx1"/>
                </a:solidFill>
                <a:latin typeface="Arial" panose="020B0604020202020204" pitchFamily="34" charset="0"/>
              </a:defRPr>
            </a:lvl7pPr>
            <a:lvl8pPr eaLnBrk="0" fontAlgn="base" hangingPunct="0">
              <a:spcBef>
                <a:spcPct val="0"/>
              </a:spcBef>
              <a:spcAft>
                <a:spcPct val="0"/>
              </a:spcAft>
              <a:tabLst>
                <a:tab pos="566738" algn="l"/>
                <a:tab pos="688975" algn="l"/>
              </a:tabLst>
              <a:defRPr>
                <a:solidFill>
                  <a:schemeClr val="tx1"/>
                </a:solidFill>
                <a:latin typeface="Arial" panose="020B0604020202020204" pitchFamily="34" charset="0"/>
              </a:defRPr>
            </a:lvl8pPr>
            <a:lvl9pPr eaLnBrk="0" fontAlgn="base" hangingPunct="0">
              <a:spcBef>
                <a:spcPct val="0"/>
              </a:spcBef>
              <a:spcAft>
                <a:spcPct val="0"/>
              </a:spcAft>
              <a:tabLst>
                <a:tab pos="566738" algn="l"/>
                <a:tab pos="688975" algn="l"/>
              </a:tabLs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tab pos="566738" algn="l"/>
                <a:tab pos="688975" algn="l"/>
              </a:tabLst>
            </a:pPr>
            <a:r>
              <a:rPr kumimoji="0" lang="ar-SA" altLang="en-US" sz="1600" b="0" i="0" u="none" strike="noStrike" cap="none" normalizeH="0" baseline="0" dirty="0" smtClean="0">
                <a:ln>
                  <a:noFill/>
                </a:ln>
                <a:solidFill>
                  <a:schemeClr val="tx1"/>
                </a:solidFill>
                <a:effectLst/>
                <a:cs typeface="B Titr" panose="00000700000000000000" pitchFamily="2" charset="-78"/>
              </a:rPr>
              <a:t>نحوه ارزیابی و فرمول سنجش</a:t>
            </a:r>
            <a:r>
              <a:rPr kumimoji="0" lang="en-US" altLang="en-US" sz="1600" b="0" i="0" u="none" strike="noStrike" cap="none" normalizeH="0" baseline="0" dirty="0" smtClean="0">
                <a:ln>
                  <a:noFill/>
                </a:ln>
                <a:solidFill>
                  <a:schemeClr val="tx1"/>
                </a:solidFill>
                <a:effectLst/>
                <a:cs typeface="B Titr" panose="00000700000000000000" pitchFamily="2" charset="-78"/>
              </a:rPr>
              <a:t>:  </a:t>
            </a:r>
            <a:endParaRPr kumimoji="0" lang="fa-IR"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0" eaLnBrk="0" fontAlgn="base" latinLnBrk="0" hangingPunct="0">
              <a:lnSpc>
                <a:spcPct val="100000"/>
              </a:lnSpc>
              <a:spcBef>
                <a:spcPct val="0"/>
              </a:spcBef>
              <a:spcAft>
                <a:spcPct val="0"/>
              </a:spcAft>
              <a:buClrTx/>
              <a:buSzTx/>
              <a:buFontTx/>
              <a:buNone/>
              <a:tabLst>
                <a:tab pos="566738" algn="l"/>
                <a:tab pos="688975" algn="l"/>
              </a:tabLst>
            </a:pPr>
            <a:endParaRPr kumimoji="0" lang="en-US"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600" b="0" i="0" u="none" strike="noStrike" cap="none" normalizeH="0" baseline="0" dirty="0" smtClean="0">
                <a:ln>
                  <a:noFill/>
                </a:ln>
                <a:solidFill>
                  <a:schemeClr val="tx1"/>
                </a:solidFill>
                <a:effectLst/>
                <a:latin typeface="Tahoma" panose="020B0604030504040204" pitchFamily="34" charset="0"/>
                <a:ea typeface="Calibri" panose="020F0502020204030204" pitchFamily="34" charset="0"/>
                <a:cs typeface="B Titr" panose="00000700000000000000" pitchFamily="2" charset="-78"/>
              </a:rPr>
              <a:t>            تعداد شاخص­های اختصاصی دارای نظام جمع­آوری داده + تعداد</a:t>
            </a:r>
            <a:r>
              <a:rPr kumimoji="0" lang="fa-IR"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 </a:t>
            </a:r>
            <a:r>
              <a:rPr kumimoji="0" lang="fa-IR" altLang="en-US" sz="1600" b="0" i="0" u="none" strike="noStrike" cap="none" normalizeH="0" baseline="0" dirty="0" smtClean="0">
                <a:ln>
                  <a:noFill/>
                </a:ln>
                <a:solidFill>
                  <a:schemeClr val="tx1"/>
                </a:solidFill>
                <a:effectLst/>
                <a:latin typeface="Tahoma" panose="020B0604030504040204" pitchFamily="34" charset="0"/>
                <a:ea typeface="Calibri" panose="020F0502020204030204" pitchFamily="34" charset="0"/>
                <a:cs typeface="B Titr" panose="00000700000000000000" pitchFamily="2" charset="-78"/>
              </a:rPr>
              <a:t>شاخص</a:t>
            </a:r>
            <a:r>
              <a:rPr kumimoji="0" lang="fa-IR"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­های اختصاصی دارای سامانه اطلاعاتی برخط</a:t>
            </a:r>
            <a:endParaRPr kumimoji="0" lang="en-US"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100* _________________________________________________________________________________________________________________</a:t>
            </a:r>
            <a:r>
              <a:rPr kumimoji="0" lang="en-US" altLang="en-US" sz="1600" b="0" i="0" u="none" strike="noStrike" cap="none" normalizeH="0" baseline="0" dirty="0" smtClean="0">
                <a:ln>
                  <a:noFill/>
                </a:ln>
                <a:solidFill>
                  <a:schemeClr val="tx1"/>
                </a:solidFill>
                <a:effectLst/>
                <a:cs typeface="B Titr" panose="00000700000000000000" pitchFamily="2" charset="-78"/>
              </a:rPr>
              <a:t> </a:t>
            </a:r>
            <a:endParaRPr kumimoji="0" lang="fa-IR"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600" b="0" i="0" u="none" strike="noStrike" cap="none" normalizeH="0" baseline="0" dirty="0" smtClean="0">
                <a:ln>
                  <a:noFill/>
                </a:ln>
                <a:solidFill>
                  <a:schemeClr val="tx1"/>
                </a:solidFill>
                <a:effectLst/>
                <a:cs typeface="B Titr" panose="00000700000000000000" pitchFamily="2" charset="-78"/>
              </a:rPr>
              <a:t>                                                                                   </a:t>
            </a:r>
            <a:r>
              <a:rPr kumimoji="0" lang="ar-SA" altLang="en-US" sz="1600" b="0" i="0" u="none" strike="noStrike" cap="none" normalizeH="0" baseline="0" dirty="0" smtClean="0">
                <a:ln>
                  <a:noFill/>
                </a:ln>
                <a:solidFill>
                  <a:schemeClr val="tx1"/>
                </a:solidFill>
                <a:effectLst/>
                <a:cs typeface="B Titr" panose="00000700000000000000" pitchFamily="2" charset="-78"/>
              </a:rPr>
              <a:t>کل تعداد شاخص­های اختصاصی دستگاه</a:t>
            </a:r>
            <a:endParaRPr kumimoji="0" lang="en-US"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در صورتی که نسبت فوق بالای 70 درصد باشد امتیاز کامل تعلق می­گیرد</a:t>
            </a:r>
            <a:endParaRPr kumimoji="0" lang="en-US"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در صورتی که نسبت فوق بین 50 تا 70 درصد باشد 70 درصد امتیاز تعلق می­گیرد</a:t>
            </a:r>
            <a:endParaRPr kumimoji="0" lang="en-US"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در صورتی که نسبت فوق بین 30 تا 50 درصد باشد 50 درصد امتیاز تعلق می­گیرد</a:t>
            </a:r>
            <a:endParaRPr kumimoji="0" lang="en-US"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در صورتی که نسبت فوق بین 30 تا 50 درصد باشد 50 درصد امتیاز تعلق می­گیرد</a:t>
            </a:r>
            <a:endParaRPr kumimoji="0" lang="en-US"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در صورتی که نسبت فوق بین زیر 30 درصد باشد امتیازی تعلق نمی­گیرد</a:t>
            </a:r>
            <a:endParaRPr kumimoji="0" lang="en-US"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Titr" panose="00000700000000000000" pitchFamily="2" charset="-78"/>
              </a:rPr>
              <a:t>ارائه پیوند دسترسی به سامانه داده‌های مربوط به شاخص‌های اختصاصی ارزیابی عملکرد ابلاغی سال 1402 در قالب زیر:</a:t>
            </a:r>
            <a:endParaRPr kumimoji="0" lang="en-US" altLang="en-US" sz="1600" b="0" i="0" u="none" strike="noStrike" cap="none" normalizeH="0" baseline="0" dirty="0" smtClean="0">
              <a:ln>
                <a:noFill/>
              </a:ln>
              <a:solidFill>
                <a:schemeClr val="tx1"/>
              </a:solidFill>
              <a:effectLst/>
              <a:cs typeface="B Titr" panose="00000700000000000000" pitchFamily="2" charset="-78"/>
            </a:endParaRPr>
          </a:p>
          <a:p>
            <a:pPr marL="0" marR="0" lvl="0" indent="0" algn="l" defTabSz="914400" rtl="1" eaLnBrk="0" fontAlgn="base" latinLnBrk="0" hangingPunct="0">
              <a:lnSpc>
                <a:spcPct val="100000"/>
              </a:lnSpc>
              <a:spcBef>
                <a:spcPct val="0"/>
              </a:spcBef>
              <a:spcAft>
                <a:spcPct val="0"/>
              </a:spcAft>
              <a:buClrTx/>
              <a:buSzTx/>
              <a:buFontTx/>
              <a:buNone/>
              <a:tabLst>
                <a:tab pos="566738" algn="l"/>
                <a:tab pos="688975" algn="l"/>
              </a:tabLst>
            </a:pPr>
            <a:r>
              <a:rPr kumimoji="0" lang="fa-IR" altLang="en-US"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Sakkal Majalla" panose="02000000000000000000" pitchFamily="2" charset="-78"/>
              </a:rPr>
              <a:t>	</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66738" algn="l"/>
                <a:tab pos="688975" algn="l"/>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5" name="Rectangle 4"/>
          <p:cNvSpPr/>
          <p:nvPr/>
        </p:nvSpPr>
        <p:spPr>
          <a:xfrm>
            <a:off x="3731047" y="6014291"/>
            <a:ext cx="7616325" cy="369332"/>
          </a:xfrm>
          <a:prstGeom prst="rect">
            <a:avLst/>
          </a:prstGeom>
        </p:spPr>
        <p:txBody>
          <a:bodyPr wrap="square">
            <a:spAutoFit/>
          </a:bodyPr>
          <a:lstStyle/>
          <a:p>
            <a:pPr algn="r" rtl="1"/>
            <a:r>
              <a:rPr lang="fa-IR" dirty="0">
                <a:cs typeface="B Titr" panose="00000700000000000000" pitchFamily="2" charset="-78"/>
              </a:rPr>
              <a:t>مستندات قابل قبول(قابل ارائه از سوی دستگاه</a:t>
            </a:r>
            <a:r>
              <a:rPr lang="fa-IR" dirty="0" smtClean="0">
                <a:cs typeface="B Titr" panose="00000700000000000000" pitchFamily="2" charset="-78"/>
              </a:rPr>
              <a:t>): ارائه </a:t>
            </a:r>
            <a:r>
              <a:rPr lang="fa-IR" dirty="0">
                <a:cs typeface="B Titr" panose="00000700000000000000" pitchFamily="2" charset="-78"/>
              </a:rPr>
              <a:t>جدول اطلاعات سامانه ها</a:t>
            </a:r>
            <a:endParaRPr lang="fa-IR" sz="1200" dirty="0">
              <a:solidFill>
                <a:srgbClr val="C00000"/>
              </a:solidFill>
              <a:latin typeface="B TitI"/>
              <a:cs typeface="B Titr" panose="00000700000000000000" pitchFamily="2" charset="-78"/>
            </a:endParaRPr>
          </a:p>
        </p:txBody>
      </p:sp>
    </p:spTree>
    <p:extLst>
      <p:ext uri="{BB962C8B-B14F-4D97-AF65-F5344CB8AC3E}">
        <p14:creationId xmlns:p14="http://schemas.microsoft.com/office/powerpoint/2010/main" val="11275614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024" y="556552"/>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معیار بهبود و تحول سازمانی</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مرکزی نوسازی و تحول اداری + دفتر بازرسی </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امور مدیریت عملکرد</a:t>
            </a:r>
          </a:p>
          <a:p>
            <a:pPr marL="0" indent="0" algn="r" rtl="1">
              <a:buNone/>
            </a:pPr>
            <a:endParaRPr lang="fa-IR" sz="1800" b="1" dirty="0" smtClean="0">
              <a:cs typeface="B Titr" panose="00000700000000000000" pitchFamily="2" charset="-78"/>
            </a:endParaRPr>
          </a:p>
          <a:p>
            <a:pPr marL="0" indent="0" algn="r" rtl="1">
              <a:buNone/>
            </a:pPr>
            <a:r>
              <a:rPr lang="fa-IR" sz="1800" b="1" dirty="0" smtClean="0">
                <a:cs typeface="B Titr" panose="00000700000000000000" pitchFamily="2" charset="-78"/>
              </a:rPr>
              <a:t>سنجه </a:t>
            </a:r>
            <a:r>
              <a:rPr lang="fa-IR" sz="1800" b="1" dirty="0">
                <a:cs typeface="B Titr" panose="00000700000000000000" pitchFamily="2" charset="-78"/>
              </a:rPr>
              <a:t>2: میزان اثربخشی اقدامات اجرایی در جهت رفع آسیب­های شناسایی </a:t>
            </a:r>
            <a:r>
              <a:rPr lang="fa-IR" sz="1800" b="1" dirty="0" smtClean="0">
                <a:cs typeface="B Titr" panose="00000700000000000000" pitchFamily="2" charset="-78"/>
              </a:rPr>
              <a:t>شده</a:t>
            </a:r>
          </a:p>
          <a:p>
            <a:pPr algn="r" rtl="1"/>
            <a:r>
              <a:rPr lang="fa-IR" sz="1800" dirty="0">
                <a:cs typeface="B Titr" panose="00000700000000000000" pitchFamily="2" charset="-78"/>
              </a:rPr>
              <a:t>نحوه ارزیابی و فرمول سنجش:  </a:t>
            </a:r>
            <a:endParaRPr lang="en-US" sz="1800" dirty="0">
              <a:cs typeface="B Titr" panose="00000700000000000000" pitchFamily="2" charset="-78"/>
            </a:endParaRPr>
          </a:p>
          <a:p>
            <a:pPr algn="r" rtl="1"/>
            <a:r>
              <a:rPr lang="fa-IR" sz="1800" dirty="0">
                <a:cs typeface="B Titr" panose="00000700000000000000" pitchFamily="2" charset="-78"/>
              </a:rPr>
              <a:t>برنامه­های تدوین­شده و سنجش میزان دستیابی به  برنامه­ها:</a:t>
            </a:r>
            <a:endParaRPr lang="en-US" sz="1800" dirty="0">
              <a:cs typeface="B Titr" panose="00000700000000000000" pitchFamily="2" charset="-78"/>
            </a:endParaRPr>
          </a:p>
          <a:p>
            <a:pPr algn="r" rtl="1"/>
            <a:r>
              <a:rPr lang="fa-IR" sz="1800" dirty="0">
                <a:cs typeface="B Titr" panose="00000700000000000000" pitchFamily="2" charset="-78"/>
              </a:rPr>
              <a:t>1) تبدیل برنامه­های پیشنهادی به پروژه­های عملیاتی در سطح دستگاه اجرایی به عنوان متولی؛ (50 درصد امتیاز)</a:t>
            </a:r>
            <a:endParaRPr lang="en-US" sz="1800" dirty="0">
              <a:cs typeface="B Titr" panose="00000700000000000000" pitchFamily="2" charset="-78"/>
            </a:endParaRPr>
          </a:p>
          <a:p>
            <a:pPr algn="r" rtl="1"/>
            <a:r>
              <a:rPr lang="fa-IR" sz="1800" dirty="0">
                <a:cs typeface="B Titr" panose="00000700000000000000" pitchFamily="2" charset="-78"/>
              </a:rPr>
              <a:t>2) میزان دستیابی به اهداف پروژه­های عملیاتی؛ (50 درصد امتیاز</a:t>
            </a:r>
            <a:r>
              <a:rPr lang="fa-IR" sz="1800" dirty="0" smtClean="0">
                <a:cs typeface="B Titr" panose="00000700000000000000" pitchFamily="2" charset="-78"/>
              </a:rPr>
              <a:t>)</a:t>
            </a:r>
          </a:p>
          <a:p>
            <a:pPr marL="0" indent="0" algn="r" rtl="1">
              <a:buNone/>
            </a:pPr>
            <a:endParaRPr lang="fa-IR" sz="1800" dirty="0" smtClean="0">
              <a:cs typeface="B Titr" panose="00000700000000000000" pitchFamily="2" charset="-78"/>
            </a:endParaRPr>
          </a:p>
          <a:p>
            <a:pPr marL="0" indent="0" algn="r" rtl="1">
              <a:buNone/>
            </a:pPr>
            <a:r>
              <a:rPr lang="fa-IR" sz="1800" dirty="0" smtClean="0">
                <a:cs typeface="B Titr" panose="00000700000000000000" pitchFamily="2" charset="-78"/>
              </a:rPr>
              <a:t>مستندات </a:t>
            </a:r>
            <a:r>
              <a:rPr lang="fa-IR" sz="1800" dirty="0">
                <a:cs typeface="B Titr" panose="00000700000000000000" pitchFamily="2" charset="-78"/>
              </a:rPr>
              <a:t>قابل قبول(قابل ارائه از سوی دستگاه):</a:t>
            </a:r>
            <a:endParaRPr lang="en-US" sz="1800" dirty="0">
              <a:cs typeface="B Titr" panose="00000700000000000000" pitchFamily="2" charset="-78"/>
            </a:endParaRPr>
          </a:p>
          <a:p>
            <a:pPr algn="r" rtl="1"/>
            <a:r>
              <a:rPr lang="fa-IR" sz="1800" dirty="0">
                <a:cs typeface="B Titr" panose="00000700000000000000" pitchFamily="2" charset="-78"/>
              </a:rPr>
              <a:t>ارائه کاربرگ آسیب شناسی</a:t>
            </a:r>
            <a:endParaRPr lang="en-US" sz="1800" dirty="0">
              <a:cs typeface="B Titr" panose="00000700000000000000" pitchFamily="2" charset="-78"/>
            </a:endParaRPr>
          </a:p>
          <a:p>
            <a:pPr algn="r" rtl="1"/>
            <a:r>
              <a:rPr lang="fa-IR" sz="1800" dirty="0">
                <a:cs typeface="B Titr" panose="00000700000000000000" pitchFamily="2" charset="-78"/>
              </a:rPr>
              <a:t>بازدیدهای میدانی</a:t>
            </a:r>
            <a:endParaRPr lang="fa-IR" sz="1800" dirty="0">
              <a:solidFill>
                <a:srgbClr val="C00000"/>
              </a:solidFill>
              <a:latin typeface="B TitI"/>
              <a:cs typeface="B Titr" panose="00000700000000000000" pitchFamily="2" charset="-78"/>
            </a:endParaRPr>
          </a:p>
        </p:txBody>
      </p:sp>
      <p:sp>
        <p:nvSpPr>
          <p:cNvPr id="6" name="Rectangle 2"/>
          <p:cNvSpPr>
            <a:spLocks noChangeArrowheads="1"/>
          </p:cNvSpPr>
          <p:nvPr/>
        </p:nvSpPr>
        <p:spPr bwMode="auto">
          <a:xfrm>
            <a:off x="838200" y="3749531"/>
            <a:ext cx="2936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 </a:t>
            </a:r>
            <a:r>
              <a:rPr kumimoji="0" lang="fa-IR"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162577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بهبود و تحول سازمانی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دفتر ولی فقیه</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دفتر تعالی فرهنگ و سلامت اداری</a:t>
            </a:r>
            <a:endParaRPr lang="fa-IR" sz="2400" dirty="0">
              <a:solidFill>
                <a:srgbClr val="C00000"/>
              </a:solidFill>
              <a:latin typeface="B TitI"/>
              <a:cs typeface="B Titr" panose="00000700000000000000" pitchFamily="2" charset="-78"/>
            </a:endParaRPr>
          </a:p>
          <a:p>
            <a:pPr marL="0" indent="0" algn="just" rtl="1">
              <a:lnSpc>
                <a:spcPct val="107000"/>
              </a:lnSpc>
              <a:spcBef>
                <a:spcPts val="0"/>
              </a:spcBef>
              <a:buNone/>
            </a:pPr>
            <a:endParaRPr lang="fa-IR" sz="1600" dirty="0" smtClean="0">
              <a:cs typeface="B Titr" panose="00000700000000000000" pitchFamily="2" charset="-78"/>
            </a:endParaRPr>
          </a:p>
          <a:p>
            <a:pPr marL="0" indent="0" algn="just" rtl="1">
              <a:lnSpc>
                <a:spcPct val="107000"/>
              </a:lnSpc>
              <a:spcBef>
                <a:spcPts val="0"/>
              </a:spcBef>
              <a:buNone/>
            </a:pPr>
            <a:r>
              <a:rPr lang="fa-IR" sz="1600" dirty="0" smtClean="0">
                <a:cs typeface="B Titr" panose="00000700000000000000" pitchFamily="2" charset="-78"/>
              </a:rPr>
              <a:t>شاخص </a:t>
            </a:r>
            <a:r>
              <a:rPr lang="fa-IR" sz="1600" dirty="0">
                <a:cs typeface="B Titr" panose="00000700000000000000" pitchFamily="2" charset="-78"/>
              </a:rPr>
              <a:t>4 : ارتقای فرهنگ سازمانی</a:t>
            </a:r>
            <a:endParaRPr lang="en-US" sz="1600" dirty="0">
              <a:latin typeface="Calibri" panose="020F0502020204030204" pitchFamily="34" charset="0"/>
              <a:ea typeface="Calibri" panose="020F0502020204030204" pitchFamily="34" charset="0"/>
              <a:cs typeface="B Titr" panose="00000700000000000000" pitchFamily="2" charset="-78"/>
            </a:endParaRPr>
          </a:p>
          <a:p>
            <a:pPr marL="0" marR="0" indent="0" algn="just" rtl="1">
              <a:lnSpc>
                <a:spcPct val="107000"/>
              </a:lnSpc>
              <a:spcBef>
                <a:spcPts val="0"/>
              </a:spcBef>
              <a:spcAft>
                <a:spcPts val="0"/>
              </a:spcAft>
              <a:buNone/>
            </a:pPr>
            <a:r>
              <a:rPr lang="fa-IR" sz="1600" b="1" dirty="0">
                <a:cs typeface="B Titr" panose="00000700000000000000" pitchFamily="2" charset="-78"/>
              </a:rPr>
              <a:t>سنجه 1: اقدامات اثربخش در اجرای نظام نامه توسعه فرهنگ </a:t>
            </a:r>
            <a:r>
              <a:rPr lang="fa-IR" sz="1600" b="1" dirty="0" smtClean="0">
                <a:cs typeface="B Titr" panose="00000700000000000000" pitchFamily="2" charset="-78"/>
              </a:rPr>
              <a:t>سازمانی</a:t>
            </a:r>
          </a:p>
          <a:p>
            <a:pPr marL="0" marR="146685" indent="0" algn="just" rtl="1">
              <a:buNone/>
            </a:pPr>
            <a:r>
              <a:rPr lang="fa-IR" sz="1600" dirty="0" smtClean="0">
                <a:cs typeface="B Titr" panose="00000700000000000000" pitchFamily="2" charset="-78"/>
              </a:rPr>
              <a:t>نحوه </a:t>
            </a:r>
            <a:r>
              <a:rPr lang="fa-IR" sz="1600" dirty="0">
                <a:cs typeface="B Titr" panose="00000700000000000000" pitchFamily="2" charset="-78"/>
              </a:rPr>
              <a:t>ارزیابی و فرمول سنجش: کیفی </a:t>
            </a:r>
            <a:endParaRPr lang="en-US" sz="1600" dirty="0">
              <a:cs typeface="B Titr" panose="00000700000000000000" pitchFamily="2" charset="-78"/>
            </a:endParaRPr>
          </a:p>
          <a:p>
            <a:pPr marL="0" marR="146685" indent="0" algn="just" rtl="1">
              <a:buNone/>
            </a:pPr>
            <a:r>
              <a:rPr lang="fa-IR" sz="1600" dirty="0">
                <a:cs typeface="B Titr" panose="00000700000000000000" pitchFamily="2" charset="-78"/>
              </a:rPr>
              <a:t>- تعیین معیارهای اختصاصی فرهنگ سازمانی متناسب با وظایف و ماموریت‌ها(بند 3 ماده 3 نظام‌نامه مدیریت توسعه فرهنگ سازمانی)</a:t>
            </a:r>
            <a:endParaRPr lang="en-US" sz="1600" dirty="0">
              <a:cs typeface="B Titr" panose="00000700000000000000" pitchFamily="2" charset="-78"/>
            </a:endParaRPr>
          </a:p>
          <a:p>
            <a:pPr marL="0" marR="146685" indent="0" algn="just" rtl="1">
              <a:buNone/>
            </a:pPr>
            <a:r>
              <a:rPr lang="fa-IR" sz="1600" dirty="0">
                <a:cs typeface="B Titr" panose="00000700000000000000" pitchFamily="2" charset="-78"/>
              </a:rPr>
              <a:t>- طراحی سازوکارهای تشویق و تنبیه به منظور نهادینه سازی رفتارهای عمومی و سازمانی(بند 1 ماده 4  و ماده 7 نظام نامه  مدیریت توسعه فرهنگ سازمانی)</a:t>
            </a:r>
            <a:endParaRPr lang="en-US" sz="1600" dirty="0">
              <a:cs typeface="B Titr" panose="00000700000000000000" pitchFamily="2" charset="-78"/>
            </a:endParaRPr>
          </a:p>
          <a:p>
            <a:pPr marL="0" marR="146685" indent="0" algn="just" rtl="1">
              <a:buNone/>
            </a:pPr>
            <a:r>
              <a:rPr lang="fa-IR" sz="1600" dirty="0">
                <a:cs typeface="B Titr" panose="00000700000000000000" pitchFamily="2" charset="-78"/>
              </a:rPr>
              <a:t>- تعیین استانداردهای رفتاری، گفتاری و ظاهری برای تمامی مشاغل(بند 1 ماده 5 نظام‌نامه مدیریت توسعه فرهنگ سازمانی</a:t>
            </a:r>
            <a:r>
              <a:rPr lang="fa-IR" sz="1600" dirty="0" smtClean="0">
                <a:cs typeface="B Titr" panose="00000700000000000000" pitchFamily="2" charset="-78"/>
              </a:rPr>
              <a:t>)</a:t>
            </a:r>
          </a:p>
          <a:p>
            <a:pPr marL="0" marR="146685" indent="0" algn="just" rtl="1">
              <a:buNone/>
            </a:pPr>
            <a:r>
              <a:rPr lang="fa-IR" altLang="en-US" sz="1600" dirty="0">
                <a:latin typeface="Calibri" panose="020F0502020204030204" pitchFamily="34" charset="0"/>
                <a:ea typeface="Calibri" panose="020F0502020204030204" pitchFamily="34" charset="0"/>
                <a:cs typeface="B Titr" panose="00000700000000000000" pitchFamily="2" charset="-78"/>
              </a:rPr>
              <a:t>- تعیین استانداردهای اداری و پشتیبانی(بند 2 ماده 5 نظام‌نامه مدیریت توسعه فرهنگ سازمانی)</a:t>
            </a:r>
            <a:r>
              <a:rPr lang="en-US" altLang="en-US" sz="1600" dirty="0">
                <a:cs typeface="B Titr" panose="00000700000000000000" pitchFamily="2" charset="-78"/>
              </a:rPr>
              <a:t> </a:t>
            </a:r>
            <a:endParaRPr lang="en-US" altLang="en-US" sz="1600" dirty="0">
              <a:latin typeface="Arial" panose="020B0604020202020204" pitchFamily="34" charset="0"/>
              <a:cs typeface="B Titr" panose="00000700000000000000" pitchFamily="2" charset="-78"/>
            </a:endParaRPr>
          </a:p>
          <a:p>
            <a:pPr marL="0" marR="0" algn="r" rtl="1">
              <a:lnSpc>
                <a:spcPct val="107000"/>
              </a:lnSpc>
              <a:spcBef>
                <a:spcPts val="0"/>
              </a:spcBef>
              <a:spcAft>
                <a:spcPts val="800"/>
              </a:spcAft>
            </a:pPr>
            <a:endParaRPr lang="fa-IR" sz="1600" dirty="0" smtClean="0">
              <a:cs typeface="B Titr" panose="00000700000000000000" pitchFamily="2" charset="-78"/>
            </a:endParaRPr>
          </a:p>
          <a:p>
            <a:pPr marL="0" marR="0" algn="r" rtl="1">
              <a:lnSpc>
                <a:spcPct val="107000"/>
              </a:lnSpc>
              <a:spcBef>
                <a:spcPts val="0"/>
              </a:spcBef>
              <a:spcAft>
                <a:spcPts val="800"/>
              </a:spcAft>
            </a:pPr>
            <a:r>
              <a:rPr lang="fa-IR" sz="1600" dirty="0" smtClean="0">
                <a:cs typeface="B Titr" panose="00000700000000000000" pitchFamily="2" charset="-78"/>
              </a:rPr>
              <a:t>مستندات </a:t>
            </a:r>
            <a:r>
              <a:rPr lang="fa-IR" sz="1600" dirty="0">
                <a:cs typeface="B Titr" panose="00000700000000000000" pitchFamily="2" charset="-78"/>
              </a:rPr>
              <a:t>قابل قبول(قابل ارائه از سوی دستگاه): </a:t>
            </a:r>
            <a:endParaRPr lang="en-US" sz="1600" dirty="0">
              <a:cs typeface="B Titr" panose="00000700000000000000" pitchFamily="2" charset="-78"/>
            </a:endParaRPr>
          </a:p>
          <a:p>
            <a:pPr marL="0" marR="0" indent="0" algn="r" rtl="1">
              <a:lnSpc>
                <a:spcPct val="107000"/>
              </a:lnSpc>
              <a:spcBef>
                <a:spcPts val="0"/>
              </a:spcBef>
              <a:spcAft>
                <a:spcPts val="800"/>
              </a:spcAft>
              <a:buNone/>
            </a:pPr>
            <a:r>
              <a:rPr lang="fa-IR" sz="1600" dirty="0">
                <a:cs typeface="B Titr" panose="00000700000000000000" pitchFamily="2" charset="-78"/>
              </a:rPr>
              <a:t>- متن معیارها، مصوب شورای راهبری و توسعه مدیریت دستگاه </a:t>
            </a:r>
            <a:endParaRPr lang="fa-IR" sz="1600" dirty="0" smtClean="0">
              <a:cs typeface="B Titr" panose="00000700000000000000" pitchFamily="2" charset="-78"/>
            </a:endParaRPr>
          </a:p>
          <a:p>
            <a:pPr marL="0" indent="0" algn="r" rtl="1">
              <a:lnSpc>
                <a:spcPct val="107000"/>
              </a:lnSpc>
              <a:spcBef>
                <a:spcPts val="0"/>
              </a:spcBef>
              <a:spcAft>
                <a:spcPts val="800"/>
              </a:spcAft>
              <a:buNone/>
            </a:pPr>
            <a:r>
              <a:rPr lang="fa-IR" altLang="en-US" sz="1600" dirty="0">
                <a:latin typeface="Calibri" panose="020F0502020204030204" pitchFamily="34" charset="0"/>
                <a:ea typeface="Calibri" panose="020F0502020204030204" pitchFamily="34" charset="0"/>
                <a:cs typeface="B Titr" panose="00000700000000000000" pitchFamily="2" charset="-78"/>
              </a:rPr>
              <a:t>- مقرره مربوطه، مصوب کمیته سلامت و صیانت از حقوق مردم دستگاه</a:t>
            </a:r>
            <a:r>
              <a:rPr lang="en-US" altLang="en-US" sz="1600" dirty="0">
                <a:cs typeface="B Titr" panose="00000700000000000000" pitchFamily="2" charset="-78"/>
              </a:rPr>
              <a:t> </a:t>
            </a:r>
            <a:endParaRPr lang="en-US" altLang="en-US" sz="1600" dirty="0">
              <a:latin typeface="Arial" panose="020B0604020202020204" pitchFamily="34" charset="0"/>
              <a:cs typeface="B Titr" panose="00000700000000000000" pitchFamily="2" charset="-78"/>
            </a:endParaRPr>
          </a:p>
          <a:p>
            <a:pPr marL="0" marR="0" algn="r" rtl="1">
              <a:lnSpc>
                <a:spcPct val="107000"/>
              </a:lnSpc>
              <a:spcBef>
                <a:spcPts val="0"/>
              </a:spcBef>
              <a:spcAft>
                <a:spcPts val="800"/>
              </a:spcAft>
            </a:pPr>
            <a:endParaRPr lang="en-US" sz="2000" dirty="0">
              <a:latin typeface="Calibri" panose="020F0502020204030204" pitchFamily="34" charset="0"/>
              <a:ea typeface="Calibri" panose="020F0502020204030204" pitchFamily="34" charset="0"/>
              <a:cs typeface="Sakkal Majalla"/>
            </a:endParaRPr>
          </a:p>
          <a:p>
            <a:pPr marL="0" marR="0" indent="0" algn="just" rtl="1">
              <a:lnSpc>
                <a:spcPct val="107000"/>
              </a:lnSpc>
              <a:spcBef>
                <a:spcPts val="0"/>
              </a:spcBef>
              <a:spcAft>
                <a:spcPts val="0"/>
              </a:spcAft>
              <a:buNone/>
            </a:pPr>
            <a:endParaRPr lang="fa-IR" b="1" dirty="0" smtClean="0"/>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929473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024" y="556552"/>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معیار بهبود و تحول سازمانی</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دفتر ولی فقیه</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دفتر تعالی فرهنگ و سلامت اداری</a:t>
            </a:r>
          </a:p>
          <a:p>
            <a:pPr marL="0" marR="0" indent="0" algn="just" rtl="1">
              <a:lnSpc>
                <a:spcPct val="107000"/>
              </a:lnSpc>
              <a:spcBef>
                <a:spcPts val="0"/>
              </a:spcBef>
              <a:spcAft>
                <a:spcPts val="0"/>
              </a:spcAft>
              <a:buNone/>
            </a:pPr>
            <a:r>
              <a:rPr lang="fa-IR" sz="1600" b="1" dirty="0" smtClean="0">
                <a:cs typeface="B Titr" panose="00000700000000000000" pitchFamily="2" charset="-78"/>
              </a:rPr>
              <a:t>سنجه </a:t>
            </a:r>
            <a:r>
              <a:rPr lang="fa-IR" sz="1600" b="1" dirty="0">
                <a:cs typeface="B Titr" panose="00000700000000000000" pitchFamily="2" charset="-78"/>
              </a:rPr>
              <a:t>2: نوآوری موثر در زمینه تعالی فرهنگ </a:t>
            </a:r>
            <a:r>
              <a:rPr lang="fa-IR" sz="1600" b="1" dirty="0" smtClean="0">
                <a:cs typeface="B Titr" panose="00000700000000000000" pitchFamily="2" charset="-78"/>
              </a:rPr>
              <a:t>سازمانی</a:t>
            </a:r>
          </a:p>
          <a:p>
            <a:pPr marL="0" indent="0" algn="just" rtl="1">
              <a:lnSpc>
                <a:spcPct val="107000"/>
              </a:lnSpc>
              <a:spcBef>
                <a:spcPts val="0"/>
              </a:spcBef>
              <a:buNone/>
            </a:pPr>
            <a:r>
              <a:rPr lang="fa-IR" sz="1600" dirty="0">
                <a:cs typeface="B Titr" panose="00000700000000000000" pitchFamily="2" charset="-78"/>
              </a:rPr>
              <a:t>نحوه ارزیابی و فرمول سنجش: کیفی</a:t>
            </a:r>
            <a:endParaRPr lang="en-US" sz="1600" dirty="0">
              <a:latin typeface="Calibri" panose="020F0502020204030204" pitchFamily="34" charset="0"/>
              <a:ea typeface="Calibri" panose="020F0502020204030204" pitchFamily="34" charset="0"/>
              <a:cs typeface="B Titr" panose="00000700000000000000" pitchFamily="2" charset="-78"/>
            </a:endParaRPr>
          </a:p>
          <a:p>
            <a:pPr marL="0" indent="0" algn="just" rtl="1">
              <a:lnSpc>
                <a:spcPct val="107000"/>
              </a:lnSpc>
              <a:spcBef>
                <a:spcPts val="0"/>
              </a:spcBef>
              <a:buNone/>
            </a:pPr>
            <a:r>
              <a:rPr lang="fa-IR" altLang="en-US" sz="1600" dirty="0">
                <a:latin typeface="Calibri" panose="020F0502020204030204" pitchFamily="34" charset="0"/>
                <a:ea typeface="Calibri" panose="020F0502020204030204" pitchFamily="34" charset="0"/>
                <a:cs typeface="B Titr" panose="00000700000000000000" pitchFamily="2" charset="-78"/>
              </a:rPr>
              <a:t>-هرگونه نوآوري موثر در زمينه تعالی فرهنگ سازمانی</a:t>
            </a:r>
            <a:r>
              <a:rPr lang="en-US" altLang="en-US" sz="1600" dirty="0">
                <a:cs typeface="B Titr" panose="00000700000000000000" pitchFamily="2" charset="-78"/>
              </a:rPr>
              <a:t> </a:t>
            </a:r>
            <a:endParaRPr lang="fa-IR" altLang="en-US" sz="1600" dirty="0" smtClean="0">
              <a:cs typeface="B Titr" panose="00000700000000000000" pitchFamily="2" charset="-78"/>
            </a:endParaRPr>
          </a:p>
          <a:p>
            <a:pPr marL="0" indent="0" algn="just" rtl="1">
              <a:lnSpc>
                <a:spcPct val="107000"/>
              </a:lnSpc>
              <a:spcBef>
                <a:spcPts val="0"/>
              </a:spcBef>
              <a:buNone/>
            </a:pPr>
            <a:r>
              <a:rPr lang="fa-IR" altLang="en-US" sz="1600" dirty="0" smtClean="0">
                <a:latin typeface="Calibri" panose="020F0502020204030204" pitchFamily="34" charset="0"/>
                <a:ea typeface="Calibri" panose="020F0502020204030204" pitchFamily="34" charset="0"/>
                <a:cs typeface="B Titr" panose="00000700000000000000" pitchFamily="2" charset="-78"/>
              </a:rPr>
              <a:t>مستندات قابل قبول:</a:t>
            </a:r>
          </a:p>
          <a:p>
            <a:pPr marL="0" indent="0" algn="just" rtl="1">
              <a:lnSpc>
                <a:spcPct val="107000"/>
              </a:lnSpc>
              <a:spcBef>
                <a:spcPts val="0"/>
              </a:spcBef>
              <a:buNone/>
            </a:pPr>
            <a:r>
              <a:rPr lang="fa-IR" altLang="en-US" sz="1600" dirty="0" smtClean="0">
                <a:latin typeface="Calibri" panose="020F0502020204030204" pitchFamily="34" charset="0"/>
                <a:ea typeface="Calibri" panose="020F0502020204030204" pitchFamily="34" charset="0"/>
                <a:cs typeface="B Titr" panose="00000700000000000000" pitchFamily="2" charset="-78"/>
              </a:rPr>
              <a:t>مستندات </a:t>
            </a:r>
            <a:r>
              <a:rPr lang="fa-IR" altLang="en-US" sz="1600" dirty="0">
                <a:latin typeface="Calibri" panose="020F0502020204030204" pitchFamily="34" charset="0"/>
                <a:ea typeface="Calibri" panose="020F0502020204030204" pitchFamily="34" charset="0"/>
                <a:cs typeface="B Titr" panose="00000700000000000000" pitchFamily="2" charset="-78"/>
              </a:rPr>
              <a:t>مربوط به اقدامات نوآورانه فراتر از تکالیف قانونی و موارد تعیین شده که می تواند در تعالی فرهنگ سازمانی موثر واقع گردد و گزارش نتایج آن</a:t>
            </a:r>
            <a:endParaRPr lang="en-US" altLang="en-US" sz="1600" dirty="0">
              <a:latin typeface="Arial" panose="020B0604020202020204" pitchFamily="34" charset="0"/>
              <a:cs typeface="B Titr" panose="00000700000000000000" pitchFamily="2" charset="-78"/>
            </a:endParaRPr>
          </a:p>
          <a:p>
            <a:pPr marL="0" marR="0" indent="0" algn="just" rtl="1">
              <a:lnSpc>
                <a:spcPct val="107000"/>
              </a:lnSpc>
              <a:spcBef>
                <a:spcPts val="0"/>
              </a:spcBef>
              <a:spcAft>
                <a:spcPts val="0"/>
              </a:spcAft>
              <a:buNone/>
            </a:pPr>
            <a:endParaRPr lang="fa-IR" b="1" dirty="0" smtClean="0"/>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Rectangle 2"/>
          <p:cNvSpPr>
            <a:spLocks noChangeArrowheads="1"/>
          </p:cNvSpPr>
          <p:nvPr/>
        </p:nvSpPr>
        <p:spPr bwMode="auto">
          <a:xfrm>
            <a:off x="838200" y="3749531"/>
            <a:ext cx="2936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 </a:t>
            </a:r>
            <a:r>
              <a:rPr kumimoji="0" lang="fa-IR" altLang="en-US" sz="13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B Mitra" panose="00000400000000000000" pitchFamily="2" charset="-78"/>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289304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معیار بهبود و تحول سازمانی</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دفتر ولی </a:t>
            </a:r>
            <a:r>
              <a:rPr lang="fa-IR" sz="2400" dirty="0" smtClean="0">
                <a:solidFill>
                  <a:srgbClr val="C00000"/>
                </a:solidFill>
                <a:latin typeface="B TitI"/>
                <a:cs typeface="B Titr" panose="00000700000000000000" pitchFamily="2" charset="-78"/>
              </a:rPr>
              <a:t>فقیه – دفتر امور ایثارگران)</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دفتر تعالی فرهنگ و سلامت </a:t>
            </a:r>
            <a:r>
              <a:rPr lang="fa-IR" sz="2400" dirty="0" smtClean="0">
                <a:solidFill>
                  <a:srgbClr val="C00000"/>
                </a:solidFill>
                <a:latin typeface="B TitI"/>
                <a:cs typeface="B Titr" panose="00000700000000000000" pitchFamily="2" charset="-78"/>
              </a:rPr>
              <a:t>اداری/ شورای عالی ترویج فرهنگ ایثار و شهادت</a:t>
            </a:r>
            <a:endParaRPr lang="fa-IR" sz="2400" dirty="0">
              <a:solidFill>
                <a:srgbClr val="C00000"/>
              </a:solidFill>
              <a:latin typeface="B TitI"/>
              <a:cs typeface="B Titr" panose="00000700000000000000" pitchFamily="2" charset="-78"/>
            </a:endParaRPr>
          </a:p>
          <a:p>
            <a:pPr marL="0" indent="0" algn="r" rtl="1">
              <a:buNone/>
            </a:pPr>
            <a:endParaRPr lang="fa-IR" sz="24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fa-IR" sz="1800" b="1" dirty="0">
                <a:cs typeface="B Titr" panose="00000700000000000000" pitchFamily="2" charset="-78"/>
              </a:rPr>
              <a:t>سنجه 3:ترویج فرهنگ </a:t>
            </a:r>
            <a:r>
              <a:rPr lang="fa-IR" sz="1800" b="1" dirty="0">
                <a:cs typeface="B Titr" panose="00000700000000000000" pitchFamily="2" charset="-78"/>
                <a:hlinkClick r:id="rId2" action="ppaction://hlinkfile"/>
              </a:rPr>
              <a:t>ایثار و </a:t>
            </a:r>
            <a:r>
              <a:rPr lang="fa-IR" sz="1800" b="1" dirty="0" smtClean="0">
                <a:cs typeface="B Titr" panose="00000700000000000000" pitchFamily="2" charset="-78"/>
                <a:hlinkClick r:id="rId2" action="ppaction://hlinkfile"/>
              </a:rPr>
              <a:t>شهادت</a:t>
            </a:r>
            <a:endParaRPr lang="fa-IR" sz="1800" b="1" dirty="0" smtClean="0">
              <a:cs typeface="B Titr" panose="00000700000000000000" pitchFamily="2" charset="-78"/>
            </a:endParaRPr>
          </a:p>
          <a:p>
            <a:pPr marL="0" marR="0" indent="0" algn="just" rtl="1">
              <a:lnSpc>
                <a:spcPct val="107000"/>
              </a:lnSpc>
              <a:spcBef>
                <a:spcPts val="0"/>
              </a:spcBef>
              <a:spcAft>
                <a:spcPts val="0"/>
              </a:spcAft>
              <a:buNone/>
            </a:pPr>
            <a:endParaRPr lang="fa-IR" sz="1800" b="1" dirty="0">
              <a:cs typeface="B Titr" panose="00000700000000000000" pitchFamily="2" charset="-78"/>
            </a:endParaRPr>
          </a:p>
          <a:p>
            <a:pPr marL="0" marR="0" indent="0" algn="just" rtl="1">
              <a:lnSpc>
                <a:spcPct val="107000"/>
              </a:lnSpc>
              <a:spcBef>
                <a:spcPts val="0"/>
              </a:spcBef>
              <a:spcAft>
                <a:spcPts val="0"/>
              </a:spcAft>
              <a:buNone/>
            </a:pPr>
            <a:r>
              <a:rPr lang="fa-IR" sz="1800" b="1" dirty="0">
                <a:cs typeface="B Titr" panose="00000700000000000000" pitchFamily="2" charset="-78"/>
              </a:rPr>
              <a:t>سنجه 4:ترویج فرهنگ </a:t>
            </a:r>
            <a:r>
              <a:rPr lang="fa-IR" sz="1800" b="1" dirty="0">
                <a:cs typeface="B Titr" panose="00000700000000000000" pitchFamily="2" charset="-78"/>
                <a:hlinkClick r:id="rId3" action="ppaction://hlinkfile"/>
              </a:rPr>
              <a:t>اقامه نماز</a:t>
            </a:r>
            <a:endParaRPr lang="fa-IR" sz="1800" b="1" dirty="0" smtClean="0">
              <a:cs typeface="B Titr" panose="00000700000000000000" pitchFamily="2" charset="-78"/>
            </a:endParaRP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02985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chor="ctr">
            <a:normAutofit fontScale="62500" lnSpcReduction="20000"/>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a:t>
            </a:r>
            <a:r>
              <a:rPr lang="fa-IR" sz="2400" dirty="0" smtClean="0">
                <a:solidFill>
                  <a:srgbClr val="C00000"/>
                </a:solidFill>
                <a:latin typeface="B TitI"/>
                <a:cs typeface="B Titr" panose="00000700000000000000" pitchFamily="2" charset="-78"/>
              </a:rPr>
              <a:t>سهولت دسترسی به خدمات</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دفتر استانداردسازی + دفتر محیط زیست</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 مرکز نوسازی وتحول اداری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سازمان ملی استاندارد / امور توسعه دولت هوشمند</a:t>
            </a:r>
            <a:endParaRPr lang="fa-IR" sz="2400" dirty="0">
              <a:solidFill>
                <a:srgbClr val="C00000"/>
              </a:solidFill>
              <a:latin typeface="B TitI"/>
              <a:cs typeface="B Titr" panose="00000700000000000000" pitchFamily="2" charset="-78"/>
            </a:endParaRPr>
          </a:p>
          <a:p>
            <a:pPr marL="0" marR="0" indent="0" algn="r" rtl="1">
              <a:lnSpc>
                <a:spcPct val="107000"/>
              </a:lnSpc>
              <a:spcBef>
                <a:spcPts val="0"/>
              </a:spcBef>
              <a:spcAft>
                <a:spcPts val="0"/>
              </a:spcAft>
              <a:buNone/>
            </a:pPr>
            <a:r>
              <a:rPr lang="fa-IR" sz="2600" dirty="0" smtClean="0">
                <a:cs typeface="B Titr" panose="00000700000000000000" pitchFamily="2" charset="-78"/>
              </a:rPr>
              <a:t>شاخص1</a:t>
            </a:r>
            <a:r>
              <a:rPr lang="fa-IR" sz="2600" dirty="0">
                <a:cs typeface="B Titr" panose="00000700000000000000" pitchFamily="2" charset="-78"/>
              </a:rPr>
              <a:t>: استانداردسازی دستورالعمل­های ارائه </a:t>
            </a:r>
            <a:r>
              <a:rPr lang="fa-IR" sz="2600" dirty="0" smtClean="0">
                <a:cs typeface="B Titr" panose="00000700000000000000" pitchFamily="2" charset="-78"/>
              </a:rPr>
              <a:t>خدمات</a:t>
            </a:r>
          </a:p>
          <a:p>
            <a:pPr marL="0" marR="0" indent="0" algn="r" rtl="1">
              <a:lnSpc>
                <a:spcPct val="107000"/>
              </a:lnSpc>
              <a:spcBef>
                <a:spcPts val="0"/>
              </a:spcBef>
              <a:spcAft>
                <a:spcPts val="0"/>
              </a:spcAft>
              <a:buNone/>
            </a:pPr>
            <a:r>
              <a:rPr lang="ar-SA" dirty="0">
                <a:cs typeface="B Titr" panose="00000700000000000000" pitchFamily="2" charset="-78"/>
              </a:rPr>
              <a:t>سنجه 1: میزان تدوین استانداردهای ملی </a:t>
            </a:r>
            <a:r>
              <a:rPr lang="ar-SA" dirty="0" smtClean="0">
                <a:cs typeface="B Titr" panose="00000700000000000000" pitchFamily="2" charset="-78"/>
              </a:rPr>
              <a:t>دستگاه</a:t>
            </a:r>
            <a:endParaRPr lang="fa-IR" dirty="0" smtClean="0">
              <a:cs typeface="B Titr" panose="00000700000000000000" pitchFamily="2" charset="-78"/>
            </a:endParaRPr>
          </a:p>
          <a:p>
            <a:pPr algn="r" rtl="1"/>
            <a:r>
              <a:rPr lang="ar-SA" dirty="0">
                <a:cs typeface="B Titr" panose="00000700000000000000" pitchFamily="2" charset="-78"/>
              </a:rPr>
              <a:t>نحوه ارزیابی و فرمول سنجش: </a:t>
            </a:r>
            <a:endParaRPr lang="en-US" dirty="0">
              <a:cs typeface="B Titr" panose="00000700000000000000" pitchFamily="2" charset="-78"/>
            </a:endParaRPr>
          </a:p>
          <a:p>
            <a:pPr algn="r" rtl="1"/>
            <a:r>
              <a:rPr lang="ar-SA" dirty="0">
                <a:cs typeface="B Titr" panose="00000700000000000000" pitchFamily="2" charset="-78"/>
              </a:rPr>
              <a:t>فعالیت 1: میزان تدوین استانداردهای ملی بر اساس استاندارد تخصصی دستگاه (70 درصد امتیاز):</a:t>
            </a:r>
            <a:endParaRPr lang="en-US" dirty="0">
              <a:cs typeface="B Titr" panose="00000700000000000000" pitchFamily="2" charset="-78"/>
            </a:endParaRPr>
          </a:p>
          <a:p>
            <a:pPr algn="r" rtl="1"/>
            <a:r>
              <a:rPr lang="ar-SA" dirty="0">
                <a:cs typeface="B Titr" panose="00000700000000000000" pitchFamily="2" charset="-78"/>
              </a:rPr>
              <a:t>گروه 1 دستگاه های اجرایی :  خود اظهاری و ارائه مستندات تعداد استاندارد ملی تدوین شده ،</a:t>
            </a:r>
            <a:endParaRPr lang="en-US" dirty="0">
              <a:cs typeface="B Titr" panose="00000700000000000000" pitchFamily="2" charset="-78"/>
            </a:endParaRPr>
          </a:p>
          <a:p>
            <a:pPr algn="r" rtl="1"/>
            <a:r>
              <a:rPr lang="ar-SA" dirty="0">
                <a:cs typeface="B Titr" panose="00000700000000000000" pitchFamily="2" charset="-78"/>
              </a:rPr>
              <a:t>خود اظهاری  و ارائه مستندات عضویت در کمیسیون های فنی تدوین استانداردهای تخصصی، خود اظهاری و اعلام تاریخ و عنوان کمیته های  برنامه ریزی تدوین استاندارد ملی وکمیته های ملی استاندارد ملی در حوزه تخصصی که نمایندگان دستگاه در آن حضور داشته اند </a:t>
            </a:r>
            <a:endParaRPr lang="en-US" dirty="0">
              <a:cs typeface="B Titr" panose="00000700000000000000" pitchFamily="2" charset="-78"/>
            </a:endParaRPr>
          </a:p>
          <a:p>
            <a:pPr algn="r" rtl="1"/>
            <a:r>
              <a:rPr lang="ar-SA" dirty="0">
                <a:cs typeface="B Titr" panose="00000700000000000000" pitchFamily="2" charset="-78"/>
              </a:rPr>
              <a:t>گروه 2 دستگاه های اجرایی: خود اظهاری  و ارائه مستندات عضویت در کمیسیون های فنی تدوین استانداردهای تخصصی، خود اظهاری و اعلام تاریخ و عنوان کمیته های  برنامه ریزی تدوین استاندارد ملی ، وکمیته های ملی استاندارد ملی در حوزه تخصصی که نمایندگان دستگاه در آن حضور داشته اند.</a:t>
            </a:r>
            <a:endParaRPr lang="en-US" dirty="0">
              <a:cs typeface="B Titr" panose="00000700000000000000" pitchFamily="2" charset="-78"/>
            </a:endParaRPr>
          </a:p>
          <a:p>
            <a:pPr algn="r" rtl="1"/>
            <a:r>
              <a:rPr lang="ar-SA" dirty="0">
                <a:cs typeface="B Titr" panose="00000700000000000000" pitchFamily="2" charset="-78"/>
              </a:rPr>
              <a:t>فعالیت 2: ارجاع به استانداردهای مرجع در تدوین مقررات فنی(30 درصد امتیاز):</a:t>
            </a:r>
            <a:endParaRPr lang="en-US" dirty="0">
              <a:cs typeface="B Titr" panose="00000700000000000000" pitchFamily="2" charset="-78"/>
            </a:endParaRPr>
          </a:p>
          <a:p>
            <a:pPr algn="r" rtl="1"/>
            <a:r>
              <a:rPr lang="ar-SA" dirty="0">
                <a:cs typeface="B Titr" panose="00000700000000000000" pitchFamily="2" charset="-78"/>
              </a:rPr>
              <a:t>گروه 1: ارائه مستندات تعداد مقررات فنی اعلام شده به سازمان ملی  استاندارد جهت بررسی رعایت  ارجاع به  استاندارد های مرجع</a:t>
            </a:r>
            <a:endParaRPr lang="en-US" dirty="0">
              <a:cs typeface="B Titr" panose="00000700000000000000" pitchFamily="2" charset="-78"/>
            </a:endParaRPr>
          </a:p>
          <a:p>
            <a:pPr algn="r" rtl="1"/>
            <a:r>
              <a:rPr lang="ar-SA" dirty="0">
                <a:cs typeface="B Titr" panose="00000700000000000000" pitchFamily="2" charset="-78"/>
              </a:rPr>
              <a:t>گروه 2 :  ارائه مستندات معرفی متولی استاندارد سازی دستگاه به سازمان ملی استاندارد ایران  و درج گواهی شرکت در دوره آموزشی مبانی استاندارد </a:t>
            </a:r>
            <a:r>
              <a:rPr lang="ar-SA" dirty="0" smtClean="0">
                <a:cs typeface="B Titr" panose="00000700000000000000" pitchFamily="2" charset="-78"/>
              </a:rPr>
              <a:t>سازی</a:t>
            </a:r>
            <a:endParaRPr lang="fa-IR" dirty="0" smtClean="0">
              <a:cs typeface="B Titr" panose="00000700000000000000" pitchFamily="2" charset="-78"/>
            </a:endParaRPr>
          </a:p>
          <a:p>
            <a:pPr algn="r" rtl="1"/>
            <a:r>
              <a:rPr lang="ar-SA" dirty="0">
                <a:cs typeface="B Titr" panose="00000700000000000000" pitchFamily="2" charset="-78"/>
              </a:rPr>
              <a:t>مستندات قابل قبول (قابل ارائه از سوی دستگاه):  </a:t>
            </a:r>
            <a:endParaRPr lang="en-US" dirty="0">
              <a:cs typeface="B Titr" panose="00000700000000000000" pitchFamily="2" charset="-78"/>
            </a:endParaRPr>
          </a:p>
          <a:p>
            <a:pPr algn="r" rtl="1"/>
            <a:r>
              <a:rPr lang="ar-SA" dirty="0">
                <a:cs typeface="B Titr" panose="00000700000000000000" pitchFamily="2" charset="-78"/>
              </a:rPr>
              <a:t>مطابقت مستندات با تکالیف خواسته شده حسب گروه بندی پیوست</a:t>
            </a:r>
            <a:endParaRPr lang="en-US" sz="32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p:txBody>
      </p:sp>
    </p:spTree>
    <p:extLst>
      <p:ext uri="{BB962C8B-B14F-4D97-AF65-F5344CB8AC3E}">
        <p14:creationId xmlns:p14="http://schemas.microsoft.com/office/powerpoint/2010/main" val="22314321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سهولت دسترسی به خدمات</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دفتر استانداردسازی + دفتر محیط زیست</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 مرکز نوسازی وتحول اداری</a:t>
            </a:r>
          </a:p>
          <a:p>
            <a:pPr marL="0" indent="0" algn="r" rtl="1">
              <a:buNone/>
            </a:pPr>
            <a:r>
              <a:rPr lang="fa-IR" sz="2400" dirty="0">
                <a:solidFill>
                  <a:srgbClr val="C00000"/>
                </a:solidFill>
                <a:latin typeface="B TitI"/>
                <a:cs typeface="B Titr" panose="00000700000000000000" pitchFamily="2" charset="-78"/>
              </a:rPr>
              <a:t> نهاد ارزیاب:  سازمان ملی استاندارد / امور توسعه دولت هوشمند</a:t>
            </a:r>
          </a:p>
          <a:p>
            <a:pPr marL="0" marR="0" indent="0" algn="just" rtl="1">
              <a:lnSpc>
                <a:spcPct val="107000"/>
              </a:lnSpc>
              <a:spcBef>
                <a:spcPts val="0"/>
              </a:spcBef>
              <a:spcAft>
                <a:spcPts val="0"/>
              </a:spcAft>
              <a:buNone/>
            </a:pPr>
            <a:r>
              <a:rPr lang="ar-SA" sz="1900" b="1" dirty="0" smtClean="0">
                <a:cs typeface="B Titr" panose="00000700000000000000" pitchFamily="2" charset="-78"/>
              </a:rPr>
              <a:t>شاخص</a:t>
            </a:r>
            <a:r>
              <a:rPr lang="fa-IR" sz="1900" b="1" dirty="0">
                <a:cs typeface="B Titr" panose="00000700000000000000" pitchFamily="2" charset="-78"/>
              </a:rPr>
              <a:t>3: </a:t>
            </a:r>
            <a:r>
              <a:rPr lang="ar-SA" sz="1900" b="1" dirty="0">
                <a:cs typeface="B Titr" panose="00000700000000000000" pitchFamily="2" charset="-78"/>
              </a:rPr>
              <a:t>الکترونیکی شدن خدمات </a:t>
            </a:r>
            <a:r>
              <a:rPr lang="ar-SA" sz="1900" b="1" dirty="0" smtClean="0">
                <a:cs typeface="B Titr" panose="00000700000000000000" pitchFamily="2" charset="-78"/>
              </a:rPr>
              <a:t>دستگاه</a:t>
            </a:r>
            <a:endParaRPr lang="fa-IR" sz="1900" b="1" dirty="0" smtClean="0">
              <a:cs typeface="B Titr" panose="00000700000000000000" pitchFamily="2" charset="-78"/>
            </a:endParaRPr>
          </a:p>
          <a:p>
            <a:pPr marL="0" marR="0" indent="0" algn="just" rtl="1">
              <a:lnSpc>
                <a:spcPct val="107000"/>
              </a:lnSpc>
              <a:spcBef>
                <a:spcPts val="0"/>
              </a:spcBef>
              <a:spcAft>
                <a:spcPts val="0"/>
              </a:spcAft>
              <a:buNone/>
            </a:pPr>
            <a:r>
              <a:rPr lang="ar-SA" sz="1900" b="1" dirty="0">
                <a:cs typeface="B Titr" panose="00000700000000000000" pitchFamily="2" charset="-78"/>
              </a:rPr>
              <a:t>سنجه 1: میزان الکترونیکی شدن مرحله درخواست </a:t>
            </a:r>
            <a:r>
              <a:rPr lang="ar-SA" sz="1900" b="1" dirty="0" smtClean="0">
                <a:cs typeface="B Titr" panose="00000700000000000000" pitchFamily="2" charset="-78"/>
              </a:rPr>
              <a:t>خدمات</a:t>
            </a:r>
            <a:endParaRPr lang="fa-IR" sz="1900" b="1" dirty="0" smtClean="0">
              <a:cs typeface="B Titr" panose="00000700000000000000" pitchFamily="2" charset="-78"/>
            </a:endParaRPr>
          </a:p>
          <a:p>
            <a:pPr algn="just" rtl="1"/>
            <a:r>
              <a:rPr lang="ar-SA" sz="1900" dirty="0">
                <a:cs typeface="B Titr" panose="00000700000000000000" pitchFamily="2" charset="-78"/>
              </a:rPr>
              <a:t>نحوه ارزیابی و فرمول سنجش: </a:t>
            </a:r>
            <a:endParaRPr lang="en-US" sz="1900" dirty="0">
              <a:cs typeface="B Titr" panose="00000700000000000000" pitchFamily="2" charset="-78"/>
            </a:endParaRPr>
          </a:p>
          <a:p>
            <a:pPr algn="just" rtl="1"/>
            <a:r>
              <a:rPr lang="ar-SA" sz="1900" dirty="0">
                <a:cs typeface="B Titr" panose="00000700000000000000" pitchFamily="2" charset="-78"/>
              </a:rPr>
              <a:t>نسبت تعداد کل خدمات الکترونیکی شده تاکنون، در مرحله درخواست، به کل خدمات شناسه‏دار دستگاه که قابلیت الکترونیکی شدن در مرحله درخواست دارد.</a:t>
            </a:r>
            <a:endParaRPr lang="en-US" sz="1900" dirty="0">
              <a:cs typeface="B Titr" panose="00000700000000000000" pitchFamily="2" charset="-78"/>
            </a:endParaRPr>
          </a:p>
          <a:p>
            <a:pPr algn="just" rtl="1"/>
            <a:r>
              <a:rPr lang="ar-SA" sz="1900" dirty="0">
                <a:cs typeface="B Titr" panose="00000700000000000000" pitchFamily="2" charset="-78"/>
              </a:rPr>
              <a:t>لازم است برای هر یک از خدمات دستگاه، در "تب دسترسی‌ها" در سامانه مدیریت خدمات  دولت (</a:t>
            </a:r>
            <a:r>
              <a:rPr lang="en-US" sz="1900" dirty="0">
                <a:cs typeface="B Titr" panose="00000700000000000000" pitchFamily="2" charset="-78"/>
              </a:rPr>
              <a:t>https://gserviceportal.aro.gov.ir</a:t>
            </a:r>
            <a:r>
              <a:rPr lang="ar-SA" sz="1900" dirty="0">
                <a:cs typeface="B Titr" panose="00000700000000000000" pitchFamily="2" charset="-78"/>
              </a:rPr>
              <a:t>) کلیه فیلدهای مرتبط با وضعیت درخواست هر خدمت  در بخش"مرحله درخواست خدمت" تکمیل شود. صحت اطلاعات تکمیل شده، ملاک امتیازدهی ارزیابان خواهد بود.</a:t>
            </a:r>
            <a:endParaRPr lang="en-US" sz="1900" dirty="0">
              <a:cs typeface="B Titr" panose="00000700000000000000" pitchFamily="2" charset="-78"/>
            </a:endParaRPr>
          </a:p>
          <a:p>
            <a:pPr algn="just" rtl="1"/>
            <a:r>
              <a:rPr lang="ar-SA" sz="1900" dirty="0">
                <a:cs typeface="B Titr" panose="00000700000000000000" pitchFamily="2" charset="-78"/>
              </a:rPr>
              <a:t>«عدم مصداق» صرفا برای دستگاه‌هایی که هیچ یک از خدمات آن قابلیت الکترونیکی‌شدن در مرحله درخواست را نداشته باشد منظور خواهد </a:t>
            </a:r>
            <a:r>
              <a:rPr lang="ar-SA" sz="1900" dirty="0" smtClean="0">
                <a:cs typeface="B Titr" panose="00000700000000000000" pitchFamily="2" charset="-78"/>
              </a:rPr>
              <a:t>شد</a:t>
            </a:r>
            <a:endParaRPr lang="fa-IR" sz="1900" dirty="0" smtClean="0">
              <a:cs typeface="B Titr" panose="00000700000000000000" pitchFamily="2" charset="-78"/>
            </a:endParaRPr>
          </a:p>
          <a:p>
            <a:pPr algn="just" rtl="1"/>
            <a:r>
              <a:rPr lang="ar-SA" sz="1900" dirty="0">
                <a:cs typeface="B Titr" panose="00000700000000000000" pitchFamily="2" charset="-78"/>
              </a:rPr>
              <a:t>مستندات قابل قبول (قابل ارائه از سوی دستگاه):</a:t>
            </a:r>
            <a:endParaRPr lang="en-US" sz="1900" dirty="0">
              <a:cs typeface="B Titr" panose="00000700000000000000" pitchFamily="2" charset="-78"/>
            </a:endParaRPr>
          </a:p>
          <a:p>
            <a:pPr algn="just" rtl="1"/>
            <a:r>
              <a:rPr lang="ar-SA" sz="1900" dirty="0">
                <a:cs typeface="B Titr" panose="00000700000000000000" pitchFamily="2" charset="-78"/>
              </a:rPr>
              <a:t>نیازی به بارگذاری مستندات در سامانه مدیریت عملکرد (تسما) نمی­باشد.</a:t>
            </a:r>
            <a:endParaRPr lang="fa-IR" sz="1900" b="1" dirty="0" smtClean="0">
              <a:cs typeface="B Titr" panose="00000700000000000000" pitchFamily="2" charset="-78"/>
            </a:endParaRP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582860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پیشنهادی ارتقاء امتیاز حوزه محور بهره وری و تعالی – سهولت دسترسی به خدمات</a:t>
            </a:r>
          </a:p>
          <a:p>
            <a:pPr marL="0" indent="0" algn="r" rtl="1">
              <a:buNone/>
            </a:pPr>
            <a:r>
              <a:rPr lang="fa-IR" sz="2400" dirty="0" smtClean="0">
                <a:solidFill>
                  <a:srgbClr val="C00000"/>
                </a:solidFill>
                <a:latin typeface="B TitI"/>
                <a:cs typeface="B Titr" panose="00000700000000000000" pitchFamily="2" charset="-78"/>
              </a:rPr>
              <a:t>واحدهای متولی: مرکز فناوری اطلاعات – مرکز نوسازی وتحول اداری</a:t>
            </a:r>
          </a:p>
          <a:p>
            <a:pPr marL="0" indent="0" algn="r" rtl="1">
              <a:buNone/>
            </a:pPr>
            <a:r>
              <a:rPr lang="fa-IR" sz="2400" dirty="0" smtClean="0">
                <a:solidFill>
                  <a:srgbClr val="C00000"/>
                </a:solidFill>
                <a:latin typeface="B TitI"/>
                <a:cs typeface="B Titr" panose="00000700000000000000" pitchFamily="2" charset="-78"/>
              </a:rPr>
              <a:t> نهاد ارزیاب:   امور توسعه دولت هوشمند</a:t>
            </a:r>
          </a:p>
          <a:p>
            <a:pPr marL="0" marR="0" indent="0" algn="just" rtl="1">
              <a:lnSpc>
                <a:spcPct val="107000"/>
              </a:lnSpc>
              <a:spcBef>
                <a:spcPts val="0"/>
              </a:spcBef>
              <a:spcAft>
                <a:spcPts val="0"/>
              </a:spcAft>
              <a:buNone/>
            </a:pPr>
            <a:endParaRPr lang="fa-IR" sz="1700" b="1" dirty="0" smtClean="0">
              <a:cs typeface="B Titr" panose="00000700000000000000" pitchFamily="2" charset="-78"/>
            </a:endParaRPr>
          </a:p>
          <a:p>
            <a:pPr marL="0" marR="0" indent="0" algn="just" rtl="1">
              <a:lnSpc>
                <a:spcPct val="107000"/>
              </a:lnSpc>
              <a:spcBef>
                <a:spcPts val="0"/>
              </a:spcBef>
              <a:spcAft>
                <a:spcPts val="0"/>
              </a:spcAft>
              <a:buNone/>
            </a:pPr>
            <a:endParaRPr lang="fa-IR" sz="1700" b="1" dirty="0">
              <a:cs typeface="B Titr" panose="00000700000000000000" pitchFamily="2" charset="-78"/>
            </a:endParaRPr>
          </a:p>
          <a:p>
            <a:pPr marL="0" marR="0" indent="0" algn="just" rtl="1">
              <a:lnSpc>
                <a:spcPct val="107000"/>
              </a:lnSpc>
              <a:spcBef>
                <a:spcPts val="0"/>
              </a:spcBef>
              <a:spcAft>
                <a:spcPts val="0"/>
              </a:spcAft>
              <a:buNone/>
            </a:pPr>
            <a:r>
              <a:rPr lang="ar-SA" sz="1700" b="1" dirty="0" smtClean="0">
                <a:cs typeface="B Titr" panose="00000700000000000000" pitchFamily="2" charset="-78"/>
              </a:rPr>
              <a:t>سنجه </a:t>
            </a:r>
            <a:r>
              <a:rPr lang="ar-SA" sz="1700" b="1" dirty="0">
                <a:cs typeface="B Titr" panose="00000700000000000000" pitchFamily="2" charset="-78"/>
              </a:rPr>
              <a:t>2: میزان الکترونیکی شدن مرحله تحویل </a:t>
            </a:r>
            <a:r>
              <a:rPr lang="ar-SA" sz="1700" b="1" dirty="0" smtClean="0">
                <a:cs typeface="B Titr" panose="00000700000000000000" pitchFamily="2" charset="-78"/>
              </a:rPr>
              <a:t>خدمات</a:t>
            </a:r>
            <a:endParaRPr lang="fa-IR" sz="1700" b="1" dirty="0" smtClean="0">
              <a:cs typeface="B Titr" panose="00000700000000000000" pitchFamily="2" charset="-78"/>
            </a:endParaRPr>
          </a:p>
          <a:p>
            <a:pPr algn="just" rtl="1"/>
            <a:r>
              <a:rPr lang="ar-SA" sz="1700" dirty="0">
                <a:cs typeface="B Titr" panose="00000700000000000000" pitchFamily="2" charset="-78"/>
              </a:rPr>
              <a:t>نحوه ارزیابی و فرمول سنجش:</a:t>
            </a:r>
            <a:endParaRPr lang="en-US" sz="1700" dirty="0">
              <a:cs typeface="B Titr" panose="00000700000000000000" pitchFamily="2" charset="-78"/>
            </a:endParaRPr>
          </a:p>
          <a:p>
            <a:pPr algn="just" rtl="1"/>
            <a:r>
              <a:rPr lang="ar-SA" sz="1700" dirty="0">
                <a:cs typeface="B Titr" panose="00000700000000000000" pitchFamily="2" charset="-78"/>
              </a:rPr>
              <a:t>نسبت تعداد کل خدمات الکترونیکی شده تاکنون، در مرحله تحویل به کل خدمات شناسه‏دار دستگاه که قابلیت الکترونیکی شدن در مرحله  تحویل دارد.</a:t>
            </a:r>
            <a:endParaRPr lang="en-US" sz="1700" dirty="0">
              <a:cs typeface="B Titr" panose="00000700000000000000" pitchFamily="2" charset="-78"/>
            </a:endParaRPr>
          </a:p>
          <a:p>
            <a:pPr algn="just" rtl="1"/>
            <a:r>
              <a:rPr lang="ar-SA" sz="1700" dirty="0">
                <a:cs typeface="B Titr" panose="00000700000000000000" pitchFamily="2" charset="-78"/>
              </a:rPr>
              <a:t>لازم است برای هر یک از خدمات دستگاه، در "تب دسترسی‌ها" در سامانه مدیریت خدمات  دولت (</a:t>
            </a:r>
            <a:r>
              <a:rPr lang="en-US" sz="1700" dirty="0">
                <a:cs typeface="B Titr" panose="00000700000000000000" pitchFamily="2" charset="-78"/>
              </a:rPr>
              <a:t>https://gserviceportal.aro.gov.ir</a:t>
            </a:r>
            <a:r>
              <a:rPr lang="ar-SA" sz="1700" dirty="0">
                <a:cs typeface="B Titr" panose="00000700000000000000" pitchFamily="2" charset="-78"/>
              </a:rPr>
              <a:t>) کلیه فیلدهای مرتبط با وضعیت ارائه هر خدمت  در بخش "مرحله ارائه نتیجه" تکمیل شود. صحت اطلاعات تکمیل شده، ملاک امتیازدهی ارزیابان خواهد بود.</a:t>
            </a:r>
            <a:endParaRPr lang="en-US" sz="1700" dirty="0">
              <a:cs typeface="B Titr" panose="00000700000000000000" pitchFamily="2" charset="-78"/>
            </a:endParaRPr>
          </a:p>
          <a:p>
            <a:pPr algn="just" rtl="1"/>
            <a:r>
              <a:rPr lang="ar-SA" sz="1700" dirty="0">
                <a:cs typeface="B Titr" panose="00000700000000000000" pitchFamily="2" charset="-78"/>
              </a:rPr>
              <a:t>«عدم مصداق» صرفا برای دستگاه‌هایی که هیچ یک از خدمات آن قابلیت الکترونیکی‌شدن در مرحله تحویل را نداشته باشد منظور خواهد شد</a:t>
            </a:r>
            <a:r>
              <a:rPr lang="ar-SA" sz="1700" dirty="0" smtClean="0">
                <a:cs typeface="B Titr" panose="00000700000000000000" pitchFamily="2" charset="-78"/>
              </a:rPr>
              <a:t>.</a:t>
            </a:r>
            <a:endParaRPr lang="fa-IR" sz="1700" dirty="0" smtClean="0">
              <a:cs typeface="B Titr" panose="00000700000000000000" pitchFamily="2" charset="-78"/>
            </a:endParaRPr>
          </a:p>
          <a:p>
            <a:pPr algn="just" rtl="1"/>
            <a:r>
              <a:rPr lang="ar-SA" sz="1700" dirty="0">
                <a:cs typeface="B Titr" panose="00000700000000000000" pitchFamily="2" charset="-78"/>
              </a:rPr>
              <a:t>مستندات قابل قبول (قابل ارائه از سوی دستگاه):</a:t>
            </a:r>
            <a:endParaRPr lang="en-US" sz="1700" dirty="0">
              <a:cs typeface="B Titr" panose="00000700000000000000" pitchFamily="2" charset="-78"/>
            </a:endParaRPr>
          </a:p>
          <a:p>
            <a:pPr algn="just" rtl="1"/>
            <a:r>
              <a:rPr lang="ar-SA" sz="1700" dirty="0">
                <a:cs typeface="B Titr" panose="00000700000000000000" pitchFamily="2" charset="-78"/>
              </a:rPr>
              <a:t>نیازی به بارگذاری مستندات در سامانه مدیریت عملکرد (تسما) نمی­باشد</a:t>
            </a:r>
            <a:endParaRPr lang="fa-IR" sz="1700" b="1" dirty="0" smtClean="0">
              <a:cs typeface="B Titr" panose="00000700000000000000" pitchFamily="2" charset="-78"/>
            </a:endParaRP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869560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سهولت دسترسی به خدمات</a:t>
            </a:r>
          </a:p>
          <a:p>
            <a:pPr marL="0" indent="0" algn="r" rtl="1">
              <a:buNone/>
            </a:pPr>
            <a:r>
              <a:rPr lang="fa-IR" sz="2400" dirty="0">
                <a:solidFill>
                  <a:srgbClr val="C00000"/>
                </a:solidFill>
                <a:latin typeface="B TitI"/>
                <a:cs typeface="B Titr" panose="00000700000000000000" pitchFamily="2" charset="-78"/>
              </a:rPr>
              <a:t>واحدهای متولی: مرکز فناوری اطلاعات – مرکز نوسازی وتحول اداری</a:t>
            </a:r>
          </a:p>
          <a:p>
            <a:pPr marL="0" indent="0" algn="r" rtl="1">
              <a:buNone/>
            </a:pPr>
            <a:r>
              <a:rPr lang="fa-IR" sz="2400" dirty="0">
                <a:solidFill>
                  <a:srgbClr val="C00000"/>
                </a:solidFill>
                <a:latin typeface="B TitI"/>
                <a:cs typeface="B Titr" panose="00000700000000000000" pitchFamily="2" charset="-78"/>
              </a:rPr>
              <a:t> نهاد ارزیاب:   امور توسعه دولت هوشمند</a:t>
            </a:r>
          </a:p>
          <a:p>
            <a:pPr marL="0" marR="0" indent="0" algn="just" rtl="1">
              <a:lnSpc>
                <a:spcPct val="107000"/>
              </a:lnSpc>
              <a:spcBef>
                <a:spcPts val="0"/>
              </a:spcBef>
              <a:spcAft>
                <a:spcPts val="0"/>
              </a:spcAft>
              <a:buNone/>
            </a:pPr>
            <a:endParaRPr lang="fa-IR" sz="1900" b="1" dirty="0" smtClean="0">
              <a:cs typeface="B Titr" panose="00000700000000000000" pitchFamily="2" charset="-78"/>
            </a:endParaRPr>
          </a:p>
          <a:p>
            <a:pPr marL="0" marR="0" indent="0" algn="just" rtl="1">
              <a:lnSpc>
                <a:spcPct val="107000"/>
              </a:lnSpc>
              <a:spcBef>
                <a:spcPts val="0"/>
              </a:spcBef>
              <a:spcAft>
                <a:spcPts val="0"/>
              </a:spcAft>
              <a:buNone/>
            </a:pPr>
            <a:r>
              <a:rPr lang="ar-SA" sz="1900" b="1" dirty="0" smtClean="0">
                <a:cs typeface="B Titr" panose="00000700000000000000" pitchFamily="2" charset="-78"/>
              </a:rPr>
              <a:t>سنجه </a:t>
            </a:r>
            <a:r>
              <a:rPr lang="ar-SA" sz="1900" b="1" dirty="0">
                <a:cs typeface="B Titr" panose="00000700000000000000" pitchFamily="2" charset="-78"/>
              </a:rPr>
              <a:t>3: میزان الکترونیکی‌ شدن کامل </a:t>
            </a:r>
            <a:r>
              <a:rPr lang="ar-SA" sz="1900" b="1" dirty="0" smtClean="0">
                <a:cs typeface="B Titr" panose="00000700000000000000" pitchFamily="2" charset="-78"/>
              </a:rPr>
              <a:t>خدمات</a:t>
            </a:r>
            <a:endParaRPr lang="fa-IR" sz="1900" b="1" dirty="0" smtClean="0">
              <a:cs typeface="B Titr" panose="00000700000000000000" pitchFamily="2" charset="-78"/>
            </a:endParaRPr>
          </a:p>
          <a:p>
            <a:pPr algn="just" rtl="1"/>
            <a:r>
              <a:rPr lang="ar-SA" sz="1900" dirty="0">
                <a:cs typeface="B Titr" panose="00000700000000000000" pitchFamily="2" charset="-78"/>
              </a:rPr>
              <a:t>نحوه ارزیابی و فرمول سنجش: </a:t>
            </a:r>
            <a:endParaRPr lang="en-US" sz="1900" dirty="0">
              <a:cs typeface="B Titr" panose="00000700000000000000" pitchFamily="2" charset="-78"/>
            </a:endParaRPr>
          </a:p>
          <a:p>
            <a:pPr algn="just" rtl="1"/>
            <a:r>
              <a:rPr lang="ar-SA" sz="1900" dirty="0">
                <a:cs typeface="B Titr" panose="00000700000000000000" pitchFamily="2" charset="-78"/>
              </a:rPr>
              <a:t>نسبت تعداد کل خدمات الکترونیکی شده تاکنون، در مرحله درخواست، تولید و تحویل به کل خدمات شناسه‏دار دستگاه که قابلیت الکترونیکی شدن در همه مراحل  تحویل دارد.</a:t>
            </a:r>
            <a:endParaRPr lang="en-US" sz="1900" dirty="0">
              <a:cs typeface="B Titr" panose="00000700000000000000" pitchFamily="2" charset="-78"/>
            </a:endParaRPr>
          </a:p>
          <a:p>
            <a:pPr algn="just" rtl="1"/>
            <a:r>
              <a:rPr lang="ar-SA" sz="1900" dirty="0">
                <a:cs typeface="B Titr" panose="00000700000000000000" pitchFamily="2" charset="-78"/>
              </a:rPr>
              <a:t>لازم است برای هر یک از خدمات دستگاه، در "تب دسترسی‌ها" در سامانه مدیریت خدمات دولت (</a:t>
            </a:r>
            <a:r>
              <a:rPr lang="en-US" sz="1900" dirty="0">
                <a:cs typeface="B Titr" panose="00000700000000000000" pitchFamily="2" charset="-78"/>
              </a:rPr>
              <a:t>https://gserviceportal.aro.gov.ir</a:t>
            </a:r>
            <a:r>
              <a:rPr lang="ar-SA" sz="1900" dirty="0">
                <a:cs typeface="B Titr" panose="00000700000000000000" pitchFamily="2" charset="-78"/>
              </a:rPr>
              <a:t>) کلیه فیلدهای مرتبط با وضعیت ارائه هر خدمت در بخش مربوطه تکمیل شود. صحت اطلاعات تکمیل شده، ملاک امتیازدهی ارزیابان خواهد بود.</a:t>
            </a:r>
            <a:endParaRPr lang="en-US" sz="1900" dirty="0">
              <a:cs typeface="B Titr" panose="00000700000000000000" pitchFamily="2" charset="-78"/>
            </a:endParaRPr>
          </a:p>
          <a:p>
            <a:pPr algn="just" rtl="1"/>
            <a:r>
              <a:rPr lang="ar-SA" sz="1900" dirty="0">
                <a:cs typeface="B Titr" panose="00000700000000000000" pitchFamily="2" charset="-78"/>
              </a:rPr>
              <a:t>«عدم مصداق» صرفا برای دستگاه‌هایی که هیچ یک از خدمات آن قابلیت الکترونیکی‌شدن در مرحله تحویل را نداشته باشد منظور خواهد شد</a:t>
            </a:r>
            <a:r>
              <a:rPr lang="ar-SA" sz="1900" dirty="0" smtClean="0">
                <a:cs typeface="B Titr" panose="00000700000000000000" pitchFamily="2" charset="-78"/>
              </a:rPr>
              <a:t>.</a:t>
            </a:r>
            <a:endParaRPr lang="fa-IR" sz="1900" dirty="0" smtClean="0">
              <a:cs typeface="B Titr" panose="00000700000000000000" pitchFamily="2" charset="-78"/>
            </a:endParaRPr>
          </a:p>
          <a:p>
            <a:pPr algn="just" rtl="1"/>
            <a:r>
              <a:rPr lang="ar-SA" sz="1900" dirty="0">
                <a:cs typeface="B Titr" panose="00000700000000000000" pitchFamily="2" charset="-78"/>
              </a:rPr>
              <a:t>مستندات قابل قبول (قابل ارائه از سوی دستگاه):</a:t>
            </a:r>
            <a:endParaRPr lang="en-US" sz="1900" dirty="0">
              <a:cs typeface="B Titr" panose="00000700000000000000" pitchFamily="2" charset="-78"/>
            </a:endParaRPr>
          </a:p>
          <a:p>
            <a:pPr algn="just" rtl="1"/>
            <a:r>
              <a:rPr lang="ar-SA" sz="1900" dirty="0">
                <a:cs typeface="B Titr" panose="00000700000000000000" pitchFamily="2" charset="-78"/>
              </a:rPr>
              <a:t>نیازی به بارگذاری مستندات در سامانه تسما نمی‌باشد</a:t>
            </a:r>
            <a:endParaRPr lang="fa-IR" sz="1900" b="1" dirty="0" smtClean="0">
              <a:cs typeface="B Titr" panose="00000700000000000000" pitchFamily="2" charset="-78"/>
            </a:endParaRP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420467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77500" lnSpcReduction="20000"/>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سهولت دسترسی به خدمات</a:t>
            </a:r>
          </a:p>
          <a:p>
            <a:pPr marL="0" indent="0" algn="r" rtl="1">
              <a:buNone/>
            </a:pPr>
            <a:r>
              <a:rPr lang="fa-IR" sz="2400" dirty="0">
                <a:solidFill>
                  <a:srgbClr val="C00000"/>
                </a:solidFill>
                <a:latin typeface="B TitI"/>
                <a:cs typeface="B Titr" panose="00000700000000000000" pitchFamily="2" charset="-78"/>
              </a:rPr>
              <a:t>واحدهای متولی: مرکز فناوری اطلاعات – مرکز نوسازی وتحول اداری</a:t>
            </a:r>
          </a:p>
          <a:p>
            <a:pPr marL="0" indent="0" algn="r" rtl="1">
              <a:buNone/>
            </a:pPr>
            <a:r>
              <a:rPr lang="fa-IR" sz="2400" dirty="0">
                <a:solidFill>
                  <a:srgbClr val="C00000"/>
                </a:solidFill>
                <a:latin typeface="B TitI"/>
                <a:cs typeface="B Titr" panose="00000700000000000000" pitchFamily="2" charset="-78"/>
              </a:rPr>
              <a:t> نهاد ارزیاب:   امور توسعه دولت هوشمند</a:t>
            </a:r>
          </a:p>
          <a:p>
            <a:pPr marL="0" indent="0" algn="r" rtl="1">
              <a:buNone/>
            </a:pPr>
            <a:endParaRPr lang="fa-IR" sz="24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ar-SA" b="1" dirty="0">
                <a:cs typeface="B Titr" panose="00000700000000000000" pitchFamily="2" charset="-78"/>
              </a:rPr>
              <a:t>سنجه 4: اطلاع‏رسانی فرایندهای ارایه </a:t>
            </a:r>
            <a:r>
              <a:rPr lang="ar-SA" b="1" dirty="0" smtClean="0">
                <a:cs typeface="B Titr" panose="00000700000000000000" pitchFamily="2" charset="-78"/>
              </a:rPr>
              <a:t>خدمت</a:t>
            </a:r>
            <a:endParaRPr lang="fa-IR" sz="2300" b="1" dirty="0" smtClean="0">
              <a:cs typeface="B Titr" panose="00000700000000000000" pitchFamily="2" charset="-78"/>
            </a:endParaRPr>
          </a:p>
          <a:p>
            <a:pPr algn="just" rtl="1"/>
            <a:r>
              <a:rPr lang="ar-SA" sz="2300" dirty="0">
                <a:cs typeface="B Titr" panose="00000700000000000000" pitchFamily="2" charset="-78"/>
              </a:rPr>
              <a:t>نحوه ارزیابی و فرمول سنجش:</a:t>
            </a:r>
            <a:endParaRPr lang="en-US" sz="2300" dirty="0">
              <a:cs typeface="B Titr" panose="00000700000000000000" pitchFamily="2" charset="-78"/>
            </a:endParaRPr>
          </a:p>
          <a:p>
            <a:pPr algn="just" rtl="1"/>
            <a:r>
              <a:rPr lang="ar-SA" sz="2300" dirty="0">
                <a:cs typeface="B Titr" panose="00000700000000000000" pitchFamily="2" charset="-78"/>
              </a:rPr>
              <a:t>لازم است کلیه خدمات دستگاه (اعم از الکترونیکی/ غیرالکترونیکی) بطور متمرکز در  بخش "معرفی خدمات" دستگاه، واقع در نوار پیمایشگر تارنمای دستگاه (هم ردیف "صفحه اصلی") قرار گیرد. فهرست اطلاعاتی که ضروری است به ازای هر خدمت در بخش "معرفی خدمات" درج شود عبارت است از:</a:t>
            </a:r>
            <a:endParaRPr lang="en-US" sz="2300" dirty="0">
              <a:cs typeface="B Titr" panose="00000700000000000000" pitchFamily="2" charset="-78"/>
            </a:endParaRPr>
          </a:p>
          <a:p>
            <a:pPr lvl="1" algn="just" rtl="1"/>
            <a:r>
              <a:rPr lang="ar-SA" sz="2300" dirty="0">
                <a:cs typeface="B Titr" panose="00000700000000000000" pitchFamily="2" charset="-78"/>
              </a:rPr>
              <a:t>عنوان خدمت کلان (شناسه خدمت)</a:t>
            </a:r>
            <a:endParaRPr lang="en-US" sz="2300" dirty="0">
              <a:cs typeface="B Titr" panose="00000700000000000000" pitchFamily="2" charset="-78"/>
            </a:endParaRPr>
          </a:p>
          <a:p>
            <a:pPr lvl="1" algn="just" rtl="1"/>
            <a:r>
              <a:rPr lang="ar-SA" sz="2300" dirty="0">
                <a:cs typeface="B Titr" panose="00000700000000000000" pitchFamily="2" charset="-78"/>
              </a:rPr>
              <a:t>عنوان زیر خدمت (شناسه زیرخدمت)</a:t>
            </a:r>
            <a:endParaRPr lang="en-US" sz="2300" dirty="0">
              <a:cs typeface="B Titr" panose="00000700000000000000" pitchFamily="2" charset="-78"/>
            </a:endParaRPr>
          </a:p>
          <a:p>
            <a:pPr lvl="1" algn="just" rtl="1"/>
            <a:r>
              <a:rPr lang="ar-SA" sz="2300" dirty="0">
                <a:cs typeface="B Titr" panose="00000700000000000000" pitchFamily="2" charset="-78"/>
              </a:rPr>
              <a:t>نحوه ارائه زیرخدمت{حضوری/ غیرحضوری (شامل الکترونیکی، پست، و ...) }</a:t>
            </a:r>
            <a:endParaRPr lang="en-US" sz="2300" dirty="0">
              <a:cs typeface="B Titr" panose="00000700000000000000" pitchFamily="2" charset="-78"/>
            </a:endParaRPr>
          </a:p>
          <a:p>
            <a:pPr lvl="1" algn="just" rtl="1"/>
            <a:r>
              <a:rPr lang="ar-SA" sz="2300" dirty="0">
                <a:cs typeface="B Titr" panose="00000700000000000000" pitchFamily="2" charset="-78"/>
              </a:rPr>
              <a:t>راهنمای استفاده از زیرخدمت{فابل راهنمای دریافت زیرخدمت درج شود}</a:t>
            </a:r>
            <a:endParaRPr lang="en-US" sz="2300" dirty="0">
              <a:cs typeface="B Titr" panose="00000700000000000000" pitchFamily="2" charset="-78"/>
            </a:endParaRPr>
          </a:p>
          <a:p>
            <a:pPr lvl="1" algn="just" rtl="1"/>
            <a:r>
              <a:rPr lang="ar-SA" sz="2300" dirty="0">
                <a:cs typeface="B Titr" panose="00000700000000000000" pitchFamily="2" charset="-78"/>
              </a:rPr>
              <a:t>اطلاعات تکمیلی زیرخدمت (شناسنامه زیرخدمت) {لینک صفحه شناسنامه زیرخدمت در سامانه ملی خدمات دولت- ویژه مردم}</a:t>
            </a:r>
            <a:endParaRPr lang="en-US" sz="2300" dirty="0">
              <a:cs typeface="B Titr" panose="00000700000000000000" pitchFamily="2" charset="-78"/>
            </a:endParaRPr>
          </a:p>
          <a:p>
            <a:pPr lvl="1" algn="just" rtl="1"/>
            <a:r>
              <a:rPr lang="ar-SA" sz="2300" dirty="0">
                <a:cs typeface="B Titr" panose="00000700000000000000" pitchFamily="2" charset="-78"/>
              </a:rPr>
              <a:t>لینک صفحه دریافت خدمت{در صورت الکترونیکی بودن خدمت لینک صفحه دریافت خدمت میبایست در این قسمت درج شود.}</a:t>
            </a:r>
            <a:endParaRPr lang="en-US" sz="2300" dirty="0">
              <a:cs typeface="B Titr" panose="00000700000000000000" pitchFamily="2" charset="-78"/>
            </a:endParaRPr>
          </a:p>
          <a:p>
            <a:pPr lvl="1" algn="just" rtl="1"/>
            <a:r>
              <a:rPr lang="en-US" sz="2300" dirty="0">
                <a:cs typeface="B Titr" panose="00000700000000000000" pitchFamily="2" charset="-78"/>
              </a:rPr>
              <a:t>FAQ</a:t>
            </a:r>
            <a:r>
              <a:rPr lang="ar-SA" sz="2300" dirty="0">
                <a:cs typeface="B Titr" panose="00000700000000000000" pitchFamily="2" charset="-78"/>
              </a:rPr>
              <a:t>{سوالات متدوال مربوط به هر زیرخدمت به طور جداگانه درج شود. }</a:t>
            </a:r>
            <a:endParaRPr lang="en-US" sz="2300" dirty="0">
              <a:cs typeface="B Titr" panose="00000700000000000000" pitchFamily="2" charset="-78"/>
            </a:endParaRPr>
          </a:p>
          <a:p>
            <a:pPr lvl="1" algn="just" rtl="1"/>
            <a:r>
              <a:rPr lang="en-US" sz="2300" dirty="0">
                <a:cs typeface="B Titr" panose="00000700000000000000" pitchFamily="2" charset="-78"/>
              </a:rPr>
              <a:t>SLA</a:t>
            </a:r>
            <a:r>
              <a:rPr lang="ar-SA" sz="2300" dirty="0">
                <a:cs typeface="B Titr" panose="00000700000000000000" pitchFamily="2" charset="-78"/>
              </a:rPr>
              <a:t>{بیانیه توافق سطح خدمت}</a:t>
            </a:r>
            <a:endParaRPr lang="en-US" sz="2300" dirty="0">
              <a:cs typeface="B Titr" panose="00000700000000000000" pitchFamily="2" charset="-78"/>
            </a:endParaRPr>
          </a:p>
          <a:p>
            <a:pPr algn="just" rtl="1"/>
            <a:r>
              <a:rPr lang="ar-SA" sz="2300" dirty="0">
                <a:cs typeface="B Titr" panose="00000700000000000000" pitchFamily="2" charset="-78"/>
              </a:rPr>
              <a:t>شماره تماس و نام واحد پاسخگوی زیرخدمت{شماره تماس واحد واحد پاسخگویی و پشتیبانی از زیرخدمت درج شود</a:t>
            </a:r>
            <a:r>
              <a:rPr lang="ar-SA" sz="2300" dirty="0" smtClean="0">
                <a:cs typeface="B Titr" panose="00000700000000000000" pitchFamily="2" charset="-78"/>
              </a:rPr>
              <a:t>.}</a:t>
            </a:r>
            <a:endParaRPr lang="fa-IR" sz="2300" dirty="0" smtClean="0">
              <a:cs typeface="B Titr" panose="00000700000000000000" pitchFamily="2" charset="-78"/>
            </a:endParaRPr>
          </a:p>
          <a:p>
            <a:pPr algn="just" rtl="1"/>
            <a:r>
              <a:rPr lang="ar-SA" sz="2300" dirty="0">
                <a:cs typeface="B Titr" panose="00000700000000000000" pitchFamily="2" charset="-78"/>
              </a:rPr>
              <a:t>مستندات قابل قبول(قابل ارائه از سوی دستگاه):</a:t>
            </a:r>
            <a:endParaRPr lang="en-US" sz="2300" dirty="0">
              <a:cs typeface="B Titr" panose="00000700000000000000" pitchFamily="2" charset="-78"/>
            </a:endParaRPr>
          </a:p>
          <a:p>
            <a:pPr algn="just" rtl="1"/>
            <a:r>
              <a:rPr lang="ar-SA" sz="2300" dirty="0">
                <a:cs typeface="B Titr" panose="00000700000000000000" pitchFamily="2" charset="-78"/>
              </a:rPr>
              <a:t>نیازی به بارگذاری مستندات در سامانه تسما نمیباشد.</a:t>
            </a:r>
            <a:endParaRPr lang="fa-IR" sz="2300" b="1" dirty="0" smtClean="0">
              <a:cs typeface="B Titr" panose="00000700000000000000" pitchFamily="2" charset="-78"/>
            </a:endParaRPr>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08096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774" y="925732"/>
            <a:ext cx="10706986" cy="5139869"/>
          </a:xfrm>
          <a:prstGeom prst="rect">
            <a:avLst/>
          </a:prstGeom>
        </p:spPr>
        <p:txBody>
          <a:bodyPr wrap="square">
            <a:spAutoFit/>
          </a:bodyPr>
          <a:lstStyle/>
          <a:p>
            <a:pPr algn="r" rtl="1">
              <a:lnSpc>
                <a:spcPct val="150000"/>
              </a:lnSpc>
            </a:pPr>
            <a:r>
              <a:rPr lang="fa-IR" sz="3200" dirty="0" smtClean="0">
                <a:solidFill>
                  <a:srgbClr val="FF0000"/>
                </a:solidFill>
                <a:cs typeface="B Titr" panose="00000700000000000000" pitchFamily="2" charset="-78"/>
              </a:rPr>
              <a:t>تعریف کلی مدیریت عملکرد </a:t>
            </a:r>
          </a:p>
          <a:p>
            <a:pPr algn="justLow" rtl="1">
              <a:lnSpc>
                <a:spcPct val="150000"/>
              </a:lnSpc>
            </a:pPr>
            <a:r>
              <a:rPr lang="fa-IR" sz="2800" dirty="0" smtClean="0">
                <a:ln w="18415" cmpd="sng">
                  <a:solidFill>
                    <a:srgbClr val="FFFFFF"/>
                  </a:solidFill>
                  <a:prstDash val="solid"/>
                </a:ln>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rPr>
              <a:t>تمامی فرآیندها و اقداماتی  </a:t>
            </a:r>
            <a:r>
              <a:rPr lang="fa-IR" sz="2800" dirty="0">
                <a:ln w="18415" cmpd="sng">
                  <a:solidFill>
                    <a:srgbClr val="FFFFFF"/>
                  </a:solidFill>
                  <a:prstDash val="solid"/>
                </a:ln>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rPr>
              <a:t>که در جهت </a:t>
            </a:r>
            <a:r>
              <a:rPr lang="fa-IR" sz="2800" b="1" dirty="0">
                <a:ln w="18415" cmpd="sng">
                  <a:solidFill>
                    <a:srgbClr val="FFFFFF"/>
                  </a:solidFill>
                  <a:prstDash val="solid"/>
                </a:ln>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rPr>
              <a:t>بهینه‌سازی </a:t>
            </a:r>
            <a:r>
              <a:rPr lang="fa-IR" sz="2800" b="1" dirty="0" smtClean="0">
                <a:ln w="18415" cmpd="sng">
                  <a:solidFill>
                    <a:srgbClr val="FFFFFF"/>
                  </a:solidFill>
                  <a:prstDash val="solid"/>
                </a:ln>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rPr>
              <a:t>عملکرد </a:t>
            </a:r>
            <a:r>
              <a:rPr lang="fa-IR" sz="2800" dirty="0" smtClean="0">
                <a:ln w="18415" cmpd="sng">
                  <a:solidFill>
                    <a:srgbClr val="FFFFFF"/>
                  </a:solidFill>
                  <a:prstDash val="solid"/>
                </a:ln>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rPr>
              <a:t>یک دستگاه</a:t>
            </a:r>
            <a:br>
              <a:rPr lang="fa-IR" sz="2800" dirty="0" smtClean="0">
                <a:ln w="18415" cmpd="sng">
                  <a:solidFill>
                    <a:srgbClr val="FFFFFF"/>
                  </a:solidFill>
                  <a:prstDash val="solid"/>
                </a:ln>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rPr>
            </a:br>
            <a:r>
              <a:rPr lang="fa-IR" sz="2800" dirty="0" smtClean="0">
                <a:ln w="18415" cmpd="sng">
                  <a:solidFill>
                    <a:srgbClr val="FFFFFF"/>
                  </a:solidFill>
                  <a:prstDash val="solid"/>
                </a:ln>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rPr>
              <a:t>(اعم از اقدامات فردی و سازمانی) و هدفگذاری مشخص </a:t>
            </a:r>
            <a:r>
              <a:rPr lang="fa-IR" sz="2800" dirty="0">
                <a:ln w="18415" cmpd="sng">
                  <a:solidFill>
                    <a:srgbClr val="FFFFFF"/>
                  </a:solidFill>
                  <a:prstDash val="solid"/>
                </a:ln>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rPr>
              <a:t>برای آن‌ها در جهت اهداف اصلی </a:t>
            </a:r>
            <a:r>
              <a:rPr lang="fa-IR" sz="2800" dirty="0" smtClean="0">
                <a:ln w="18415" cmpd="sng">
                  <a:solidFill>
                    <a:srgbClr val="FFFFFF"/>
                  </a:solidFill>
                  <a:prstDash val="solid"/>
                </a:ln>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rPr>
              <a:t>دستگاه انجام می‌گیرد.</a:t>
            </a:r>
          </a:p>
          <a:p>
            <a:pPr algn="r" rtl="1"/>
            <a:endParaRPr lang="fa-IR" sz="2800" dirty="0">
              <a:ln w="18415" cmpd="sng">
                <a:solidFill>
                  <a:srgbClr val="FFFFFF"/>
                </a:solidFill>
                <a:prstDash val="solid"/>
              </a:ln>
              <a:solidFill>
                <a:srgbClr val="FFFFFF"/>
              </a:solidFill>
              <a:effectLst>
                <a:glow rad="101600">
                  <a:schemeClr val="accent6">
                    <a:satMod val="175000"/>
                    <a:alpha val="40000"/>
                  </a:schemeClr>
                </a:glow>
                <a:outerShdw blurRad="63500" dir="3600000" algn="tl" rotWithShape="0">
                  <a:srgbClr val="000000">
                    <a:alpha val="70000"/>
                  </a:srgbClr>
                </a:outerShdw>
              </a:effectLst>
              <a:cs typeface="B Titr" panose="00000700000000000000" pitchFamily="2" charset="-78"/>
            </a:endParaRPr>
          </a:p>
          <a:p>
            <a:pPr algn="justLow" rtl="1">
              <a:lnSpc>
                <a:spcPct val="150000"/>
              </a:lnSpc>
            </a:pP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 </a:t>
            </a:r>
            <a:r>
              <a:rPr lang="fa-I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این </a:t>
            </a: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اقدامات شامل </a:t>
            </a:r>
            <a:r>
              <a:rPr lang="fa-IR"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cs typeface="B Titr" panose="00000700000000000000" pitchFamily="2" charset="-78"/>
              </a:rPr>
              <a:t>هدفگذاری صحیح</a:t>
            </a: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  </a:t>
            </a:r>
            <a:r>
              <a:rPr lang="fa-I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تبیین </a:t>
            </a:r>
            <a:r>
              <a:rPr lang="fa-IR"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cs typeface="B Titr" panose="00000700000000000000" pitchFamily="2" charset="-78"/>
              </a:rPr>
              <a:t>اولویت‌ها  و  برنامه ها</a:t>
            </a: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 </a:t>
            </a:r>
            <a:r>
              <a:rPr lang="fa-IR"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cs typeface="B Titr" panose="00000700000000000000" pitchFamily="2" charset="-78"/>
              </a:rPr>
              <a:t>شاخص گذاری</a:t>
            </a: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 فعالیت ها، </a:t>
            </a:r>
            <a:r>
              <a:rPr lang="fa-IR"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cs typeface="B Titr" panose="00000700000000000000" pitchFamily="2" charset="-78"/>
              </a:rPr>
              <a:t>توجیه کارکنان</a:t>
            </a:r>
            <a:r>
              <a:rPr lang="fa-I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 شفاف‌سازی </a:t>
            </a:r>
            <a:r>
              <a:rPr lang="fa-IR"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cs typeface="B Titr" panose="00000700000000000000" pitchFamily="2" charset="-78"/>
              </a:rPr>
              <a:t>مسئولیت‌های</a:t>
            </a:r>
            <a:r>
              <a:rPr lang="en-US"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cs typeface="B Titr" panose="00000700000000000000" pitchFamily="2" charset="-78"/>
              </a:rPr>
              <a:t> </a:t>
            </a:r>
            <a:r>
              <a:rPr lang="fa-IR"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cs typeface="B Titr" panose="00000700000000000000" pitchFamily="2" charset="-78"/>
              </a:rPr>
              <a:t> شغلی، پایش و کنترل </a:t>
            </a: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و برنامه‌ریزی </a:t>
            </a:r>
            <a:r>
              <a:rPr lang="fa-I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جهت </a:t>
            </a:r>
            <a:r>
              <a:rPr lang="fa-IR" sz="28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cs typeface="B Titr" panose="00000700000000000000" pitchFamily="2" charset="-78"/>
              </a:rPr>
              <a:t>توسعه فردی و سازمانی </a:t>
            </a:r>
            <a:r>
              <a:rPr lang="fa-I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rPr>
              <a:t>است.</a:t>
            </a:r>
            <a:endPar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Titr" panose="00000700000000000000" pitchFamily="2" charset="-78"/>
            </a:endParaRPr>
          </a:p>
        </p:txBody>
      </p:sp>
    </p:spTree>
    <p:extLst>
      <p:ext uri="{BB962C8B-B14F-4D97-AF65-F5344CB8AC3E}">
        <p14:creationId xmlns:p14="http://schemas.microsoft.com/office/powerpoint/2010/main" val="294037867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سهولت دسترسی به خدمات</a:t>
            </a:r>
          </a:p>
          <a:p>
            <a:pPr marL="0" indent="0" algn="r" rtl="1">
              <a:buNone/>
            </a:pPr>
            <a:r>
              <a:rPr lang="fa-IR" sz="2400" dirty="0">
                <a:solidFill>
                  <a:srgbClr val="C00000"/>
                </a:solidFill>
                <a:latin typeface="B TitI"/>
                <a:cs typeface="B Titr" panose="00000700000000000000" pitchFamily="2" charset="-78"/>
              </a:rPr>
              <a:t>واحدهای متولی: مرکز فناوری اطلاعات – مرکز نوسازی وتحول اداری</a:t>
            </a:r>
          </a:p>
          <a:p>
            <a:pPr marL="0" indent="0" algn="r" rtl="1">
              <a:buNone/>
            </a:pPr>
            <a:r>
              <a:rPr lang="fa-IR" sz="2400" dirty="0">
                <a:solidFill>
                  <a:srgbClr val="C00000"/>
                </a:solidFill>
                <a:latin typeface="B TitI"/>
                <a:cs typeface="B Titr" panose="00000700000000000000" pitchFamily="2" charset="-78"/>
              </a:rPr>
              <a:t> نهاد ارزیاب:   امور توسعه دولت هوشمند</a:t>
            </a:r>
          </a:p>
          <a:p>
            <a:pPr marL="0" marR="0" indent="0" algn="just" rtl="1">
              <a:lnSpc>
                <a:spcPct val="107000"/>
              </a:lnSpc>
              <a:spcBef>
                <a:spcPts val="0"/>
              </a:spcBef>
              <a:spcAft>
                <a:spcPts val="0"/>
              </a:spcAft>
              <a:buNone/>
            </a:pPr>
            <a:endParaRPr lang="fa-IR" sz="2100" b="1" dirty="0" smtClean="0">
              <a:cs typeface="B Titr" panose="00000700000000000000" pitchFamily="2" charset="-78"/>
            </a:endParaRPr>
          </a:p>
          <a:p>
            <a:pPr marL="0" marR="0" indent="0" algn="just" rtl="1">
              <a:lnSpc>
                <a:spcPct val="107000"/>
              </a:lnSpc>
              <a:spcBef>
                <a:spcPts val="0"/>
              </a:spcBef>
              <a:spcAft>
                <a:spcPts val="0"/>
              </a:spcAft>
              <a:buNone/>
            </a:pPr>
            <a:r>
              <a:rPr lang="ar-SA" sz="2100" b="1" dirty="0" smtClean="0">
                <a:cs typeface="B Titr" panose="00000700000000000000" pitchFamily="2" charset="-78"/>
              </a:rPr>
              <a:t>سنجه </a:t>
            </a:r>
            <a:r>
              <a:rPr lang="ar-SA" sz="2100" b="1" dirty="0">
                <a:cs typeface="B Titr" panose="00000700000000000000" pitchFamily="2" charset="-78"/>
              </a:rPr>
              <a:t>5: کیفیت دسترسی به خدمات </a:t>
            </a:r>
            <a:r>
              <a:rPr lang="ar-SA" sz="2100" b="1" dirty="0" smtClean="0">
                <a:cs typeface="B Titr" panose="00000700000000000000" pitchFamily="2" charset="-78"/>
              </a:rPr>
              <a:t>الکترونیکی</a:t>
            </a:r>
            <a:endParaRPr lang="fa-IR" sz="2100" b="1" dirty="0" smtClean="0">
              <a:cs typeface="B Titr" panose="00000700000000000000" pitchFamily="2" charset="-78"/>
            </a:endParaRPr>
          </a:p>
          <a:p>
            <a:pPr algn="just" rtl="1"/>
            <a:r>
              <a:rPr lang="ar-SA" sz="2100" dirty="0">
                <a:cs typeface="B Titr" panose="00000700000000000000" pitchFamily="2" charset="-78"/>
              </a:rPr>
              <a:t>نحوه ارزیابی و فرمول سنجش: </a:t>
            </a:r>
            <a:endParaRPr lang="en-US" sz="2100" dirty="0">
              <a:cs typeface="B Titr" panose="00000700000000000000" pitchFamily="2" charset="-78"/>
            </a:endParaRPr>
          </a:p>
          <a:p>
            <a:pPr algn="just" rtl="1"/>
            <a:r>
              <a:rPr lang="ar-SA" sz="2100" dirty="0">
                <a:cs typeface="B Titr" panose="00000700000000000000" pitchFamily="2" charset="-78"/>
              </a:rPr>
              <a:t>ارزیابی توسط شورای اجرایی فناوری اطلاعات انجام می‏شود و سنجه‏های مورد نظر توسط آن شورا اعلام خواهد شد. در صورت عدم انجام ارزیابی توسط شورای اجرایی فناوری اطلاعات، این شاخص برای کلیه دستگاه‏های اجرایی عدم مصداق منظور خواهد </a:t>
            </a:r>
            <a:r>
              <a:rPr lang="ar-SA" sz="2100" dirty="0" smtClean="0">
                <a:cs typeface="B Titr" panose="00000700000000000000" pitchFamily="2" charset="-78"/>
              </a:rPr>
              <a:t>شد</a:t>
            </a:r>
            <a:endParaRPr lang="fa-IR" sz="2100" dirty="0" smtClean="0">
              <a:cs typeface="B Titr" panose="00000700000000000000" pitchFamily="2" charset="-78"/>
            </a:endParaRPr>
          </a:p>
          <a:p>
            <a:pPr algn="just" rtl="1"/>
            <a:r>
              <a:rPr lang="ar-SA" sz="2100" dirty="0">
                <a:cs typeface="B Titr" panose="00000700000000000000" pitchFamily="2" charset="-78"/>
              </a:rPr>
              <a:t>مستندات قابل قبول (قابل ارائه از سوی دستگاه):</a:t>
            </a:r>
            <a:endParaRPr lang="en-US" sz="2100" dirty="0">
              <a:cs typeface="B Titr" panose="00000700000000000000" pitchFamily="2" charset="-78"/>
            </a:endParaRPr>
          </a:p>
          <a:p>
            <a:pPr algn="just" rtl="1"/>
            <a:r>
              <a:rPr lang="ar-SA" sz="2100" dirty="0">
                <a:cs typeface="B Titr" panose="00000700000000000000" pitchFamily="2" charset="-78"/>
              </a:rPr>
              <a:t>نیاز به بارگذاری مستندات در سامانه تسما نمی‏باشد، امتیاز مربوطه بر اساس نتایج ارزیابی شورای اجرایی فناوری اطلاعات لحاظ می‏شود</a:t>
            </a:r>
            <a:r>
              <a:rPr lang="ar-SA" sz="2100" dirty="0" smtClean="0">
                <a:cs typeface="B Titr" panose="00000700000000000000" pitchFamily="2" charset="-78"/>
              </a:rPr>
              <a:t>.</a:t>
            </a:r>
            <a:endParaRPr lang="fa-IR" sz="2100" dirty="0" smtClean="0">
              <a:cs typeface="B Titr" panose="00000700000000000000" pitchFamily="2" charset="-78"/>
            </a:endParaRPr>
          </a:p>
        </p:txBody>
      </p:sp>
    </p:spTree>
    <p:extLst>
      <p:ext uri="{BB962C8B-B14F-4D97-AF65-F5344CB8AC3E}">
        <p14:creationId xmlns:p14="http://schemas.microsoft.com/office/powerpoint/2010/main" val="13103161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سهولت دسترسی به خدمات</a:t>
            </a:r>
          </a:p>
          <a:p>
            <a:pPr marL="0" indent="0" algn="r" rtl="1">
              <a:buNone/>
            </a:pPr>
            <a:r>
              <a:rPr lang="fa-IR" sz="2400" dirty="0">
                <a:solidFill>
                  <a:srgbClr val="C00000"/>
                </a:solidFill>
                <a:latin typeface="B TitI"/>
                <a:cs typeface="B Titr" panose="00000700000000000000" pitchFamily="2" charset="-78"/>
              </a:rPr>
              <a:t>واحدهای متولی: مرکز فناوری اطلاعات – مرکز نوسازی وتحول اداری</a:t>
            </a:r>
          </a:p>
          <a:p>
            <a:pPr marL="0" indent="0" algn="r" rtl="1">
              <a:buNone/>
            </a:pPr>
            <a:r>
              <a:rPr lang="fa-IR" sz="2400" dirty="0">
                <a:solidFill>
                  <a:srgbClr val="C00000"/>
                </a:solidFill>
                <a:latin typeface="B TitI"/>
                <a:cs typeface="B Titr" panose="00000700000000000000" pitchFamily="2" charset="-78"/>
              </a:rPr>
              <a:t> نهاد ارزیاب:   امور توسعه دولت هوشمند</a:t>
            </a:r>
          </a:p>
          <a:p>
            <a:pPr marL="0" marR="0" indent="0" algn="r" rtl="1">
              <a:lnSpc>
                <a:spcPct val="107000"/>
              </a:lnSpc>
              <a:spcBef>
                <a:spcPts val="0"/>
              </a:spcBef>
              <a:spcAft>
                <a:spcPts val="0"/>
              </a:spcAft>
              <a:buNone/>
            </a:pPr>
            <a:endParaRPr lang="fa-IR" sz="1700" dirty="0" smtClean="0">
              <a:cs typeface="B Titr" panose="00000700000000000000" pitchFamily="2" charset="-78"/>
            </a:endParaRPr>
          </a:p>
          <a:p>
            <a:pPr marL="0" marR="0" indent="0" algn="r" rtl="1">
              <a:lnSpc>
                <a:spcPct val="107000"/>
              </a:lnSpc>
              <a:spcBef>
                <a:spcPts val="0"/>
              </a:spcBef>
              <a:spcAft>
                <a:spcPts val="0"/>
              </a:spcAft>
              <a:buNone/>
            </a:pPr>
            <a:r>
              <a:rPr lang="fa-IR" sz="2000" dirty="0" smtClean="0">
                <a:cs typeface="B Titr" panose="00000700000000000000" pitchFamily="2" charset="-78"/>
              </a:rPr>
              <a:t>شاخص4</a:t>
            </a:r>
            <a:r>
              <a:rPr lang="fa-IR" sz="2000" dirty="0">
                <a:cs typeface="B Titr" panose="00000700000000000000" pitchFamily="2" charset="-78"/>
              </a:rPr>
              <a:t>: ارائه خدمات </a:t>
            </a:r>
            <a:r>
              <a:rPr lang="fa-IR" sz="2000" dirty="0" smtClean="0">
                <a:cs typeface="B Titr" panose="00000700000000000000" pitchFamily="2" charset="-78"/>
              </a:rPr>
              <a:t>هوشمند</a:t>
            </a:r>
          </a:p>
          <a:p>
            <a:pPr marL="0" marR="0" indent="0" algn="r" rtl="1">
              <a:lnSpc>
                <a:spcPct val="107000"/>
              </a:lnSpc>
              <a:spcBef>
                <a:spcPts val="0"/>
              </a:spcBef>
              <a:spcAft>
                <a:spcPts val="0"/>
              </a:spcAft>
              <a:buNone/>
            </a:pPr>
            <a:r>
              <a:rPr lang="ar-SA" sz="2000" dirty="0">
                <a:cs typeface="B Titr" panose="00000700000000000000" pitchFamily="2" charset="-78"/>
              </a:rPr>
              <a:t>سنجه 1: میزان ارائه خدمات </a:t>
            </a:r>
            <a:r>
              <a:rPr lang="ar-SA" sz="2000" dirty="0" smtClean="0">
                <a:cs typeface="B Titr" panose="00000700000000000000" pitchFamily="2" charset="-78"/>
              </a:rPr>
              <a:t>هوشمند</a:t>
            </a:r>
            <a:endParaRPr lang="fa-IR" sz="2000" dirty="0" smtClean="0">
              <a:cs typeface="B Titr" panose="00000700000000000000" pitchFamily="2" charset="-78"/>
            </a:endParaRPr>
          </a:p>
          <a:p>
            <a:pPr algn="r" rtl="1"/>
            <a:r>
              <a:rPr lang="ar-SA" sz="2000" dirty="0">
                <a:cs typeface="B Titr" panose="00000700000000000000" pitchFamily="2" charset="-78"/>
              </a:rPr>
              <a:t>نحوه ارزیابی و فرمول سنجش:</a:t>
            </a:r>
            <a:endParaRPr lang="en-US" sz="2000" dirty="0">
              <a:cs typeface="B Titr" panose="00000700000000000000" pitchFamily="2" charset="-78"/>
            </a:endParaRPr>
          </a:p>
          <a:p>
            <a:pPr algn="r" rtl="1"/>
            <a:r>
              <a:rPr lang="ar-SA" sz="2000" dirty="0">
                <a:cs typeface="B Titr" panose="00000700000000000000" pitchFamily="2" charset="-78"/>
              </a:rPr>
              <a:t>پیشنهاد هوشمندسازی خدمات و تایید کمیته نظارتی و انجام کل پیشنهادات (نمره کامل)</a:t>
            </a:r>
            <a:endParaRPr lang="en-US" sz="2000" dirty="0">
              <a:cs typeface="B Titr" panose="00000700000000000000" pitchFamily="2" charset="-78"/>
            </a:endParaRPr>
          </a:p>
          <a:p>
            <a:pPr algn="r" rtl="1"/>
            <a:r>
              <a:rPr lang="ar-SA" sz="2000" dirty="0">
                <a:cs typeface="B Titr" panose="00000700000000000000" pitchFamily="2" charset="-78"/>
              </a:rPr>
              <a:t>یشنهاد هوشمندسازی خدمات و تایید کمیته نظارتی و انجام بالاتر از 50% (50 درصد امتیاز)</a:t>
            </a:r>
            <a:endParaRPr lang="en-US" sz="2000" dirty="0">
              <a:cs typeface="B Titr" panose="00000700000000000000" pitchFamily="2" charset="-78"/>
            </a:endParaRPr>
          </a:p>
          <a:p>
            <a:pPr algn="r" rtl="1"/>
            <a:r>
              <a:rPr lang="ar-SA" sz="2000" dirty="0">
                <a:cs typeface="B Titr" panose="00000700000000000000" pitchFamily="2" charset="-78"/>
              </a:rPr>
              <a:t>پیشنهاد هوشمندسازی خدمات و تایید کمیته نظارتی(25 درصد امتیاز)</a:t>
            </a:r>
            <a:endParaRPr lang="en-US" sz="2000" dirty="0">
              <a:cs typeface="B Titr" panose="00000700000000000000" pitchFamily="2" charset="-78"/>
            </a:endParaRPr>
          </a:p>
          <a:p>
            <a:pPr algn="r"/>
            <a:r>
              <a:rPr lang="ar-SA" sz="2000" dirty="0">
                <a:cs typeface="B Titr" panose="00000700000000000000" pitchFamily="2" charset="-78"/>
              </a:rPr>
              <a:t>عدم اقدام (صفر</a:t>
            </a:r>
            <a:r>
              <a:rPr lang="ar-SA" sz="2000" dirty="0" smtClean="0">
                <a:cs typeface="B Titr" panose="00000700000000000000" pitchFamily="2" charset="-78"/>
              </a:rPr>
              <a:t>)</a:t>
            </a:r>
            <a:endParaRPr lang="fa-IR" sz="2000" dirty="0" smtClean="0">
              <a:cs typeface="B Titr" panose="00000700000000000000" pitchFamily="2" charset="-78"/>
            </a:endParaRPr>
          </a:p>
          <a:p>
            <a:pPr algn="r" rtl="1"/>
            <a:r>
              <a:rPr lang="ar-SA" sz="2000" dirty="0">
                <a:cs typeface="B Titr" panose="00000700000000000000" pitchFamily="2" charset="-78"/>
              </a:rPr>
              <a:t>مستندات قابل قبول (قابل ارائه از سوی دستگاه): </a:t>
            </a:r>
            <a:endParaRPr lang="en-US" sz="2000" dirty="0">
              <a:cs typeface="B Titr" panose="00000700000000000000" pitchFamily="2" charset="-78"/>
            </a:endParaRPr>
          </a:p>
          <a:p>
            <a:pPr algn="r"/>
            <a:r>
              <a:rPr lang="ar-SA" sz="2000" dirty="0">
                <a:cs typeface="B Titr" panose="00000700000000000000" pitchFamily="2" charset="-78"/>
              </a:rPr>
              <a:t>- نیازی به بارگذاری مستند ندارد</a:t>
            </a:r>
            <a:endParaRPr lang="fa-IR" sz="2000" b="1" dirty="0" smtClean="0">
              <a:cs typeface="B Titr" panose="00000700000000000000" pitchFamily="2" charset="-78"/>
            </a:endParaRPr>
          </a:p>
          <a:p>
            <a:pPr marL="0" marR="0" indent="0" algn="just" rtl="1">
              <a:lnSpc>
                <a:spcPct val="107000"/>
              </a:lnSpc>
              <a:spcBef>
                <a:spcPts val="0"/>
              </a:spcBef>
              <a:spcAft>
                <a:spcPts val="0"/>
              </a:spcAft>
              <a:buNone/>
            </a:pPr>
            <a:r>
              <a:rPr lang="fa-IR" b="1" dirty="0" smtClean="0">
                <a:cs typeface="B Titr" panose="00000700000000000000" pitchFamily="2" charset="-78"/>
              </a:rPr>
              <a:t> </a:t>
            </a:r>
            <a:endParaRPr lang="fa-IR" dirty="0" smtClean="0">
              <a:cs typeface="B Titr" panose="00000700000000000000" pitchFamily="2" charset="-78"/>
            </a:endParaRPr>
          </a:p>
        </p:txBody>
      </p:sp>
    </p:spTree>
    <p:extLst>
      <p:ext uri="{BB962C8B-B14F-4D97-AF65-F5344CB8AC3E}">
        <p14:creationId xmlns:p14="http://schemas.microsoft.com/office/powerpoint/2010/main" val="33409433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1962" y="481737"/>
                <a:ext cx="11062855" cy="5761327"/>
              </a:xfrm>
            </p:spPr>
            <p:txBody>
              <a:bodyPr>
                <a:normAutofit fontScale="40000" lnSpcReduction="20000"/>
              </a:bodyPr>
              <a:lstStyle/>
              <a:p>
                <a:pPr marL="0" indent="0" algn="r" rtl="1">
                  <a:buNone/>
                </a:pPr>
                <a:r>
                  <a:rPr lang="fa-IR" sz="4500" dirty="0">
                    <a:solidFill>
                      <a:srgbClr val="C00000"/>
                    </a:solidFill>
                    <a:latin typeface="B TitI"/>
                    <a:cs typeface="B Titr" panose="00000700000000000000" pitchFamily="2" charset="-78"/>
                  </a:rPr>
                  <a:t>راهکارهای پیشنهادی ارتقاء امتیاز حوزه محور بهره وری و تعالی – سهولت دسترسی به خدمات</a:t>
                </a:r>
              </a:p>
              <a:p>
                <a:pPr marL="0" indent="0" algn="r" rtl="1">
                  <a:buNone/>
                </a:pPr>
                <a:r>
                  <a:rPr lang="fa-IR" sz="4500" dirty="0">
                    <a:solidFill>
                      <a:srgbClr val="C00000"/>
                    </a:solidFill>
                    <a:latin typeface="B TitI"/>
                    <a:cs typeface="B Titr" panose="00000700000000000000" pitchFamily="2" charset="-78"/>
                  </a:rPr>
                  <a:t>واحدهای متولی: </a:t>
                </a:r>
                <a:r>
                  <a:rPr lang="fa-IR" sz="4800" dirty="0">
                    <a:solidFill>
                      <a:srgbClr val="C00000"/>
                    </a:solidFill>
                    <a:latin typeface="B TitI"/>
                    <a:cs typeface="B Titr" panose="00000700000000000000" pitchFamily="2" charset="-78"/>
                  </a:rPr>
                  <a:t>دبیرخانه صدور مجوزها + </a:t>
                </a:r>
                <a:r>
                  <a:rPr lang="fa-IR" sz="4800" dirty="0" smtClean="0">
                    <a:solidFill>
                      <a:srgbClr val="C00000"/>
                    </a:solidFill>
                    <a:latin typeface="B TitI"/>
                    <a:cs typeface="B Titr" panose="00000700000000000000" pitchFamily="2" charset="-78"/>
                  </a:rPr>
                  <a:t>بازرسی</a:t>
                </a:r>
              </a:p>
              <a:p>
                <a:pPr marL="0" indent="0" algn="r" rtl="1">
                  <a:buNone/>
                </a:pPr>
                <a:r>
                  <a:rPr lang="fa-IR" sz="4500" dirty="0" smtClean="0">
                    <a:solidFill>
                      <a:srgbClr val="C00000"/>
                    </a:solidFill>
                    <a:latin typeface="B TitI"/>
                    <a:cs typeface="B Titr" panose="00000700000000000000" pitchFamily="2" charset="-78"/>
                  </a:rPr>
                  <a:t> </a:t>
                </a:r>
                <a:r>
                  <a:rPr lang="fa-IR" sz="4500" dirty="0">
                    <a:solidFill>
                      <a:srgbClr val="C00000"/>
                    </a:solidFill>
                    <a:latin typeface="B TitI"/>
                    <a:cs typeface="B Titr" panose="00000700000000000000" pitchFamily="2" charset="-78"/>
                  </a:rPr>
                  <a:t>نهاد ارزیاب:   </a:t>
                </a:r>
                <a:r>
                  <a:rPr lang="fa-IR" sz="4500" dirty="0" smtClean="0">
                    <a:solidFill>
                      <a:srgbClr val="C00000"/>
                    </a:solidFill>
                    <a:latin typeface="B TitI"/>
                    <a:cs typeface="B Titr" panose="00000700000000000000" pitchFamily="2" charset="-78"/>
                  </a:rPr>
                  <a:t>وزارت امور اقتصاد و دارایی</a:t>
                </a:r>
                <a:endParaRPr lang="fa-IR" sz="4500" dirty="0">
                  <a:solidFill>
                    <a:srgbClr val="C00000"/>
                  </a:solidFill>
                  <a:latin typeface="B TitI"/>
                  <a:cs typeface="B Titr" panose="00000700000000000000" pitchFamily="2" charset="-78"/>
                </a:endParaRPr>
              </a:p>
              <a:p>
                <a:pPr marL="0" indent="0" algn="just" rtl="1">
                  <a:buNone/>
                </a:pPr>
                <a:endParaRPr lang="fa-IR" sz="4000" b="1" dirty="0" smtClean="0"/>
              </a:p>
              <a:p>
                <a:pPr marL="0" indent="0" algn="r" rtl="1">
                  <a:buNone/>
                </a:pPr>
                <a:r>
                  <a:rPr lang="ar-SA" b="1" dirty="0" smtClean="0">
                    <a:cs typeface="B Titr" panose="00000700000000000000" pitchFamily="2" charset="-78"/>
                  </a:rPr>
                  <a:t>شاخص4</a:t>
                </a:r>
                <a:r>
                  <a:rPr lang="ar-SA" b="1" dirty="0">
                    <a:cs typeface="B Titr" panose="00000700000000000000" pitchFamily="2" charset="-78"/>
                  </a:rPr>
                  <a:t>: کیفیت و سرعت صدور مجوزها از طریق درگاه ملی مجوزها</a:t>
                </a:r>
                <a:endParaRPr lang="fa-IR" b="1" dirty="0">
                  <a:cs typeface="B Titr" panose="00000700000000000000" pitchFamily="2" charset="-78"/>
                </a:endParaRPr>
              </a:p>
              <a:p>
                <a:pPr marL="0" indent="0" algn="r" rtl="1">
                  <a:buNone/>
                </a:pPr>
                <a:r>
                  <a:rPr lang="ar-SA" b="1" dirty="0">
                    <a:cs typeface="B Titr" panose="00000700000000000000" pitchFamily="2" charset="-78"/>
                  </a:rPr>
                  <a:t>سنجه 1: میزان پاسخ به درخواست صدور مجوز متقاضیان در مهلت مقرر</a:t>
                </a:r>
                <a:endParaRPr lang="fa-IR" b="1" dirty="0">
                  <a:cs typeface="B Titr" panose="00000700000000000000" pitchFamily="2" charset="-78"/>
                </a:endParaRPr>
              </a:p>
              <a:p>
                <a:pPr algn="r" rtl="1"/>
                <a:r>
                  <a:rPr lang="ar-SA" dirty="0">
                    <a:cs typeface="B Titr" panose="00000700000000000000" pitchFamily="2" charset="-78"/>
                  </a:rPr>
                  <a:t>نحوه ارزیابی و فرمول سنجش:</a:t>
                </a:r>
                <a:endParaRPr lang="en-US" dirty="0">
                  <a:cs typeface="B Titr" panose="00000700000000000000" pitchFamily="2" charset="-78"/>
                </a:endParaRPr>
              </a:p>
              <a:p>
                <a:pPr algn="r"/>
                <a:r>
                  <a:rPr lang="ar-SA" sz="2300" dirty="0">
                    <a:cs typeface="B Titr" panose="00000700000000000000" pitchFamily="2" charset="-78"/>
                  </a:rPr>
                  <a:t> </a:t>
                </a:r>
                <a:endParaRPr lang="en-US" sz="2300" dirty="0">
                  <a:cs typeface="B Titr" panose="00000700000000000000" pitchFamily="2" charset="-78"/>
                </a:endParaRPr>
              </a:p>
              <a:p>
                <a14:m>
                  <m:oMath xmlns:m="http://schemas.openxmlformats.org/officeDocument/2006/math">
                    <m:r>
                      <a:rPr lang="ar-SA" sz="2900">
                        <a:latin typeface="Cambria Math" panose="02040503050406030204" pitchFamily="18" charset="0"/>
                      </a:rPr>
                      <m:t>دستگاه</m:t>
                    </m:r>
                    <m:r>
                      <a:rPr lang="ar-SA" sz="2900">
                        <a:latin typeface="Cambria Math" panose="02040503050406030204" pitchFamily="18" charset="0"/>
                      </a:rPr>
                      <m:t> </m:t>
                    </m:r>
                    <m:r>
                      <a:rPr lang="ar-SA" sz="2900">
                        <a:latin typeface="Cambria Math" panose="02040503050406030204" pitchFamily="18" charset="0"/>
                      </a:rPr>
                      <m:t>اتصال</m:t>
                    </m:r>
                    <m:r>
                      <a:rPr lang="ar-SA" sz="2900">
                        <a:latin typeface="Cambria Math" panose="02040503050406030204" pitchFamily="18" charset="0"/>
                      </a:rPr>
                      <m:t> </m:t>
                    </m:r>
                    <m:r>
                      <a:rPr lang="ar-SA" sz="2900">
                        <a:latin typeface="Cambria Math" panose="02040503050406030204" pitchFamily="18" charset="0"/>
                      </a:rPr>
                      <m:t>میزان</m:t>
                    </m:r>
                    <m:r>
                      <a:rPr lang="ar-SA" sz="2900">
                        <a:latin typeface="Cambria Math" panose="02040503050406030204" pitchFamily="18" charset="0"/>
                      </a:rPr>
                      <m:t>×</m:t>
                    </m:r>
                    <m:d>
                      <m:dPr>
                        <m:ctrlPr>
                          <a:rPr lang="en-US" sz="2900" i="1">
                            <a:latin typeface="Cambria Math" panose="02040503050406030204" pitchFamily="18" charset="0"/>
                          </a:rPr>
                        </m:ctrlPr>
                      </m:dPr>
                      <m:e>
                        <m:r>
                          <a:rPr lang="en-US" sz="2900" i="1">
                            <a:latin typeface="Cambria Math" panose="02040503050406030204" pitchFamily="18" charset="0"/>
                          </a:rPr>
                          <m:t>1</m:t>
                        </m:r>
                        <m:r>
                          <a:rPr lang="en-US" sz="2900" i="1">
                            <a:latin typeface="Cambria Math" panose="02040503050406030204" pitchFamily="18" charset="0"/>
                          </a:rPr>
                          <m:t>+</m:t>
                        </m:r>
                        <m:r>
                          <a:rPr lang="ar-SA" sz="2900">
                            <a:latin typeface="Cambria Math" panose="02040503050406030204" pitchFamily="18" charset="0"/>
                          </a:rPr>
                          <m:t>درخواست</m:t>
                        </m:r>
                        <m:r>
                          <a:rPr lang="ar-SA" sz="2900">
                            <a:latin typeface="Cambria Math" panose="02040503050406030204" pitchFamily="18" charset="0"/>
                          </a:rPr>
                          <m:t> </m:t>
                        </m:r>
                        <m:r>
                          <a:rPr lang="ar-SA" sz="2900">
                            <a:latin typeface="Cambria Math" panose="02040503050406030204" pitchFamily="18" charset="0"/>
                          </a:rPr>
                          <m:t>فراوانی</m:t>
                        </m:r>
                        <m:r>
                          <a:rPr lang="ar-SA" sz="2900">
                            <a:latin typeface="Cambria Math" panose="02040503050406030204" pitchFamily="18" charset="0"/>
                          </a:rPr>
                          <m:t> </m:t>
                        </m:r>
                        <m:r>
                          <a:rPr lang="ar-SA" sz="2900">
                            <a:latin typeface="Cambria Math" panose="02040503050406030204" pitchFamily="18" charset="0"/>
                          </a:rPr>
                          <m:t>میزان</m:t>
                        </m:r>
                      </m:e>
                    </m:d>
                    <m:r>
                      <a:rPr lang="en-US" sz="2900" i="1">
                        <a:latin typeface="Cambria Math" panose="02040503050406030204" pitchFamily="18" charset="0"/>
                      </a:rPr>
                      <m:t>×</m:t>
                    </m:r>
                    <m:r>
                      <a:rPr lang="ar-SA" sz="2900">
                        <a:latin typeface="Cambria Math" panose="02040503050406030204" pitchFamily="18" charset="0"/>
                      </a:rPr>
                      <m:t>مقرر</m:t>
                    </m:r>
                    <m:r>
                      <a:rPr lang="ar-SA" sz="2900">
                        <a:latin typeface="Cambria Math" panose="02040503050406030204" pitchFamily="18" charset="0"/>
                      </a:rPr>
                      <m:t> </m:t>
                    </m:r>
                    <m:r>
                      <a:rPr lang="ar-SA" sz="2900">
                        <a:latin typeface="Cambria Math" panose="02040503050406030204" pitchFamily="18" charset="0"/>
                      </a:rPr>
                      <m:t>مهلت</m:t>
                    </m:r>
                    <m:r>
                      <a:rPr lang="ar-SA" sz="2900">
                        <a:latin typeface="Cambria Math" panose="02040503050406030204" pitchFamily="18" charset="0"/>
                      </a:rPr>
                      <m:t> </m:t>
                    </m:r>
                    <m:r>
                      <a:rPr lang="ar-SA" sz="2900">
                        <a:latin typeface="Cambria Math" panose="02040503050406030204" pitchFamily="18" charset="0"/>
                      </a:rPr>
                      <m:t>در</m:t>
                    </m:r>
                    <m:r>
                      <a:rPr lang="ar-SA" sz="2900">
                        <a:latin typeface="Cambria Math" panose="02040503050406030204" pitchFamily="18" charset="0"/>
                      </a:rPr>
                      <m:t> </m:t>
                    </m:r>
                    <m:r>
                      <a:rPr lang="ar-SA" sz="2900">
                        <a:latin typeface="Cambria Math" panose="02040503050406030204" pitchFamily="18" charset="0"/>
                      </a:rPr>
                      <m:t>درخواست</m:t>
                    </m:r>
                    <m:r>
                      <a:rPr lang="ar-SA" sz="2900">
                        <a:latin typeface="Cambria Math" panose="02040503050406030204" pitchFamily="18" charset="0"/>
                      </a:rPr>
                      <m:t> </m:t>
                    </m:r>
                    <m:r>
                      <a:rPr lang="ar-SA" sz="2900">
                        <a:latin typeface="Cambria Math" panose="02040503050406030204" pitchFamily="18" charset="0"/>
                      </a:rPr>
                      <m:t>به</m:t>
                    </m:r>
                    <m:r>
                      <a:rPr lang="ar-SA" sz="2900">
                        <a:latin typeface="Cambria Math" panose="02040503050406030204" pitchFamily="18" charset="0"/>
                      </a:rPr>
                      <m:t> </m:t>
                    </m:r>
                    <m:r>
                      <a:rPr lang="ar-SA" sz="2900">
                        <a:latin typeface="Cambria Math" panose="02040503050406030204" pitchFamily="18" charset="0"/>
                      </a:rPr>
                      <m:t>پاسخگویی</m:t>
                    </m:r>
                    <m:r>
                      <a:rPr lang="ar-SA" sz="2900">
                        <a:latin typeface="Cambria Math" panose="02040503050406030204" pitchFamily="18" charset="0"/>
                      </a:rPr>
                      <m:t> </m:t>
                    </m:r>
                    <m:r>
                      <a:rPr lang="ar-SA" sz="2900">
                        <a:latin typeface="Cambria Math" panose="02040503050406030204" pitchFamily="18" charset="0"/>
                      </a:rPr>
                      <m:t>اولیه</m:t>
                    </m:r>
                    <m:r>
                      <a:rPr lang="ar-SA" sz="2900">
                        <a:latin typeface="Cambria Math" panose="02040503050406030204" pitchFamily="18" charset="0"/>
                      </a:rPr>
                      <m:t> </m:t>
                    </m:r>
                    <m:r>
                      <a:rPr lang="ar-SA" sz="2900">
                        <a:latin typeface="Cambria Math" panose="02040503050406030204" pitchFamily="18" charset="0"/>
                      </a:rPr>
                      <m:t>امتیاز</m:t>
                    </m:r>
                    <m:r>
                      <a:rPr lang="ar-SA" sz="2900">
                        <a:latin typeface="Cambria Math" panose="02040503050406030204" pitchFamily="18" charset="0"/>
                      </a:rPr>
                      <m:t>×</m:t>
                    </m:r>
                    <m:r>
                      <a:rPr lang="en-US" sz="2900">
                        <a:latin typeface="Cambria Math" panose="02040503050406030204" pitchFamily="18" charset="0"/>
                      </a:rPr>
                      <m:t>100</m:t>
                    </m:r>
                    <m:r>
                      <a:rPr lang="en-US" sz="2900">
                        <a:latin typeface="Cambria Math" panose="02040503050406030204" pitchFamily="18" charset="0"/>
                      </a:rPr>
                      <m:t>=</m:t>
                    </m:r>
                    <m:r>
                      <a:rPr lang="ar-SA" sz="2900">
                        <a:latin typeface="Cambria Math" panose="02040503050406030204" pitchFamily="18" charset="0"/>
                      </a:rPr>
                      <m:t>مقرر</m:t>
                    </m:r>
                    <m:r>
                      <a:rPr lang="ar-SA" sz="2900">
                        <a:latin typeface="Cambria Math" panose="02040503050406030204" pitchFamily="18" charset="0"/>
                      </a:rPr>
                      <m:t> </m:t>
                    </m:r>
                    <m:r>
                      <a:rPr lang="ar-SA" sz="2900">
                        <a:latin typeface="Cambria Math" panose="02040503050406030204" pitchFamily="18" charset="0"/>
                      </a:rPr>
                      <m:t>مهلت</m:t>
                    </m:r>
                    <m:r>
                      <a:rPr lang="ar-SA" sz="2900">
                        <a:latin typeface="Cambria Math" panose="02040503050406030204" pitchFamily="18" charset="0"/>
                      </a:rPr>
                      <m:t> </m:t>
                    </m:r>
                    <m:r>
                      <a:rPr lang="ar-SA" sz="2900">
                        <a:latin typeface="Cambria Math" panose="02040503050406030204" pitchFamily="18" charset="0"/>
                      </a:rPr>
                      <m:t>در</m:t>
                    </m:r>
                    <m:r>
                      <a:rPr lang="ar-SA" sz="2900">
                        <a:latin typeface="Cambria Math" panose="02040503050406030204" pitchFamily="18" charset="0"/>
                      </a:rPr>
                      <m:t> </m:t>
                    </m:r>
                    <m:r>
                      <a:rPr lang="ar-SA" sz="2900">
                        <a:latin typeface="Cambria Math" panose="02040503050406030204" pitchFamily="18" charset="0"/>
                      </a:rPr>
                      <m:t>متقاضیان</m:t>
                    </m:r>
                    <m:r>
                      <a:rPr lang="ar-SA" sz="2900">
                        <a:latin typeface="Cambria Math" panose="02040503050406030204" pitchFamily="18" charset="0"/>
                      </a:rPr>
                      <m:t> </m:t>
                    </m:r>
                    <m:r>
                      <a:rPr lang="ar-SA" sz="2900">
                        <a:latin typeface="Cambria Math" panose="02040503050406030204" pitchFamily="18" charset="0"/>
                      </a:rPr>
                      <m:t>مجوز</m:t>
                    </m:r>
                    <m:r>
                      <a:rPr lang="ar-SA" sz="2900">
                        <a:latin typeface="Cambria Math" panose="02040503050406030204" pitchFamily="18" charset="0"/>
                      </a:rPr>
                      <m:t> </m:t>
                    </m:r>
                    <m:r>
                      <a:rPr lang="ar-SA" sz="2900">
                        <a:latin typeface="Cambria Math" panose="02040503050406030204" pitchFamily="18" charset="0"/>
                      </a:rPr>
                      <m:t>صدور</m:t>
                    </m:r>
                    <m:r>
                      <a:rPr lang="ar-SA" sz="2900">
                        <a:latin typeface="Cambria Math" panose="02040503050406030204" pitchFamily="18" charset="0"/>
                      </a:rPr>
                      <m:t> </m:t>
                    </m:r>
                    <m:r>
                      <a:rPr lang="ar-SA" sz="2900">
                        <a:latin typeface="Cambria Math" panose="02040503050406030204" pitchFamily="18" charset="0"/>
                      </a:rPr>
                      <m:t>درخواست</m:t>
                    </m:r>
                    <m:r>
                      <a:rPr lang="ar-SA" sz="2900">
                        <a:latin typeface="Cambria Math" panose="02040503050406030204" pitchFamily="18" charset="0"/>
                      </a:rPr>
                      <m:t> </m:t>
                    </m:r>
                    <m:r>
                      <a:rPr lang="ar-SA" sz="2900">
                        <a:latin typeface="Cambria Math" panose="02040503050406030204" pitchFamily="18" charset="0"/>
                      </a:rPr>
                      <m:t>به</m:t>
                    </m:r>
                    <m:r>
                      <a:rPr lang="ar-SA" sz="2900">
                        <a:latin typeface="Cambria Math" panose="02040503050406030204" pitchFamily="18" charset="0"/>
                      </a:rPr>
                      <m:t> </m:t>
                    </m:r>
                    <m:r>
                      <a:rPr lang="ar-SA" sz="2900">
                        <a:latin typeface="Cambria Math" panose="02040503050406030204" pitchFamily="18" charset="0"/>
                      </a:rPr>
                      <m:t>پاسخ</m:t>
                    </m:r>
                    <m:r>
                      <a:rPr lang="ar-SA" sz="2900" i="1">
                        <a:latin typeface="Cambria Math" panose="02040503050406030204" pitchFamily="18" charset="0"/>
                      </a:rPr>
                      <m:t> </m:t>
                    </m:r>
                    <m:r>
                      <a:rPr lang="ar-SA" sz="2900">
                        <a:latin typeface="Cambria Math" panose="02040503050406030204" pitchFamily="18" charset="0"/>
                      </a:rPr>
                      <m:t>میزان</m:t>
                    </m:r>
                    <m:r>
                      <a:rPr lang="ar-SA" sz="2900">
                        <a:latin typeface="Cambria Math" panose="02040503050406030204" pitchFamily="18" charset="0"/>
                      </a:rPr>
                      <m:t> </m:t>
                    </m:r>
                    <m:r>
                      <a:rPr lang="ar-SA" sz="2900">
                        <a:latin typeface="Cambria Math" panose="02040503050406030204" pitchFamily="18" charset="0"/>
                      </a:rPr>
                      <m:t>سنجه</m:t>
                    </m:r>
                  </m:oMath>
                </a14:m>
                <a:endParaRPr lang="en-US" sz="2900" dirty="0">
                  <a:cs typeface="B Titr" panose="00000700000000000000" pitchFamily="2" charset="-78"/>
                </a:endParaRPr>
              </a:p>
              <a:p>
                <a:r>
                  <a:rPr lang="ar-SA" sz="2900" dirty="0">
                    <a:cs typeface="B Titr" panose="00000700000000000000" pitchFamily="2" charset="-78"/>
                  </a:rPr>
                  <a:t> </a:t>
                </a:r>
                <a:endParaRPr lang="en-US" sz="2900" dirty="0">
                  <a:cs typeface="B Titr" panose="00000700000000000000" pitchFamily="2" charset="-78"/>
                </a:endParaRPr>
              </a:p>
              <a:p>
                <a:pPr algn="r" rtl="1"/>
                <a:r>
                  <a:rPr lang="ar-SA" sz="2900" dirty="0">
                    <a:cs typeface="B Titr" panose="00000700000000000000" pitchFamily="2" charset="-78"/>
                  </a:rPr>
                  <a:t>که در آن:</a:t>
                </a:r>
                <a:endParaRPr lang="en-US" sz="2900" dirty="0">
                  <a:cs typeface="B Titr" panose="00000700000000000000" pitchFamily="2" charset="-78"/>
                </a:endParaRPr>
              </a:p>
              <a:p>
                <a:pPr rtl="1"/>
                <a14:m>
                  <m:oMath xmlns:m="http://schemas.openxmlformats.org/officeDocument/2006/math">
                    <m:f>
                      <m:fPr>
                        <m:ctrlPr>
                          <a:rPr lang="en-US" sz="2900" i="1">
                            <a:latin typeface="Cambria Math" panose="02040503050406030204" pitchFamily="18" charset="0"/>
                          </a:rPr>
                        </m:ctrlPr>
                      </m:fPr>
                      <m:num>
                        <m:nary>
                          <m:naryPr>
                            <m:chr m:val="∑"/>
                            <m:limLoc m:val="undOvr"/>
                            <m:supHide m:val="on"/>
                            <m:ctrlPr>
                              <a:rPr lang="en-US" sz="2900" i="1">
                                <a:latin typeface="Cambria Math" panose="02040503050406030204" pitchFamily="18" charset="0"/>
                              </a:rPr>
                            </m:ctrlPr>
                          </m:naryPr>
                          <m:sub>
                            <m:r>
                              <a:rPr lang="en-US" sz="2900" i="1">
                                <a:latin typeface="Cambria Math" panose="02040503050406030204" pitchFamily="18" charset="0"/>
                              </a:rPr>
                              <m:t>𝑖</m:t>
                            </m:r>
                            <m:r>
                              <a:rPr lang="en-US" sz="2900" i="1">
                                <a:latin typeface="Cambria Math" panose="02040503050406030204" pitchFamily="18" charset="0"/>
                              </a:rPr>
                              <m:t>= </m:t>
                            </m:r>
                            <m:r>
                              <a:rPr lang="ar-SA" sz="2900">
                                <a:latin typeface="Cambria Math" panose="02040503050406030204" pitchFamily="18" charset="0"/>
                              </a:rPr>
                              <m:t>دستگاه</m:t>
                            </m:r>
                            <m:r>
                              <a:rPr lang="ar-SA" sz="2900" i="1">
                                <a:latin typeface="Cambria Math" panose="02040503050406030204" pitchFamily="18" charset="0"/>
                              </a:rPr>
                              <m:t> </m:t>
                            </m:r>
                            <m:r>
                              <a:rPr lang="ar-SA" sz="2900">
                                <a:latin typeface="Cambria Math" panose="02040503050406030204" pitchFamily="18" charset="0"/>
                              </a:rPr>
                              <m:t>درخواستهای</m:t>
                            </m:r>
                            <m:r>
                              <a:rPr lang="ar-SA" sz="2900" i="1">
                                <a:latin typeface="Cambria Math" panose="02040503050406030204" pitchFamily="18" charset="0"/>
                              </a:rPr>
                              <m:t> </m:t>
                            </m:r>
                            <m:r>
                              <a:rPr lang="ar-SA" sz="2900">
                                <a:latin typeface="Cambria Math" panose="02040503050406030204" pitchFamily="18" charset="0"/>
                              </a:rPr>
                              <m:t>همه</m:t>
                            </m:r>
                          </m:sub>
                          <m:sup/>
                          <m:e>
                            <m:d>
                              <m:dPr>
                                <m:begChr m:val="["/>
                                <m:endChr m:val="]"/>
                                <m:ctrlPr>
                                  <a:rPr lang="en-US" sz="2900" i="1">
                                    <a:latin typeface="Cambria Math" panose="02040503050406030204" pitchFamily="18" charset="0"/>
                                  </a:rPr>
                                </m:ctrlPr>
                              </m:dPr>
                              <m:e>
                                <m:r>
                                  <a:rPr lang="en-US" sz="2900" i="1">
                                    <a:latin typeface="Cambria Math" panose="02040503050406030204" pitchFamily="18" charset="0"/>
                                  </a:rPr>
                                  <m:t>𝑚𝑖𝑛</m:t>
                                </m:r>
                                <m:d>
                                  <m:dPr>
                                    <m:ctrlPr>
                                      <a:rPr lang="en-US" sz="2900" i="1">
                                        <a:latin typeface="Cambria Math" panose="02040503050406030204" pitchFamily="18" charset="0"/>
                                      </a:rPr>
                                    </m:ctrlPr>
                                  </m:dPr>
                                  <m:e>
                                    <m:r>
                                      <a:rPr lang="en-US" sz="2900" i="1">
                                        <a:latin typeface="Cambria Math" panose="02040503050406030204" pitchFamily="18" charset="0"/>
                                      </a:rPr>
                                      <m:t>1</m:t>
                                    </m:r>
                                    <m:r>
                                      <a:rPr lang="en-US" sz="2900" i="1">
                                        <a:latin typeface="Cambria Math" panose="02040503050406030204" pitchFamily="18" charset="0"/>
                                      </a:rPr>
                                      <m:t>  ,  </m:t>
                                    </m:r>
                                    <m:f>
                                      <m:fPr>
                                        <m:ctrlPr>
                                          <a:rPr lang="en-US" sz="2900" i="1">
                                            <a:latin typeface="Cambria Math" panose="02040503050406030204" pitchFamily="18" charset="0"/>
                                          </a:rPr>
                                        </m:ctrlPr>
                                      </m:fPr>
                                      <m:num>
                                        <m:r>
                                          <a:rPr lang="en-US" sz="2900" i="1">
                                            <a:latin typeface="Cambria Math" panose="02040503050406030204" pitchFamily="18" charset="0"/>
                                          </a:rPr>
                                          <m:t>𝑖</m:t>
                                        </m:r>
                                        <m:r>
                                          <a:rPr lang="ar-SA" sz="2900">
                                            <a:latin typeface="Cambria Math" panose="02040503050406030204" pitchFamily="18" charset="0"/>
                                          </a:rPr>
                                          <m:t> </m:t>
                                        </m:r>
                                        <m:r>
                                          <a:rPr lang="ar-SA" sz="2900">
                                            <a:latin typeface="Cambria Math" panose="02040503050406030204" pitchFamily="18" charset="0"/>
                                          </a:rPr>
                                          <m:t>درخواست</m:t>
                                        </m:r>
                                        <m:r>
                                          <a:rPr lang="ar-SA" sz="2900">
                                            <a:latin typeface="Cambria Math" panose="02040503050406030204" pitchFamily="18" charset="0"/>
                                          </a:rPr>
                                          <m:t> </m:t>
                                        </m:r>
                                        <m:r>
                                          <a:rPr lang="ar-SA" sz="2900">
                                            <a:latin typeface="Cambria Math" panose="02040503050406030204" pitchFamily="18" charset="0"/>
                                          </a:rPr>
                                          <m:t>به</m:t>
                                        </m:r>
                                        <m:r>
                                          <a:rPr lang="ar-SA" sz="2900">
                                            <a:latin typeface="Cambria Math" panose="02040503050406030204" pitchFamily="18" charset="0"/>
                                          </a:rPr>
                                          <m:t> </m:t>
                                        </m:r>
                                        <m:r>
                                          <a:rPr lang="ar-SA" sz="2900">
                                            <a:latin typeface="Cambria Math" panose="02040503050406030204" pitchFamily="18" charset="0"/>
                                          </a:rPr>
                                          <m:t>پاسخگویی</m:t>
                                        </m:r>
                                        <m:r>
                                          <a:rPr lang="ar-SA" sz="2900">
                                            <a:latin typeface="Cambria Math" panose="02040503050406030204" pitchFamily="18" charset="0"/>
                                          </a:rPr>
                                          <m:t> </m:t>
                                        </m:r>
                                        <m:r>
                                          <a:rPr lang="ar-SA" sz="2900">
                                            <a:latin typeface="Cambria Math" panose="02040503050406030204" pitchFamily="18" charset="0"/>
                                          </a:rPr>
                                          <m:t>قانونی</m:t>
                                        </m:r>
                                        <m:r>
                                          <a:rPr lang="ar-SA" sz="2900">
                                            <a:latin typeface="Cambria Math" panose="02040503050406030204" pitchFamily="18" charset="0"/>
                                          </a:rPr>
                                          <m:t> </m:t>
                                        </m:r>
                                        <m:r>
                                          <a:rPr lang="ar-SA" sz="2900">
                                            <a:latin typeface="Cambria Math" panose="02040503050406030204" pitchFamily="18" charset="0"/>
                                          </a:rPr>
                                          <m:t>مهلت</m:t>
                                        </m:r>
                                      </m:num>
                                      <m:den>
                                        <m:r>
                                          <a:rPr lang="en-US" sz="2900" i="1">
                                            <a:latin typeface="Cambria Math" panose="02040503050406030204" pitchFamily="18" charset="0"/>
                                          </a:rPr>
                                          <m:t>𝑖</m:t>
                                        </m:r>
                                        <m:r>
                                          <a:rPr lang="en-US" sz="2900" i="1">
                                            <a:latin typeface="Cambria Math" panose="02040503050406030204" pitchFamily="18" charset="0"/>
                                          </a:rPr>
                                          <m:t> </m:t>
                                        </m:r>
                                        <m:r>
                                          <a:rPr lang="ar-SA" sz="2900">
                                            <a:latin typeface="Cambria Math" panose="02040503050406030204" pitchFamily="18" charset="0"/>
                                          </a:rPr>
                                          <m:t>درخواستبه</m:t>
                                        </m:r>
                                        <m:r>
                                          <a:rPr lang="ar-SA" sz="2900">
                                            <a:latin typeface="Cambria Math" panose="02040503050406030204" pitchFamily="18" charset="0"/>
                                          </a:rPr>
                                          <m:t> </m:t>
                                        </m:r>
                                        <m:r>
                                          <a:rPr lang="ar-SA" sz="2900">
                                            <a:latin typeface="Cambria Math" panose="02040503050406030204" pitchFamily="18" charset="0"/>
                                          </a:rPr>
                                          <m:t>پاسخگویی</m:t>
                                        </m:r>
                                        <m:r>
                                          <a:rPr lang="ar-SA" sz="2900">
                                            <a:latin typeface="Cambria Math" panose="02040503050406030204" pitchFamily="18" charset="0"/>
                                          </a:rPr>
                                          <m:t> </m:t>
                                        </m:r>
                                        <m:r>
                                          <a:rPr lang="ar-SA" sz="2900">
                                            <a:latin typeface="Cambria Math" panose="02040503050406030204" pitchFamily="18" charset="0"/>
                                          </a:rPr>
                                          <m:t>زمان</m:t>
                                        </m:r>
                                        <m:r>
                                          <a:rPr lang="ar-SA" sz="2900">
                                            <a:latin typeface="Cambria Math" panose="02040503050406030204" pitchFamily="18" charset="0"/>
                                          </a:rPr>
                                          <m:t> </m:t>
                                        </m:r>
                                        <m:r>
                                          <a:rPr lang="ar-SA" sz="2900">
                                            <a:latin typeface="Cambria Math" panose="02040503050406030204" pitchFamily="18" charset="0"/>
                                          </a:rPr>
                                          <m:t>مدت</m:t>
                                        </m:r>
                                      </m:den>
                                    </m:f>
                                  </m:e>
                                </m:d>
                              </m:e>
                            </m:d>
                          </m:e>
                        </m:nary>
                      </m:num>
                      <m:den>
                        <m:r>
                          <a:rPr lang="ar-SA" sz="2900">
                            <a:latin typeface="Cambria Math" panose="02040503050406030204" pitchFamily="18" charset="0"/>
                          </a:rPr>
                          <m:t>دستگاه</m:t>
                        </m:r>
                        <m:r>
                          <a:rPr lang="ar-SA" sz="2900">
                            <a:latin typeface="Cambria Math" panose="02040503050406030204" pitchFamily="18" charset="0"/>
                          </a:rPr>
                          <m:t> </m:t>
                        </m:r>
                        <m:r>
                          <a:rPr lang="ar-SA" sz="2900">
                            <a:latin typeface="Cambria Math" panose="02040503050406030204" pitchFamily="18" charset="0"/>
                          </a:rPr>
                          <m:t>درخواستهای</m:t>
                        </m:r>
                        <m:r>
                          <a:rPr lang="ar-SA" sz="2900">
                            <a:latin typeface="Cambria Math" panose="02040503050406030204" pitchFamily="18" charset="0"/>
                          </a:rPr>
                          <m:t> </m:t>
                        </m:r>
                        <m:r>
                          <a:rPr lang="ar-SA" sz="2900">
                            <a:latin typeface="Cambria Math" panose="02040503050406030204" pitchFamily="18" charset="0"/>
                          </a:rPr>
                          <m:t>تعداد</m:t>
                        </m:r>
                      </m:den>
                    </m:f>
                    <m:r>
                      <a:rPr lang="en-US" sz="2900">
                        <a:latin typeface="Cambria Math" panose="02040503050406030204" pitchFamily="18" charset="0"/>
                      </a:rPr>
                      <m:t>=</m:t>
                    </m:r>
                    <m:r>
                      <a:rPr lang="ar-SA" sz="2900">
                        <a:latin typeface="Cambria Math" panose="02040503050406030204" pitchFamily="18" charset="0"/>
                      </a:rPr>
                      <m:t>مقرر</m:t>
                    </m:r>
                    <m:r>
                      <a:rPr lang="ar-SA" sz="2900">
                        <a:latin typeface="Cambria Math" panose="02040503050406030204" pitchFamily="18" charset="0"/>
                      </a:rPr>
                      <m:t> </m:t>
                    </m:r>
                    <m:r>
                      <a:rPr lang="ar-SA" sz="2900">
                        <a:latin typeface="Cambria Math" panose="02040503050406030204" pitchFamily="18" charset="0"/>
                      </a:rPr>
                      <m:t>مهلت</m:t>
                    </m:r>
                    <m:r>
                      <a:rPr lang="ar-SA" sz="2900">
                        <a:latin typeface="Cambria Math" panose="02040503050406030204" pitchFamily="18" charset="0"/>
                      </a:rPr>
                      <m:t> </m:t>
                    </m:r>
                    <m:r>
                      <a:rPr lang="ar-SA" sz="2900">
                        <a:latin typeface="Cambria Math" panose="02040503050406030204" pitchFamily="18" charset="0"/>
                      </a:rPr>
                      <m:t>در</m:t>
                    </m:r>
                    <m:r>
                      <a:rPr lang="ar-SA" sz="2900">
                        <a:latin typeface="Cambria Math" panose="02040503050406030204" pitchFamily="18" charset="0"/>
                      </a:rPr>
                      <m:t> </m:t>
                    </m:r>
                    <m:r>
                      <a:rPr lang="ar-SA" sz="2900">
                        <a:latin typeface="Cambria Math" panose="02040503050406030204" pitchFamily="18" charset="0"/>
                      </a:rPr>
                      <m:t>درخواست</m:t>
                    </m:r>
                    <m:r>
                      <a:rPr lang="ar-SA" sz="2900">
                        <a:latin typeface="Cambria Math" panose="02040503050406030204" pitchFamily="18" charset="0"/>
                      </a:rPr>
                      <m:t> </m:t>
                    </m:r>
                    <m:r>
                      <a:rPr lang="ar-SA" sz="2900">
                        <a:latin typeface="Cambria Math" panose="02040503050406030204" pitchFamily="18" charset="0"/>
                      </a:rPr>
                      <m:t>به</m:t>
                    </m:r>
                    <m:r>
                      <a:rPr lang="ar-SA" sz="2900">
                        <a:latin typeface="Cambria Math" panose="02040503050406030204" pitchFamily="18" charset="0"/>
                      </a:rPr>
                      <m:t> </m:t>
                    </m:r>
                    <m:r>
                      <a:rPr lang="ar-SA" sz="2900">
                        <a:latin typeface="Cambria Math" panose="02040503050406030204" pitchFamily="18" charset="0"/>
                      </a:rPr>
                      <m:t>پاسخگویی</m:t>
                    </m:r>
                    <m:r>
                      <a:rPr lang="ar-SA" sz="2900">
                        <a:latin typeface="Cambria Math" panose="02040503050406030204" pitchFamily="18" charset="0"/>
                      </a:rPr>
                      <m:t> </m:t>
                    </m:r>
                    <m:r>
                      <a:rPr lang="ar-SA" sz="2900">
                        <a:latin typeface="Cambria Math" panose="02040503050406030204" pitchFamily="18" charset="0"/>
                      </a:rPr>
                      <m:t>اولیه</m:t>
                    </m:r>
                    <m:r>
                      <a:rPr lang="ar-SA" sz="2900">
                        <a:latin typeface="Cambria Math" panose="02040503050406030204" pitchFamily="18" charset="0"/>
                      </a:rPr>
                      <m:t> </m:t>
                    </m:r>
                    <m:r>
                      <a:rPr lang="ar-SA" sz="2900">
                        <a:latin typeface="Cambria Math" panose="02040503050406030204" pitchFamily="18" charset="0"/>
                      </a:rPr>
                      <m:t>امتیاز</m:t>
                    </m:r>
                  </m:oMath>
                </a14:m>
                <a:endParaRPr lang="en-US" sz="2900" dirty="0">
                  <a:cs typeface="B Titr" panose="00000700000000000000" pitchFamily="2" charset="-78"/>
                </a:endParaRPr>
              </a:p>
              <a:p>
                <a:r>
                  <a:rPr lang="ar-SA" sz="2900" dirty="0">
                    <a:cs typeface="B Titr" panose="00000700000000000000" pitchFamily="2" charset="-78"/>
                  </a:rPr>
                  <a:t> </a:t>
                </a:r>
                <a:endParaRPr lang="en-US" sz="2900" dirty="0">
                  <a:cs typeface="B Titr" panose="00000700000000000000" pitchFamily="2" charset="-78"/>
                </a:endParaRPr>
              </a:p>
              <a:p>
                <a14:m>
                  <m:oMath xmlns:m="http://schemas.openxmlformats.org/officeDocument/2006/math">
                    <m:f>
                      <m:fPr>
                        <m:ctrlPr>
                          <a:rPr lang="en-US" sz="2900" i="1">
                            <a:latin typeface="Cambria Math" panose="02040503050406030204" pitchFamily="18" charset="0"/>
                          </a:rPr>
                        </m:ctrlPr>
                      </m:fPr>
                      <m:num>
                        <m:r>
                          <a:rPr lang="ar-SA" sz="2900">
                            <a:latin typeface="Cambria Math" panose="02040503050406030204" pitchFamily="18" charset="0"/>
                          </a:rPr>
                          <m:t>دستگاهمحور</m:t>
                        </m:r>
                        <m:r>
                          <a:rPr lang="ar-SA" sz="2900">
                            <a:latin typeface="Cambria Math" panose="02040503050406030204" pitchFamily="18" charset="0"/>
                          </a:rPr>
                          <m:t> </m:t>
                        </m:r>
                        <m:r>
                          <a:rPr lang="ar-SA" sz="2900">
                            <a:latin typeface="Cambria Math" panose="02040503050406030204" pitchFamily="18" charset="0"/>
                          </a:rPr>
                          <m:t>تایید</m:t>
                        </m:r>
                        <m:r>
                          <a:rPr lang="ar-SA" sz="2900">
                            <a:latin typeface="Cambria Math" panose="02040503050406030204" pitchFamily="18" charset="0"/>
                          </a:rPr>
                          <m:t> </m:t>
                        </m:r>
                        <m:r>
                          <a:rPr lang="ar-SA" sz="2900">
                            <a:latin typeface="Cambria Math" panose="02040503050406030204" pitchFamily="18" charset="0"/>
                          </a:rPr>
                          <m:t>درخواستهای</m:t>
                        </m:r>
                        <m:r>
                          <a:rPr lang="ar-SA" sz="2900">
                            <a:latin typeface="Cambria Math" panose="02040503050406030204" pitchFamily="18" charset="0"/>
                          </a:rPr>
                          <m:t> </m:t>
                        </m:r>
                        <m:r>
                          <a:rPr lang="ar-SA" sz="2900">
                            <a:latin typeface="Cambria Math" panose="02040503050406030204" pitchFamily="18" charset="0"/>
                          </a:rPr>
                          <m:t>تعداد</m:t>
                        </m:r>
                      </m:num>
                      <m:den>
                        <m:r>
                          <a:rPr lang="ar-SA" sz="2900">
                            <a:latin typeface="Cambria Math" panose="02040503050406030204" pitchFamily="18" charset="0"/>
                          </a:rPr>
                          <m:t> </m:t>
                        </m:r>
                        <m:r>
                          <a:rPr lang="ar-SA" sz="2900">
                            <a:latin typeface="Cambria Math" panose="02040503050406030204" pitchFamily="18" charset="0"/>
                          </a:rPr>
                          <m:t>دستگاهها</m:t>
                        </m:r>
                        <m:r>
                          <a:rPr lang="ar-SA" sz="2900">
                            <a:latin typeface="Cambria Math" panose="02040503050406030204" pitchFamily="18" charset="0"/>
                          </a:rPr>
                          <m:t> </m:t>
                        </m:r>
                        <m:r>
                          <a:rPr lang="ar-SA" sz="2900">
                            <a:latin typeface="Cambria Math" panose="02040503050406030204" pitchFamily="18" charset="0"/>
                          </a:rPr>
                          <m:t>همه</m:t>
                        </m:r>
                        <m:r>
                          <a:rPr lang="ar-SA" sz="2900">
                            <a:latin typeface="Cambria Math" panose="02040503050406030204" pitchFamily="18" charset="0"/>
                          </a:rPr>
                          <m:t> </m:t>
                        </m:r>
                        <m:r>
                          <a:rPr lang="ar-SA" sz="2900">
                            <a:latin typeface="Cambria Math" panose="02040503050406030204" pitchFamily="18" charset="0"/>
                          </a:rPr>
                          <m:t>برای</m:t>
                        </m:r>
                        <m:r>
                          <a:rPr lang="ar-SA" sz="2900">
                            <a:latin typeface="Cambria Math" panose="02040503050406030204" pitchFamily="18" charset="0"/>
                          </a:rPr>
                          <m:t> </m:t>
                        </m:r>
                        <m:r>
                          <a:rPr lang="ar-SA" sz="2900">
                            <a:latin typeface="Cambria Math" panose="02040503050406030204" pitchFamily="18" charset="0"/>
                          </a:rPr>
                          <m:t>مجوزها</m:t>
                        </m:r>
                        <m:r>
                          <a:rPr lang="ar-SA" sz="2900">
                            <a:latin typeface="Cambria Math" panose="02040503050406030204" pitchFamily="18" charset="0"/>
                          </a:rPr>
                          <m:t> </m:t>
                        </m:r>
                        <m:r>
                          <a:rPr lang="ar-SA" sz="2900">
                            <a:latin typeface="Cambria Math" panose="02040503050406030204" pitchFamily="18" charset="0"/>
                          </a:rPr>
                          <m:t>ملی</m:t>
                        </m:r>
                        <m:r>
                          <a:rPr lang="ar-SA" sz="2900">
                            <a:latin typeface="Cambria Math" panose="02040503050406030204" pitchFamily="18" charset="0"/>
                          </a:rPr>
                          <m:t> </m:t>
                        </m:r>
                        <m:r>
                          <a:rPr lang="ar-SA" sz="2900">
                            <a:latin typeface="Cambria Math" panose="02040503050406030204" pitchFamily="18" charset="0"/>
                          </a:rPr>
                          <m:t>درگاه</m:t>
                        </m:r>
                        <m:r>
                          <a:rPr lang="ar-SA" sz="2900">
                            <a:latin typeface="Cambria Math" panose="02040503050406030204" pitchFamily="18" charset="0"/>
                          </a:rPr>
                          <m:t> </m:t>
                        </m:r>
                        <m:r>
                          <a:rPr lang="ar-SA" sz="2900">
                            <a:latin typeface="Cambria Math" panose="02040503050406030204" pitchFamily="18" charset="0"/>
                          </a:rPr>
                          <m:t>شده</m:t>
                        </m:r>
                        <m:r>
                          <a:rPr lang="ar-SA" sz="2900">
                            <a:latin typeface="Cambria Math" panose="02040503050406030204" pitchFamily="18" charset="0"/>
                          </a:rPr>
                          <m:t> </m:t>
                        </m:r>
                        <m:r>
                          <a:rPr lang="ar-SA" sz="2900">
                            <a:latin typeface="Cambria Math" panose="02040503050406030204" pitchFamily="18" charset="0"/>
                          </a:rPr>
                          <m:t>ثبت</m:t>
                        </m:r>
                        <m:r>
                          <a:rPr lang="ar-SA" sz="2900">
                            <a:latin typeface="Cambria Math" panose="02040503050406030204" pitchFamily="18" charset="0"/>
                          </a:rPr>
                          <m:t> </m:t>
                        </m:r>
                        <m:r>
                          <a:rPr lang="ar-SA" sz="2900">
                            <a:latin typeface="Cambria Math" panose="02040503050406030204" pitchFamily="18" charset="0"/>
                          </a:rPr>
                          <m:t>محور</m:t>
                        </m:r>
                        <m:r>
                          <a:rPr lang="ar-SA" sz="2900">
                            <a:latin typeface="Cambria Math" panose="02040503050406030204" pitchFamily="18" charset="0"/>
                          </a:rPr>
                          <m:t> </m:t>
                        </m:r>
                        <m:r>
                          <a:rPr lang="ar-SA" sz="2900">
                            <a:latin typeface="Cambria Math" panose="02040503050406030204" pitchFamily="18" charset="0"/>
                          </a:rPr>
                          <m:t>تایید</m:t>
                        </m:r>
                        <m:r>
                          <a:rPr lang="ar-SA" sz="2900">
                            <a:latin typeface="Cambria Math" panose="02040503050406030204" pitchFamily="18" charset="0"/>
                          </a:rPr>
                          <m:t> </m:t>
                        </m:r>
                        <m:r>
                          <a:rPr lang="ar-SA" sz="2900">
                            <a:latin typeface="Cambria Math" panose="02040503050406030204" pitchFamily="18" charset="0"/>
                          </a:rPr>
                          <m:t>درخواستهای</m:t>
                        </m:r>
                        <m:r>
                          <a:rPr lang="ar-SA" sz="2900">
                            <a:latin typeface="Cambria Math" panose="02040503050406030204" pitchFamily="18" charset="0"/>
                          </a:rPr>
                          <m:t> </m:t>
                        </m:r>
                        <m:r>
                          <a:rPr lang="ar-SA" sz="2900">
                            <a:latin typeface="Cambria Math" panose="02040503050406030204" pitchFamily="18" charset="0"/>
                          </a:rPr>
                          <m:t>تعداد</m:t>
                        </m:r>
                      </m:den>
                    </m:f>
                    <m:r>
                      <a:rPr lang="en-US" sz="2900">
                        <a:latin typeface="Cambria Math" panose="02040503050406030204" pitchFamily="18" charset="0"/>
                      </a:rPr>
                      <m:t>=</m:t>
                    </m:r>
                    <m:r>
                      <a:rPr lang="ar-SA" sz="2900">
                        <a:latin typeface="Cambria Math" panose="02040503050406030204" pitchFamily="18" charset="0"/>
                      </a:rPr>
                      <m:t>درخواست</m:t>
                    </m:r>
                    <m:r>
                      <a:rPr lang="ar-SA" sz="2900">
                        <a:latin typeface="Cambria Math" panose="02040503050406030204" pitchFamily="18" charset="0"/>
                      </a:rPr>
                      <m:t> </m:t>
                    </m:r>
                    <m:r>
                      <a:rPr lang="ar-SA" sz="2900">
                        <a:latin typeface="Cambria Math" panose="02040503050406030204" pitchFamily="18" charset="0"/>
                      </a:rPr>
                      <m:t>فراوانی</m:t>
                    </m:r>
                    <m:r>
                      <a:rPr lang="ar-SA" sz="2900">
                        <a:latin typeface="Cambria Math" panose="02040503050406030204" pitchFamily="18" charset="0"/>
                      </a:rPr>
                      <m:t> </m:t>
                    </m:r>
                    <m:r>
                      <a:rPr lang="ar-SA" sz="2900">
                        <a:latin typeface="Cambria Math" panose="02040503050406030204" pitchFamily="18" charset="0"/>
                      </a:rPr>
                      <m:t>میزان</m:t>
                    </m:r>
                  </m:oMath>
                </a14:m>
                <a:endParaRPr lang="en-US" sz="2900" dirty="0">
                  <a:cs typeface="B Titr" panose="00000700000000000000" pitchFamily="2" charset="-78"/>
                </a:endParaRPr>
              </a:p>
              <a:p>
                <a:r>
                  <a:rPr lang="ar-SA" sz="2900" dirty="0">
                    <a:cs typeface="B Titr" panose="00000700000000000000" pitchFamily="2" charset="-78"/>
                  </a:rPr>
                  <a:t> </a:t>
                </a:r>
                <a:endParaRPr lang="en-US" sz="2900" dirty="0">
                  <a:cs typeface="B Titr" panose="00000700000000000000" pitchFamily="2" charset="-78"/>
                </a:endParaRPr>
              </a:p>
              <a:p>
                <a14:m>
                  <m:oMath xmlns:m="http://schemas.openxmlformats.org/officeDocument/2006/math">
                    <m:f>
                      <m:fPr>
                        <m:ctrlPr>
                          <a:rPr lang="en-US" sz="2900" i="1">
                            <a:latin typeface="Cambria Math" panose="02040503050406030204" pitchFamily="18" charset="0"/>
                          </a:rPr>
                        </m:ctrlPr>
                      </m:fPr>
                      <m:num>
                        <m:nary>
                          <m:naryPr>
                            <m:chr m:val="∑"/>
                            <m:limLoc m:val="undOvr"/>
                            <m:supHide m:val="on"/>
                            <m:ctrlPr>
                              <a:rPr lang="en-US" sz="2900" i="1">
                                <a:latin typeface="Cambria Math" panose="02040503050406030204" pitchFamily="18" charset="0"/>
                              </a:rPr>
                            </m:ctrlPr>
                          </m:naryPr>
                          <m:sub>
                            <m:r>
                              <a:rPr lang="en-US" sz="2900" i="1">
                                <a:latin typeface="Cambria Math" panose="02040503050406030204" pitchFamily="18" charset="0"/>
                              </a:rPr>
                              <m:t>𝑖</m:t>
                            </m:r>
                            <m:r>
                              <a:rPr lang="en-US" sz="2900" i="1">
                                <a:latin typeface="Cambria Math" panose="02040503050406030204" pitchFamily="18" charset="0"/>
                              </a:rPr>
                              <m:t>= </m:t>
                            </m:r>
                            <m:r>
                              <a:rPr lang="ar-SA" sz="2900">
                                <a:latin typeface="Cambria Math" panose="02040503050406030204" pitchFamily="18" charset="0"/>
                              </a:rPr>
                              <m:t>دستگاه</m:t>
                            </m:r>
                            <m:r>
                              <a:rPr lang="ar-SA" sz="2900" i="1">
                                <a:latin typeface="Cambria Math" panose="02040503050406030204" pitchFamily="18" charset="0"/>
                              </a:rPr>
                              <m:t> </m:t>
                            </m:r>
                            <m:r>
                              <a:rPr lang="ar-SA" sz="2900">
                                <a:latin typeface="Cambria Math" panose="02040503050406030204" pitchFamily="18" charset="0"/>
                              </a:rPr>
                              <m:t>شده</m:t>
                            </m:r>
                            <m:r>
                              <a:rPr lang="ar-SA" sz="2900">
                                <a:latin typeface="Cambria Math" panose="02040503050406030204" pitchFamily="18" charset="0"/>
                              </a:rPr>
                              <m:t> </m:t>
                            </m:r>
                            <m:r>
                              <a:rPr lang="ar-SA" sz="2900">
                                <a:latin typeface="Cambria Math" panose="02040503050406030204" pitchFamily="18" charset="0"/>
                              </a:rPr>
                              <m:t>کشف</m:t>
                            </m:r>
                            <m:r>
                              <a:rPr lang="ar-SA" sz="2900">
                                <a:latin typeface="Cambria Math" panose="02040503050406030204" pitchFamily="18" charset="0"/>
                              </a:rPr>
                              <m:t> </m:t>
                            </m:r>
                            <m:r>
                              <a:rPr lang="ar-SA" sz="2900">
                                <a:latin typeface="Cambria Math" panose="02040503050406030204" pitchFamily="18" charset="0"/>
                              </a:rPr>
                              <m:t>مجوزهای</m:t>
                            </m:r>
                            <m:r>
                              <a:rPr lang="ar-SA" sz="2900" i="1">
                                <a:latin typeface="Cambria Math" panose="02040503050406030204" pitchFamily="18" charset="0"/>
                              </a:rPr>
                              <m:t> </m:t>
                            </m:r>
                            <m:r>
                              <a:rPr lang="ar-SA" sz="2900">
                                <a:latin typeface="Cambria Math" panose="02040503050406030204" pitchFamily="18" charset="0"/>
                              </a:rPr>
                              <m:t>همه</m:t>
                            </m:r>
                            <m:r>
                              <a:rPr lang="ar-SA" sz="2900">
                                <a:latin typeface="Cambria Math" panose="02040503050406030204" pitchFamily="18" charset="0"/>
                              </a:rPr>
                              <m:t> </m:t>
                            </m:r>
                          </m:sub>
                          <m:sup/>
                          <m:e>
                            <m:f>
                              <m:fPr>
                                <m:ctrlPr>
                                  <a:rPr lang="en-US" sz="2900" i="1">
                                    <a:latin typeface="Cambria Math" panose="02040503050406030204" pitchFamily="18" charset="0"/>
                                  </a:rPr>
                                </m:ctrlPr>
                              </m:fPr>
                              <m:num>
                                <m:r>
                                  <a:rPr lang="en-US" sz="2900" i="1">
                                    <a:latin typeface="Cambria Math" panose="02040503050406030204" pitchFamily="18" charset="0"/>
                                  </a:rPr>
                                  <m:t>𝑖</m:t>
                                </m:r>
                                <m:r>
                                  <a:rPr lang="ar-SA" sz="2900">
                                    <a:latin typeface="Cambria Math" panose="02040503050406030204" pitchFamily="18" charset="0"/>
                                  </a:rPr>
                                  <m:t>مجوز</m:t>
                                </m:r>
                                <m:r>
                                  <a:rPr lang="ar-SA" sz="2900">
                                    <a:latin typeface="Cambria Math" panose="02040503050406030204" pitchFamily="18" charset="0"/>
                                  </a:rPr>
                                  <m:t> </m:t>
                                </m:r>
                                <m:r>
                                  <a:rPr lang="ar-SA" sz="2900">
                                    <a:latin typeface="Cambria Math" panose="02040503050406030204" pitchFamily="18" charset="0"/>
                                  </a:rPr>
                                  <m:t>اتصال</m:t>
                                </m:r>
                                <m:r>
                                  <a:rPr lang="ar-SA" sz="2900">
                                    <a:latin typeface="Cambria Math" panose="02040503050406030204" pitchFamily="18" charset="0"/>
                                  </a:rPr>
                                  <m:t> </m:t>
                                </m:r>
                                <m:r>
                                  <a:rPr lang="ar-SA" sz="2900">
                                    <a:latin typeface="Cambria Math" panose="02040503050406030204" pitchFamily="18" charset="0"/>
                                  </a:rPr>
                                  <m:t>ماه</m:t>
                                </m:r>
                                <m:r>
                                  <a:rPr lang="ar-SA" sz="2900">
                                    <a:latin typeface="Cambria Math" panose="02040503050406030204" pitchFamily="18" charset="0"/>
                                  </a:rPr>
                                  <m:t> </m:t>
                                </m:r>
                                <m:r>
                                  <a:rPr lang="ar-SA" sz="2900">
                                    <a:latin typeface="Cambria Math" panose="02040503050406030204" pitchFamily="18" charset="0"/>
                                  </a:rPr>
                                  <m:t>تعداد</m:t>
                                </m:r>
                              </m:num>
                              <m:den>
                                <m:r>
                                  <a:rPr lang="ar-SA" sz="2900">
                                    <a:latin typeface="Cambria Math" panose="02040503050406030204" pitchFamily="18" charset="0"/>
                                  </a:rPr>
                                  <m:t> </m:t>
                                </m:r>
                                <m:r>
                                  <a:rPr lang="ar-SA" sz="2900">
                                    <a:latin typeface="Cambria Math" panose="02040503050406030204" pitchFamily="18" charset="0"/>
                                  </a:rPr>
                                  <m:t>ارزیابی</m:t>
                                </m:r>
                                <m:r>
                                  <a:rPr lang="ar-SA" sz="2900">
                                    <a:latin typeface="Cambria Math" panose="02040503050406030204" pitchFamily="18" charset="0"/>
                                  </a:rPr>
                                  <m:t> </m:t>
                                </m:r>
                                <m:r>
                                  <a:rPr lang="ar-SA" sz="2900">
                                    <a:latin typeface="Cambria Math" panose="02040503050406030204" pitchFamily="18" charset="0"/>
                                  </a:rPr>
                                  <m:t>دوره</m:t>
                                </m:r>
                                <m:r>
                                  <a:rPr lang="ar-SA" sz="2900">
                                    <a:latin typeface="Cambria Math" panose="02040503050406030204" pitchFamily="18" charset="0"/>
                                  </a:rPr>
                                  <m:t> </m:t>
                                </m:r>
                                <m:r>
                                  <a:rPr lang="ar-SA" sz="2900">
                                    <a:latin typeface="Cambria Math" panose="02040503050406030204" pitchFamily="18" charset="0"/>
                                  </a:rPr>
                                  <m:t>ماه</m:t>
                                </m:r>
                                <m:r>
                                  <a:rPr lang="ar-SA" sz="2900">
                                    <a:latin typeface="Cambria Math" panose="02040503050406030204" pitchFamily="18" charset="0"/>
                                  </a:rPr>
                                  <m:t> </m:t>
                                </m:r>
                                <m:r>
                                  <a:rPr lang="ar-SA" sz="2900">
                                    <a:latin typeface="Cambria Math" panose="02040503050406030204" pitchFamily="18" charset="0"/>
                                  </a:rPr>
                                  <m:t>تعداد</m:t>
                                </m:r>
                              </m:den>
                            </m:f>
                          </m:e>
                        </m:nary>
                      </m:num>
                      <m:den>
                        <m:r>
                          <a:rPr lang="ar-SA" sz="2900">
                            <a:latin typeface="Cambria Math" panose="02040503050406030204" pitchFamily="18" charset="0"/>
                          </a:rPr>
                          <m:t>دستگاه</m:t>
                        </m:r>
                        <m:r>
                          <a:rPr lang="ar-SA" sz="2900">
                            <a:latin typeface="Cambria Math" panose="02040503050406030204" pitchFamily="18" charset="0"/>
                          </a:rPr>
                          <m:t> </m:t>
                        </m:r>
                        <m:r>
                          <a:rPr lang="ar-SA" sz="2900">
                            <a:latin typeface="Cambria Math" panose="02040503050406030204" pitchFamily="18" charset="0"/>
                          </a:rPr>
                          <m:t>شده</m:t>
                        </m:r>
                        <m:r>
                          <a:rPr lang="ar-SA" sz="2900">
                            <a:latin typeface="Cambria Math" panose="02040503050406030204" pitchFamily="18" charset="0"/>
                          </a:rPr>
                          <m:t> </m:t>
                        </m:r>
                        <m:r>
                          <a:rPr lang="ar-SA" sz="2900">
                            <a:latin typeface="Cambria Math" panose="02040503050406030204" pitchFamily="18" charset="0"/>
                          </a:rPr>
                          <m:t>کشف</m:t>
                        </m:r>
                        <m:r>
                          <a:rPr lang="ar-SA" sz="2900">
                            <a:latin typeface="Cambria Math" panose="02040503050406030204" pitchFamily="18" charset="0"/>
                          </a:rPr>
                          <m:t> </m:t>
                        </m:r>
                        <m:r>
                          <a:rPr lang="ar-SA" sz="2900">
                            <a:latin typeface="Cambria Math" panose="02040503050406030204" pitchFamily="18" charset="0"/>
                          </a:rPr>
                          <m:t>مجوزهای</m:t>
                        </m:r>
                        <m:r>
                          <a:rPr lang="ar-SA" sz="2900" i="1">
                            <a:latin typeface="Cambria Math" panose="02040503050406030204" pitchFamily="18" charset="0"/>
                          </a:rPr>
                          <m:t> </m:t>
                        </m:r>
                        <m:r>
                          <a:rPr lang="ar-SA" sz="2900">
                            <a:latin typeface="Cambria Math" panose="02040503050406030204" pitchFamily="18" charset="0"/>
                          </a:rPr>
                          <m:t>تعداد</m:t>
                        </m:r>
                      </m:den>
                    </m:f>
                    <m:r>
                      <a:rPr lang="en-US" sz="2900">
                        <a:latin typeface="Cambria Math" panose="02040503050406030204" pitchFamily="18" charset="0"/>
                      </a:rPr>
                      <m:t>=</m:t>
                    </m:r>
                    <m:r>
                      <a:rPr lang="ar-SA" sz="2900">
                        <a:latin typeface="Cambria Math" panose="02040503050406030204" pitchFamily="18" charset="0"/>
                      </a:rPr>
                      <m:t>دستگاه</m:t>
                    </m:r>
                    <m:r>
                      <a:rPr lang="ar-SA" sz="2900">
                        <a:latin typeface="Cambria Math" panose="02040503050406030204" pitchFamily="18" charset="0"/>
                      </a:rPr>
                      <m:t> </m:t>
                    </m:r>
                    <m:r>
                      <a:rPr lang="ar-SA" sz="2900">
                        <a:latin typeface="Cambria Math" panose="02040503050406030204" pitchFamily="18" charset="0"/>
                      </a:rPr>
                      <m:t>اتصال</m:t>
                    </m:r>
                    <m:r>
                      <a:rPr lang="ar-SA" sz="2900">
                        <a:latin typeface="Cambria Math" panose="02040503050406030204" pitchFamily="18" charset="0"/>
                      </a:rPr>
                      <m:t> </m:t>
                    </m:r>
                    <m:r>
                      <a:rPr lang="ar-SA" sz="2900">
                        <a:latin typeface="Cambria Math" panose="02040503050406030204" pitchFamily="18" charset="0"/>
                      </a:rPr>
                      <m:t>میزان</m:t>
                    </m:r>
                  </m:oMath>
                </a14:m>
                <a:endParaRPr lang="en-US" sz="2900" dirty="0">
                  <a:cs typeface="B Titr" panose="00000700000000000000" pitchFamily="2" charset="-78"/>
                </a:endParaRPr>
              </a:p>
              <a:p>
                <a:r>
                  <a:rPr lang="ar-SA" sz="2900" dirty="0">
                    <a:cs typeface="B Titr" panose="00000700000000000000" pitchFamily="2" charset="-78"/>
                  </a:rPr>
                  <a:t> </a:t>
                </a:r>
                <a:endParaRPr lang="en-US" sz="2900" dirty="0">
                  <a:cs typeface="B Titr" panose="00000700000000000000" pitchFamily="2" charset="-78"/>
                </a:endParaRPr>
              </a:p>
              <a:p>
                <a:pPr algn="r" rtl="1"/>
                <a:r>
                  <a:rPr lang="ar-SA" dirty="0">
                    <a:cs typeface="B Titr" panose="00000700000000000000" pitchFamily="2" charset="-78"/>
                  </a:rPr>
                  <a:t>ملاحظات:</a:t>
                </a:r>
                <a:endParaRPr lang="en-US" dirty="0">
                  <a:cs typeface="B Titr" panose="00000700000000000000" pitchFamily="2" charset="-78"/>
                </a:endParaRPr>
              </a:p>
              <a:p>
                <a:pPr algn="r"/>
                <a:r>
                  <a:rPr lang="ar-SA" dirty="0">
                    <a:cs typeface="B Titr" panose="00000700000000000000" pitchFamily="2" charset="-78"/>
                  </a:rPr>
                  <a:t>اگر به علت تعلل دستگاه و عدم اظهار و اتصال مجوزهایش، درخواست صدور مجوزی نداشته باشد، امتیاز دستگاه برای این شاخص صفر لحاظ خواهد شد</a:t>
                </a:r>
                <a:endParaRPr lang="fa-IR" b="1" dirty="0">
                  <a:cs typeface="B Titr" panose="00000700000000000000" pitchFamily="2" charset="-78"/>
                </a:endParaRPr>
              </a:p>
              <a:p>
                <a:pPr marL="0" indent="0" algn="r" rtl="1">
                  <a:buNone/>
                </a:pPr>
                <a:endParaRPr lang="fa-IR" sz="23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10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marL="0" marR="0" indent="0" algn="just" rtl="1">
                  <a:lnSpc>
                    <a:spcPct val="107000"/>
                  </a:lnSpc>
                  <a:spcBef>
                    <a:spcPts val="0"/>
                  </a:spcBef>
                  <a:spcAft>
                    <a:spcPts val="0"/>
                  </a:spcAft>
                  <a:buNone/>
                </a:pPr>
                <a:endParaRPr lang="fa-IR" sz="2000" b="1" dirty="0" smtClean="0"/>
              </a:p>
              <a:p>
                <a:pPr marL="0" indent="0" algn="just" rtl="1">
                  <a:buNone/>
                </a:pPr>
                <a:endParaRPr lang="fa-IR" sz="29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1962" y="481737"/>
                <a:ext cx="11062855" cy="5761327"/>
              </a:xfrm>
              <a:blipFill>
                <a:blip r:embed="rId2"/>
                <a:stretch>
                  <a:fillRect t="-1905" r="-496" b="-212"/>
                </a:stretch>
              </a:blipFill>
            </p:spPr>
            <p:txBody>
              <a:bodyPr/>
              <a:lstStyle/>
              <a:p>
                <a:r>
                  <a:rPr lang="en-US">
                    <a:noFill/>
                  </a:rPr>
                  <a:t> </a:t>
                </a:r>
              </a:p>
            </p:txBody>
          </p:sp>
        </mc:Fallback>
      </mc:AlternateContent>
    </p:spTree>
    <p:extLst>
      <p:ext uri="{BB962C8B-B14F-4D97-AF65-F5344CB8AC3E}">
        <p14:creationId xmlns:p14="http://schemas.microsoft.com/office/powerpoint/2010/main" val="33070399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93154" y="448487"/>
                <a:ext cx="11062855" cy="5761327"/>
              </a:xfrm>
            </p:spPr>
            <p:txBody>
              <a:bodyPr>
                <a:normAutofit/>
              </a:bodyPr>
              <a:lstStyle/>
              <a:p>
                <a:pPr marL="0" indent="0" algn="r" rtl="1">
                  <a:buNone/>
                </a:pPr>
                <a:r>
                  <a:rPr lang="fa-IR" sz="2000" dirty="0">
                    <a:solidFill>
                      <a:srgbClr val="C00000"/>
                    </a:solidFill>
                    <a:latin typeface="B TitI"/>
                    <a:cs typeface="B Titr" panose="00000700000000000000" pitchFamily="2" charset="-78"/>
                  </a:rPr>
                  <a:t>راهکارهای پیشنهادی ارتقاء امتیاز حوزه محور بهره وری و تعالی – سهولت دسترسی به خدمات</a:t>
                </a:r>
              </a:p>
              <a:p>
                <a:pPr marL="0" indent="0" algn="r" rtl="1">
                  <a:buNone/>
                </a:pPr>
                <a:r>
                  <a:rPr lang="fa-IR" sz="2000" dirty="0">
                    <a:solidFill>
                      <a:srgbClr val="C00000"/>
                    </a:solidFill>
                    <a:latin typeface="B TitI"/>
                    <a:cs typeface="B Titr" panose="00000700000000000000" pitchFamily="2" charset="-78"/>
                  </a:rPr>
                  <a:t>واحدهای متولی: دبیرخانه صدور مجوزها + بازرسی</a:t>
                </a:r>
              </a:p>
              <a:p>
                <a:pPr marL="0" indent="0" algn="r" rtl="1">
                  <a:buNone/>
                </a:pPr>
                <a:r>
                  <a:rPr lang="fa-IR" sz="2000" dirty="0">
                    <a:solidFill>
                      <a:srgbClr val="C00000"/>
                    </a:solidFill>
                    <a:latin typeface="B TitI"/>
                    <a:cs typeface="B Titr" panose="00000700000000000000" pitchFamily="2" charset="-78"/>
                  </a:rPr>
                  <a:t> نهاد ارزیاب:   وزارت امور اقتصاد و </a:t>
                </a:r>
                <a:r>
                  <a:rPr lang="fa-IR" sz="2000" dirty="0" smtClean="0">
                    <a:solidFill>
                      <a:srgbClr val="C00000"/>
                    </a:solidFill>
                    <a:latin typeface="B TitI"/>
                    <a:cs typeface="B Titr" panose="00000700000000000000" pitchFamily="2" charset="-78"/>
                  </a:rPr>
                  <a:t>دارایی</a:t>
                </a:r>
              </a:p>
              <a:p>
                <a:pPr marL="0" indent="0" algn="r" rtl="1">
                  <a:buNone/>
                </a:pPr>
                <a:endParaRPr lang="fa-IR" sz="2000" dirty="0">
                  <a:solidFill>
                    <a:srgbClr val="C00000"/>
                  </a:solidFill>
                  <a:latin typeface="B TitI"/>
                  <a:cs typeface="B Titr" panose="00000700000000000000" pitchFamily="2" charset="-78"/>
                </a:endParaRPr>
              </a:p>
              <a:p>
                <a:pPr algn="r" rtl="1"/>
                <a:r>
                  <a:rPr lang="ar-SA" sz="1700" dirty="0" smtClean="0">
                    <a:cs typeface="B Titr" panose="00000700000000000000" pitchFamily="2" charset="-78"/>
                  </a:rPr>
                  <a:t>نحوه </a:t>
                </a:r>
                <a:r>
                  <a:rPr lang="ar-SA" sz="1700" dirty="0">
                    <a:cs typeface="B Titr" panose="00000700000000000000" pitchFamily="2" charset="-78"/>
                  </a:rPr>
                  <a:t>ارزیابی و فرمول سنجش: </a:t>
                </a:r>
                <a:endParaRPr lang="en-US" sz="1700" dirty="0">
                  <a:effectLst/>
                  <a:cs typeface="B Titr" panose="00000700000000000000" pitchFamily="2" charset="-78"/>
                </a:endParaRPr>
              </a:p>
              <a:p>
                <a:r>
                  <a:rPr lang="en-US" sz="1700" dirty="0">
                    <a:cs typeface="B Titr" panose="00000700000000000000" pitchFamily="2" charset="-78"/>
                  </a:rPr>
                  <a:t> </a:t>
                </a:r>
                <a:endParaRPr lang="en-US" sz="1700" dirty="0">
                  <a:effectLst/>
                  <a:cs typeface="B Titr" panose="00000700000000000000" pitchFamily="2" charset="-78"/>
                </a:endParaRPr>
              </a:p>
              <a:p>
                <a:pPr rtl="1"/>
                <a14:m>
                  <m:oMath xmlns:m="http://schemas.openxmlformats.org/officeDocument/2006/math">
                    <m:r>
                      <a:rPr lang="ar-SA" sz="1700">
                        <a:latin typeface="Cambria Math"/>
                      </a:rPr>
                      <m:t>دستگاه</m:t>
                    </m:r>
                    <m:r>
                      <a:rPr lang="ar-SA" sz="1700">
                        <a:latin typeface="Cambria Math"/>
                      </a:rPr>
                      <m:t> </m:t>
                    </m:r>
                    <m:r>
                      <a:rPr lang="ar-SA" sz="1700">
                        <a:latin typeface="Cambria Math"/>
                      </a:rPr>
                      <m:t>اتصال</m:t>
                    </m:r>
                    <m:r>
                      <a:rPr lang="ar-SA" sz="1700">
                        <a:latin typeface="Cambria Math"/>
                      </a:rPr>
                      <m:t> </m:t>
                    </m:r>
                    <m:r>
                      <a:rPr lang="ar-SA" sz="1700">
                        <a:latin typeface="Cambria Math"/>
                      </a:rPr>
                      <m:t>میزان</m:t>
                    </m:r>
                    <m:r>
                      <a:rPr lang="ar-SA" sz="1700">
                        <a:latin typeface="Cambria Math"/>
                      </a:rPr>
                      <m:t>×</m:t>
                    </m:r>
                    <m:r>
                      <a:rPr lang="en-US" sz="1700" i="1">
                        <a:latin typeface="Cambria Math"/>
                      </a:rPr>
                      <m:t>(</m:t>
                    </m:r>
                    <m:r>
                      <a:rPr lang="en-US" sz="1700" i="1">
                        <a:latin typeface="Cambria Math"/>
                      </a:rPr>
                      <m:t>1</m:t>
                    </m:r>
                    <m:r>
                      <a:rPr lang="en-US" sz="1700" i="1">
                        <a:latin typeface="Cambria Math"/>
                      </a:rPr>
                      <m:t>+</m:t>
                    </m:r>
                    <m:r>
                      <a:rPr lang="ar-SA" sz="1700">
                        <a:latin typeface="Cambria Math"/>
                      </a:rPr>
                      <m:t>درخواست</m:t>
                    </m:r>
                    <m:r>
                      <a:rPr lang="ar-SA" sz="1700">
                        <a:latin typeface="Cambria Math"/>
                      </a:rPr>
                      <m:t> </m:t>
                    </m:r>
                    <m:r>
                      <a:rPr lang="ar-SA" sz="1700">
                        <a:latin typeface="Cambria Math"/>
                      </a:rPr>
                      <m:t>فراوانی</m:t>
                    </m:r>
                    <m:r>
                      <a:rPr lang="ar-SA" sz="1700">
                        <a:latin typeface="Cambria Math"/>
                      </a:rPr>
                      <m:t> </m:t>
                    </m:r>
                    <m:r>
                      <a:rPr lang="ar-SA" sz="1700">
                        <a:latin typeface="Cambria Math"/>
                      </a:rPr>
                      <m:t>میزان</m:t>
                    </m:r>
                    <m:r>
                      <a:rPr lang="en-US" sz="1700" i="1">
                        <a:latin typeface="Cambria Math"/>
                      </a:rPr>
                      <m:t>)×</m:t>
                    </m:r>
                    <m:f>
                      <m:fPr>
                        <m:ctrlPr>
                          <a:rPr lang="en-US" sz="1700" i="1">
                            <a:latin typeface="Cambria Math" panose="02040503050406030204" pitchFamily="18" charset="0"/>
                          </a:rPr>
                        </m:ctrlPr>
                      </m:fPr>
                      <m:num>
                        <m:r>
                          <a:rPr lang="ar-SA" sz="1700">
                            <a:latin typeface="Cambria Math"/>
                          </a:rPr>
                          <m:t>قانونی</m:t>
                        </m:r>
                        <m:r>
                          <a:rPr lang="ar-SA" sz="1700">
                            <a:latin typeface="Cambria Math"/>
                          </a:rPr>
                          <m:t> </m:t>
                        </m:r>
                        <m:r>
                          <a:rPr lang="ar-SA" sz="1700">
                            <a:latin typeface="Cambria Math"/>
                          </a:rPr>
                          <m:t>مهلت</m:t>
                        </m:r>
                        <m:r>
                          <a:rPr lang="ar-SA" sz="1700">
                            <a:latin typeface="Cambria Math"/>
                          </a:rPr>
                          <m:t> </m:t>
                        </m:r>
                        <m:r>
                          <a:rPr lang="ar-SA" sz="1700">
                            <a:latin typeface="Cambria Math"/>
                          </a:rPr>
                          <m:t>در</m:t>
                        </m:r>
                        <m:r>
                          <a:rPr lang="ar-SA" sz="1700">
                            <a:latin typeface="Cambria Math"/>
                          </a:rPr>
                          <m:t> </m:t>
                        </m:r>
                        <m:r>
                          <a:rPr lang="ar-SA" sz="1700">
                            <a:latin typeface="Cambria Math"/>
                          </a:rPr>
                          <m:t>دستگاه</m:t>
                        </m:r>
                        <m:r>
                          <a:rPr lang="ar-SA" sz="1700">
                            <a:latin typeface="Cambria Math"/>
                          </a:rPr>
                          <m:t> </m:t>
                        </m:r>
                        <m:r>
                          <a:rPr lang="ar-SA" sz="1700">
                            <a:latin typeface="Cambria Math"/>
                          </a:rPr>
                          <m:t>صادرشده</m:t>
                        </m:r>
                        <m:r>
                          <a:rPr lang="ar-SA" sz="1700">
                            <a:latin typeface="Cambria Math"/>
                          </a:rPr>
                          <m:t> </m:t>
                        </m:r>
                        <m:r>
                          <a:rPr lang="ar-SA" sz="1700">
                            <a:latin typeface="Cambria Math"/>
                          </a:rPr>
                          <m:t>مجوزهای</m:t>
                        </m:r>
                        <m:r>
                          <a:rPr lang="ar-SA" sz="1700">
                            <a:latin typeface="Cambria Math"/>
                          </a:rPr>
                          <m:t> </m:t>
                        </m:r>
                        <m:r>
                          <a:rPr lang="ar-SA" sz="1700">
                            <a:latin typeface="Cambria Math"/>
                          </a:rPr>
                          <m:t>تعداد</m:t>
                        </m:r>
                      </m:num>
                      <m:den>
                        <m:r>
                          <a:rPr lang="ar-SA" sz="1700">
                            <a:latin typeface="Cambria Math"/>
                          </a:rPr>
                          <m:t> </m:t>
                        </m:r>
                        <m:r>
                          <a:rPr lang="ar-SA" sz="1700">
                            <a:latin typeface="Cambria Math"/>
                          </a:rPr>
                          <m:t>دستگاه</m:t>
                        </m:r>
                        <m:r>
                          <a:rPr lang="ar-SA" sz="1700">
                            <a:latin typeface="Cambria Math"/>
                          </a:rPr>
                          <m:t> </m:t>
                        </m:r>
                        <m:r>
                          <a:rPr lang="ar-SA" sz="1700">
                            <a:latin typeface="Cambria Math"/>
                          </a:rPr>
                          <m:t>صادرشده</m:t>
                        </m:r>
                        <m:r>
                          <a:rPr lang="ar-SA" sz="1700">
                            <a:latin typeface="Cambria Math"/>
                          </a:rPr>
                          <m:t> </m:t>
                        </m:r>
                        <m:r>
                          <a:rPr lang="ar-SA" sz="1700">
                            <a:latin typeface="Cambria Math"/>
                          </a:rPr>
                          <m:t>مجوزهای</m:t>
                        </m:r>
                        <m:r>
                          <a:rPr lang="ar-SA" sz="1700">
                            <a:latin typeface="Cambria Math"/>
                          </a:rPr>
                          <m:t> </m:t>
                        </m:r>
                        <m:r>
                          <a:rPr lang="ar-SA" sz="1700">
                            <a:latin typeface="Cambria Math"/>
                          </a:rPr>
                          <m:t>تعداد</m:t>
                        </m:r>
                      </m:den>
                    </m:f>
                    <m:r>
                      <a:rPr lang="ar-SA" sz="1700">
                        <a:latin typeface="Cambria Math"/>
                      </a:rPr>
                      <m:t>×</m:t>
                    </m:r>
                    <m:r>
                      <a:rPr lang="en-US" sz="1700">
                        <a:latin typeface="Cambria Math"/>
                      </a:rPr>
                      <m:t>100</m:t>
                    </m:r>
                    <m:r>
                      <a:rPr lang="en-US" sz="1700">
                        <a:latin typeface="Cambria Math"/>
                      </a:rPr>
                      <m:t>=</m:t>
                    </m:r>
                    <m:r>
                      <a:rPr lang="ar-SA" sz="1700">
                        <a:latin typeface="Cambria Math"/>
                      </a:rPr>
                      <m:t>مقرر</m:t>
                    </m:r>
                    <m:r>
                      <a:rPr lang="ar-SA" sz="1700">
                        <a:latin typeface="Cambria Math"/>
                      </a:rPr>
                      <m:t> </m:t>
                    </m:r>
                    <m:r>
                      <a:rPr lang="ar-SA" sz="1700">
                        <a:latin typeface="Cambria Math"/>
                      </a:rPr>
                      <m:t>مهلت</m:t>
                    </m:r>
                    <m:r>
                      <a:rPr lang="ar-SA" sz="1700">
                        <a:latin typeface="Cambria Math"/>
                      </a:rPr>
                      <m:t> </m:t>
                    </m:r>
                    <m:r>
                      <a:rPr lang="ar-SA" sz="1700">
                        <a:latin typeface="Cambria Math"/>
                      </a:rPr>
                      <m:t>در</m:t>
                    </m:r>
                    <m:r>
                      <a:rPr lang="ar-SA" sz="1700">
                        <a:latin typeface="Cambria Math"/>
                      </a:rPr>
                      <m:t> </m:t>
                    </m:r>
                    <m:r>
                      <a:rPr lang="ar-SA" sz="1700">
                        <a:latin typeface="Cambria Math"/>
                      </a:rPr>
                      <m:t>مجوز</m:t>
                    </m:r>
                    <m:r>
                      <a:rPr lang="ar-SA" sz="1700">
                        <a:latin typeface="Cambria Math"/>
                      </a:rPr>
                      <m:t> </m:t>
                    </m:r>
                    <m:r>
                      <a:rPr lang="ar-SA" sz="1700">
                        <a:latin typeface="Cambria Math"/>
                      </a:rPr>
                      <m:t>صدورمیزان</m:t>
                    </m:r>
                    <m:r>
                      <a:rPr lang="ar-SA" sz="1700">
                        <a:latin typeface="Cambria Math"/>
                      </a:rPr>
                      <m:t> </m:t>
                    </m:r>
                    <m:r>
                      <a:rPr lang="ar-SA" sz="1700">
                        <a:latin typeface="Cambria Math"/>
                      </a:rPr>
                      <m:t>سنجه</m:t>
                    </m:r>
                  </m:oMath>
                </a14:m>
                <a:endParaRPr lang="en-US" sz="1700" dirty="0">
                  <a:cs typeface="B Titr" panose="00000700000000000000" pitchFamily="2" charset="-78"/>
                </a:endParaRPr>
              </a:p>
              <a:p>
                <a:pPr algn="just" rtl="1"/>
                <a:r>
                  <a:rPr lang="ar-SA" sz="1700" dirty="0">
                    <a:cs typeface="B Titr" panose="00000700000000000000" pitchFamily="2" charset="-78"/>
                  </a:rPr>
                  <a:t>ملاحظات:</a:t>
                </a:r>
                <a:endParaRPr lang="en-US" sz="1700" dirty="0">
                  <a:cs typeface="B Titr" panose="00000700000000000000" pitchFamily="2" charset="-78"/>
                </a:endParaRPr>
              </a:p>
              <a:p>
                <a:pPr lvl="0" algn="just" rtl="1"/>
                <a:r>
                  <a:rPr lang="ar-SA" sz="1700" dirty="0">
                    <a:cs typeface="B Titr" panose="00000700000000000000" pitchFamily="2" charset="-78"/>
                  </a:rPr>
                  <a:t>اگر به علت تعلل دستگاه و عدم اظهار و اتصال مجوزهایش، درخواست صدور مجوزی نداشته باشد، امتیاز دستگاه برای این شاخص صفر لحاظ خواهد شد.</a:t>
                </a:r>
                <a:endParaRPr lang="en-US" sz="1700" dirty="0">
                  <a:cs typeface="B Titr" panose="00000700000000000000" pitchFamily="2" charset="-78"/>
                </a:endParaRPr>
              </a:p>
              <a:p>
                <a:pPr algn="just" rtl="1"/>
                <a:r>
                  <a:rPr lang="ar-SA" sz="1700" dirty="0">
                    <a:cs typeface="B Titr" panose="00000700000000000000" pitchFamily="2" charset="-78"/>
                  </a:rPr>
                  <a:t>اگر تعداد مجوزهای صادرشده دستگاه صفر باشد امتیاز صفر لحاظ خواهدشد.</a:t>
                </a:r>
                <a:endParaRPr lang="fa-IR" sz="1700" b="1" dirty="0" smtClean="0">
                  <a:cs typeface="B Titr" panose="00000700000000000000" pitchFamily="2" charset="-78"/>
                </a:endParaRPr>
              </a:p>
              <a:p>
                <a:pPr marL="0" marR="0" indent="0" algn="just" rtl="1">
                  <a:lnSpc>
                    <a:spcPct val="107000"/>
                  </a:lnSpc>
                  <a:spcBef>
                    <a:spcPts val="0"/>
                  </a:spcBef>
                  <a:spcAft>
                    <a:spcPts val="0"/>
                  </a:spcAft>
                  <a:buNone/>
                </a:pPr>
                <a:r>
                  <a:rPr lang="fa-IR" sz="1700" b="1" dirty="0" smtClean="0">
                    <a:cs typeface="B Titr" panose="00000700000000000000" pitchFamily="2" charset="-78"/>
                  </a:rPr>
                  <a:t> </a:t>
                </a:r>
                <a:endParaRPr lang="fa-IR" sz="1700" dirty="0" smtClean="0">
                  <a:cs typeface="B Titr" panose="00000700000000000000" pitchFamily="2" charset="-78"/>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93154" y="448487"/>
                <a:ext cx="11062855" cy="5761327"/>
              </a:xfrm>
              <a:blipFill>
                <a:blip r:embed="rId2"/>
                <a:stretch>
                  <a:fillRect l="-826" t="-1376" r="-551"/>
                </a:stretch>
              </a:blipFill>
            </p:spPr>
            <p:txBody>
              <a:bodyPr/>
              <a:lstStyle/>
              <a:p>
                <a:r>
                  <a:rPr lang="en-US">
                    <a:noFill/>
                  </a:rPr>
                  <a:t> </a:t>
                </a:r>
              </a:p>
            </p:txBody>
          </p:sp>
        </mc:Fallback>
      </mc:AlternateContent>
    </p:spTree>
    <p:extLst>
      <p:ext uri="{BB962C8B-B14F-4D97-AF65-F5344CB8AC3E}">
        <p14:creationId xmlns:p14="http://schemas.microsoft.com/office/powerpoint/2010/main" val="11795703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1962" y="481737"/>
                <a:ext cx="11062855" cy="5761327"/>
              </a:xfrm>
            </p:spPr>
            <p:txBody>
              <a:bodyPr>
                <a:normAutofit fontScale="70000" lnSpcReduction="20000"/>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سهولت دسترسی به خدمات</a:t>
                </a:r>
              </a:p>
              <a:p>
                <a:pPr marL="0" indent="0" algn="r" rtl="1">
                  <a:buNone/>
                </a:pPr>
                <a:r>
                  <a:rPr lang="fa-IR" sz="2400" dirty="0">
                    <a:solidFill>
                      <a:srgbClr val="C00000"/>
                    </a:solidFill>
                    <a:latin typeface="B TitI"/>
                    <a:cs typeface="B Titr" panose="00000700000000000000" pitchFamily="2" charset="-78"/>
                  </a:rPr>
                  <a:t>واحدهای متولی: دبیرخانه صدور مجوزها + بازرسی</a:t>
                </a:r>
              </a:p>
              <a:p>
                <a:pPr marL="0" indent="0" algn="r" rtl="1">
                  <a:buNone/>
                </a:pPr>
                <a:r>
                  <a:rPr lang="fa-IR" sz="2400" dirty="0">
                    <a:solidFill>
                      <a:srgbClr val="C00000"/>
                    </a:solidFill>
                    <a:latin typeface="B TitI"/>
                    <a:cs typeface="B Titr" panose="00000700000000000000" pitchFamily="2" charset="-78"/>
                  </a:rPr>
                  <a:t> نهاد ارزیاب:   وزارت امور اقتصاد و </a:t>
                </a:r>
                <a:r>
                  <a:rPr lang="fa-IR" sz="2400" dirty="0" smtClean="0">
                    <a:solidFill>
                      <a:srgbClr val="C00000"/>
                    </a:solidFill>
                    <a:latin typeface="B TitI"/>
                    <a:cs typeface="B Titr" panose="00000700000000000000" pitchFamily="2" charset="-78"/>
                  </a:rPr>
                  <a:t>دارایی</a:t>
                </a:r>
              </a:p>
              <a:p>
                <a:pPr marL="0" indent="0" algn="r" rtl="1">
                  <a:buNone/>
                </a:pPr>
                <a:endParaRPr lang="fa-IR" sz="2400" dirty="0">
                  <a:solidFill>
                    <a:srgbClr val="C00000"/>
                  </a:solidFill>
                  <a:latin typeface="B TitI"/>
                  <a:cs typeface="B Titr" panose="00000700000000000000" pitchFamily="2" charset="-78"/>
                </a:endParaRPr>
              </a:p>
              <a:p>
                <a:pPr marL="0" marR="0" indent="0" algn="r" rtl="1">
                  <a:lnSpc>
                    <a:spcPct val="107000"/>
                  </a:lnSpc>
                  <a:spcBef>
                    <a:spcPts val="0"/>
                  </a:spcBef>
                  <a:spcAft>
                    <a:spcPts val="0"/>
                  </a:spcAft>
                  <a:buNone/>
                </a:pPr>
                <a:r>
                  <a:rPr lang="ar-SA" sz="2300" b="1" dirty="0" smtClean="0">
                    <a:cs typeface="B Titr" panose="00000700000000000000" pitchFamily="2" charset="-78"/>
                  </a:rPr>
                  <a:t>سنجه </a:t>
                </a:r>
                <a:r>
                  <a:rPr lang="ar-SA" sz="2300" b="1" dirty="0">
                    <a:cs typeface="B Titr" panose="00000700000000000000" pitchFamily="2" charset="-78"/>
                  </a:rPr>
                  <a:t>3: میزان پاسخ به شکایت متقاضیان در مهلت </a:t>
                </a:r>
                <a:r>
                  <a:rPr lang="ar-SA" sz="2300" b="1" dirty="0" smtClean="0">
                    <a:cs typeface="B Titr" panose="00000700000000000000" pitchFamily="2" charset="-78"/>
                  </a:rPr>
                  <a:t>مقرر</a:t>
                </a:r>
                <a:endParaRPr lang="fa-IR" sz="2300" b="1" dirty="0" smtClean="0">
                  <a:cs typeface="B Titr" panose="00000700000000000000" pitchFamily="2" charset="-78"/>
                </a:endParaRPr>
              </a:p>
              <a:p>
                <a:pPr algn="r"/>
                <a:r>
                  <a:rPr lang="ar-SA" sz="2300" dirty="0">
                    <a:cs typeface="B Titr" panose="00000700000000000000" pitchFamily="2" charset="-78"/>
                  </a:rPr>
                  <a:t>نحوه ارزیابی و فرمول سنجش:</a:t>
                </a:r>
                <a:endParaRPr lang="en-US" sz="2300" dirty="0">
                  <a:cs typeface="B Titr" panose="00000700000000000000" pitchFamily="2" charset="-78"/>
                </a:endParaRPr>
              </a:p>
              <a:p>
                <a:pPr algn="r"/>
                <a:r>
                  <a:rPr lang="ar-SA" sz="2300" dirty="0">
                    <a:cs typeface="B Titr" panose="00000700000000000000" pitchFamily="2" charset="-78"/>
                  </a:rPr>
                  <a:t> </a:t>
                </a:r>
                <a:endParaRPr lang="en-US" sz="2300" dirty="0">
                  <a:cs typeface="B Titr" panose="00000700000000000000" pitchFamily="2" charset="-78"/>
                </a:endParaRPr>
              </a:p>
              <a:p>
                <a:pPr algn="r"/>
                <a14:m>
                  <m:oMath xmlns:m="http://schemas.openxmlformats.org/officeDocument/2006/math">
                    <m:r>
                      <a:rPr lang="en-US" sz="2300">
                        <a:latin typeface="Cambria Math"/>
                      </a:rPr>
                      <m:t>100</m:t>
                    </m:r>
                    <m:r>
                      <a:rPr lang="en-US" sz="2300" i="1">
                        <a:latin typeface="Cambria Math"/>
                      </a:rPr>
                      <m:t>−</m:t>
                    </m:r>
                    <m:r>
                      <a:rPr lang="en-US" sz="2300">
                        <a:latin typeface="Cambria Math"/>
                      </a:rPr>
                      <m:t>2</m:t>
                    </m:r>
                    <m:r>
                      <a:rPr lang="en-US" sz="2300">
                        <a:latin typeface="Cambria Math"/>
                      </a:rPr>
                      <m:t>× </m:t>
                    </m:r>
                    <m:r>
                      <a:rPr lang="ar-SA" sz="2300">
                        <a:latin typeface="Cambria Math"/>
                      </a:rPr>
                      <m:t>دستگاه</m:t>
                    </m:r>
                    <m:r>
                      <a:rPr lang="ar-SA" sz="2300">
                        <a:latin typeface="Cambria Math"/>
                      </a:rPr>
                      <m:t> </m:t>
                    </m:r>
                    <m:r>
                      <a:rPr lang="ar-SA" sz="2300">
                        <a:latin typeface="Cambria Math"/>
                      </a:rPr>
                      <m:t>پاسخگویی</m:t>
                    </m:r>
                    <m:r>
                      <a:rPr lang="ar-SA" sz="2300">
                        <a:latin typeface="Cambria Math"/>
                      </a:rPr>
                      <m:t> </m:t>
                    </m:r>
                    <m:r>
                      <a:rPr lang="ar-SA" sz="2300">
                        <a:latin typeface="Cambria Math"/>
                      </a:rPr>
                      <m:t>زمان</m:t>
                    </m:r>
                    <m:r>
                      <a:rPr lang="ar-SA" sz="2300">
                        <a:latin typeface="Cambria Math"/>
                      </a:rPr>
                      <m:t> </m:t>
                    </m:r>
                    <m:r>
                      <a:rPr lang="ar-SA" sz="2300">
                        <a:latin typeface="Cambria Math"/>
                      </a:rPr>
                      <m:t>میانگین</m:t>
                    </m:r>
                    <m:r>
                      <a:rPr lang="en-US" sz="2300">
                        <a:latin typeface="Cambria Math"/>
                      </a:rPr>
                      <m:t>= </m:t>
                    </m:r>
                    <m:r>
                      <a:rPr lang="ar-SA" sz="2300">
                        <a:latin typeface="Cambria Math"/>
                      </a:rPr>
                      <m:t>مقرر</m:t>
                    </m:r>
                    <m:r>
                      <a:rPr lang="ar-SA" sz="2300">
                        <a:latin typeface="Cambria Math"/>
                      </a:rPr>
                      <m:t> </m:t>
                    </m:r>
                    <m:r>
                      <a:rPr lang="ar-SA" sz="2300">
                        <a:latin typeface="Cambria Math"/>
                      </a:rPr>
                      <m:t>مهلت</m:t>
                    </m:r>
                    <m:r>
                      <a:rPr lang="ar-SA" sz="2300">
                        <a:latin typeface="Cambria Math"/>
                      </a:rPr>
                      <m:t> </m:t>
                    </m:r>
                    <m:r>
                      <a:rPr lang="ar-SA" sz="2300">
                        <a:latin typeface="Cambria Math"/>
                      </a:rPr>
                      <m:t>در</m:t>
                    </m:r>
                    <m:r>
                      <a:rPr lang="ar-SA" sz="2300">
                        <a:latin typeface="Cambria Math"/>
                      </a:rPr>
                      <m:t> </m:t>
                    </m:r>
                    <m:r>
                      <a:rPr lang="ar-SA" sz="2300">
                        <a:latin typeface="Cambria Math"/>
                      </a:rPr>
                      <m:t>متقاضیان</m:t>
                    </m:r>
                    <m:r>
                      <a:rPr lang="ar-SA" sz="2300">
                        <a:latin typeface="Cambria Math"/>
                      </a:rPr>
                      <m:t> </m:t>
                    </m:r>
                    <m:r>
                      <a:rPr lang="ar-SA" sz="2300">
                        <a:latin typeface="Cambria Math"/>
                      </a:rPr>
                      <m:t>شکایت</m:t>
                    </m:r>
                    <m:r>
                      <a:rPr lang="ar-SA" sz="2300">
                        <a:latin typeface="Cambria Math"/>
                      </a:rPr>
                      <m:t> </m:t>
                    </m:r>
                    <m:r>
                      <a:rPr lang="ar-SA" sz="2300">
                        <a:latin typeface="Cambria Math"/>
                      </a:rPr>
                      <m:t>به</m:t>
                    </m:r>
                    <m:r>
                      <a:rPr lang="ar-SA" sz="2300">
                        <a:latin typeface="Cambria Math"/>
                      </a:rPr>
                      <m:t> </m:t>
                    </m:r>
                    <m:r>
                      <a:rPr lang="ar-SA" sz="2300">
                        <a:latin typeface="Cambria Math"/>
                      </a:rPr>
                      <m:t>پاسخ</m:t>
                    </m:r>
                    <m:r>
                      <a:rPr lang="ar-SA" sz="2300">
                        <a:latin typeface="Cambria Math"/>
                      </a:rPr>
                      <m:t> </m:t>
                    </m:r>
                    <m:r>
                      <a:rPr lang="ar-SA" sz="2300">
                        <a:latin typeface="Cambria Math"/>
                      </a:rPr>
                      <m:t>میزان</m:t>
                    </m:r>
                    <m:r>
                      <a:rPr lang="ar-SA" sz="2300">
                        <a:latin typeface="Cambria Math"/>
                      </a:rPr>
                      <m:t> </m:t>
                    </m:r>
                    <m:r>
                      <a:rPr lang="ar-SA" sz="2300">
                        <a:latin typeface="Cambria Math"/>
                      </a:rPr>
                      <m:t>سنجه</m:t>
                    </m:r>
                  </m:oMath>
                </a14:m>
                <a:endParaRPr lang="en-US" sz="2300" dirty="0">
                  <a:cs typeface="B Titr" panose="00000700000000000000" pitchFamily="2" charset="-78"/>
                </a:endParaRPr>
              </a:p>
              <a:p>
                <a:pPr algn="r"/>
                <a:r>
                  <a:rPr lang="ar-SA" sz="2300" dirty="0">
                    <a:cs typeface="B Titr" panose="00000700000000000000" pitchFamily="2" charset="-78"/>
                  </a:rPr>
                  <a:t> </a:t>
                </a:r>
                <a:endParaRPr lang="en-US" sz="2300" dirty="0">
                  <a:cs typeface="B Titr" panose="00000700000000000000" pitchFamily="2" charset="-78"/>
                </a:endParaRPr>
              </a:p>
              <a:p>
                <a:pPr algn="r"/>
                <a:r>
                  <a:rPr lang="ar-SA" sz="2300" dirty="0">
                    <a:cs typeface="B Titr" panose="00000700000000000000" pitchFamily="2" charset="-78"/>
                  </a:rPr>
                  <a:t>که در آن:</a:t>
                </a:r>
                <a:endParaRPr lang="en-US" sz="2300" dirty="0">
                  <a:cs typeface="B Titr" panose="00000700000000000000" pitchFamily="2" charset="-78"/>
                </a:endParaRPr>
              </a:p>
              <a:p>
                <a:pPr algn="r"/>
                <a14:m>
                  <m:oMath xmlns:m="http://schemas.openxmlformats.org/officeDocument/2006/math">
                    <m:f>
                      <m:fPr>
                        <m:ctrlPr>
                          <a:rPr lang="en-US" sz="2300" i="1">
                            <a:latin typeface="Cambria Math" panose="02040503050406030204" pitchFamily="18" charset="0"/>
                          </a:rPr>
                        </m:ctrlPr>
                      </m:fPr>
                      <m:num>
                        <m:r>
                          <a:rPr lang="ar-SA" sz="2300">
                            <a:latin typeface="Cambria Math"/>
                          </a:rPr>
                          <m:t>دستگاه</m:t>
                        </m:r>
                        <m:r>
                          <a:rPr lang="ar-SA" sz="2300">
                            <a:latin typeface="Cambria Math"/>
                          </a:rPr>
                          <m:t> </m:t>
                        </m:r>
                        <m:r>
                          <a:rPr lang="ar-SA" sz="2300">
                            <a:latin typeface="Cambria Math"/>
                          </a:rPr>
                          <m:t>کارشناس</m:t>
                        </m:r>
                        <m:r>
                          <a:rPr lang="ar-SA" sz="2300">
                            <a:latin typeface="Cambria Math"/>
                          </a:rPr>
                          <m:t> </m:t>
                        </m:r>
                        <m:r>
                          <a:rPr lang="ar-SA" sz="2300">
                            <a:latin typeface="Cambria Math"/>
                          </a:rPr>
                          <m:t>توسط</m:t>
                        </m:r>
                        <m:r>
                          <a:rPr lang="ar-SA" sz="2300">
                            <a:latin typeface="Cambria Math"/>
                          </a:rPr>
                          <m:t> </m:t>
                        </m:r>
                        <m:r>
                          <a:rPr lang="ar-SA" sz="2300">
                            <a:latin typeface="Cambria Math"/>
                          </a:rPr>
                          <m:t>مربوطه</m:t>
                        </m:r>
                        <m:r>
                          <a:rPr lang="ar-SA" sz="2300">
                            <a:latin typeface="Cambria Math"/>
                          </a:rPr>
                          <m:t> </m:t>
                        </m:r>
                        <m:r>
                          <a:rPr lang="ar-SA" sz="2300">
                            <a:latin typeface="Cambria Math"/>
                          </a:rPr>
                          <m:t>پاسخ</m:t>
                        </m:r>
                        <m:r>
                          <a:rPr lang="ar-SA" sz="2300">
                            <a:latin typeface="Cambria Math"/>
                          </a:rPr>
                          <m:t> </m:t>
                        </m:r>
                        <m:r>
                          <a:rPr lang="ar-SA" sz="2300">
                            <a:latin typeface="Cambria Math"/>
                          </a:rPr>
                          <m:t>ثبت</m:t>
                        </m:r>
                        <m:r>
                          <a:rPr lang="ar-SA" sz="2300">
                            <a:latin typeface="Cambria Math"/>
                          </a:rPr>
                          <m:t> </m:t>
                        </m:r>
                        <m:r>
                          <a:rPr lang="ar-SA" sz="2300">
                            <a:latin typeface="Cambria Math"/>
                          </a:rPr>
                          <m:t>تا</m:t>
                        </m:r>
                        <m:r>
                          <a:rPr lang="ar-SA" sz="2300">
                            <a:latin typeface="Cambria Math"/>
                          </a:rPr>
                          <m:t> </m:t>
                        </m:r>
                        <m:r>
                          <a:rPr lang="ar-SA" sz="2300">
                            <a:latin typeface="Cambria Math"/>
                          </a:rPr>
                          <m:t>نظر</m:t>
                        </m:r>
                        <m:r>
                          <a:rPr lang="ar-SA" sz="2300">
                            <a:latin typeface="Cambria Math"/>
                          </a:rPr>
                          <m:t> </m:t>
                        </m:r>
                        <m:r>
                          <a:rPr lang="ar-SA" sz="2300">
                            <a:latin typeface="Cambria Math"/>
                          </a:rPr>
                          <m:t>تجدید</m:t>
                        </m:r>
                        <m:r>
                          <a:rPr lang="ar-SA" sz="2300">
                            <a:latin typeface="Cambria Math"/>
                          </a:rPr>
                          <m:t> </m:t>
                        </m:r>
                        <m:r>
                          <a:rPr lang="ar-SA" sz="2300">
                            <a:latin typeface="Cambria Math"/>
                          </a:rPr>
                          <m:t>درخواست</m:t>
                        </m:r>
                        <m:r>
                          <a:rPr lang="ar-SA" sz="2300">
                            <a:latin typeface="Cambria Math"/>
                          </a:rPr>
                          <m:t> </m:t>
                        </m:r>
                        <m:r>
                          <a:rPr lang="ar-SA" sz="2300">
                            <a:latin typeface="Cambria Math"/>
                          </a:rPr>
                          <m:t>یا</m:t>
                        </m:r>
                        <m:r>
                          <a:rPr lang="ar-SA" sz="2300">
                            <a:latin typeface="Cambria Math"/>
                          </a:rPr>
                          <m:t> </m:t>
                        </m:r>
                        <m:r>
                          <a:rPr lang="ar-SA" sz="2300">
                            <a:latin typeface="Cambria Math"/>
                          </a:rPr>
                          <m:t>شکایت</m:t>
                        </m:r>
                        <m:r>
                          <a:rPr lang="ar-SA" sz="2300">
                            <a:latin typeface="Cambria Math"/>
                          </a:rPr>
                          <m:t> </m:t>
                        </m:r>
                        <m:r>
                          <a:rPr lang="ar-SA" sz="2300">
                            <a:latin typeface="Cambria Math"/>
                          </a:rPr>
                          <m:t>ثبت</m:t>
                        </m:r>
                        <m:r>
                          <a:rPr lang="ar-SA" sz="2300">
                            <a:latin typeface="Cambria Math"/>
                          </a:rPr>
                          <m:t> </m:t>
                        </m:r>
                        <m:r>
                          <a:rPr lang="ar-SA" sz="2300">
                            <a:latin typeface="Cambria Math"/>
                          </a:rPr>
                          <m:t>بین</m:t>
                        </m:r>
                        <m:r>
                          <a:rPr lang="ar-SA" sz="2300">
                            <a:latin typeface="Cambria Math"/>
                          </a:rPr>
                          <m:t> </m:t>
                        </m:r>
                        <m:r>
                          <a:rPr lang="ar-SA" sz="2300">
                            <a:latin typeface="Cambria Math"/>
                          </a:rPr>
                          <m:t>زمان</m:t>
                        </m:r>
                        <m:r>
                          <a:rPr lang="ar-SA" sz="2300">
                            <a:latin typeface="Cambria Math"/>
                          </a:rPr>
                          <m:t> </m:t>
                        </m:r>
                        <m:r>
                          <a:rPr lang="ar-SA" sz="2300">
                            <a:latin typeface="Cambria Math"/>
                          </a:rPr>
                          <m:t>مجموع</m:t>
                        </m:r>
                      </m:num>
                      <m:den>
                        <m:r>
                          <a:rPr lang="ar-SA" sz="2300">
                            <a:latin typeface="Cambria Math"/>
                          </a:rPr>
                          <m:t>دستگاه</m:t>
                        </m:r>
                        <m:r>
                          <a:rPr lang="ar-SA" sz="2300">
                            <a:latin typeface="Cambria Math"/>
                          </a:rPr>
                          <m:t> </m:t>
                        </m:r>
                        <m:r>
                          <a:rPr lang="ar-SA" sz="2300">
                            <a:latin typeface="Cambria Math"/>
                          </a:rPr>
                          <m:t>برای</m:t>
                        </m:r>
                        <m:r>
                          <a:rPr lang="ar-SA" sz="2300">
                            <a:latin typeface="Cambria Math"/>
                          </a:rPr>
                          <m:t> </m:t>
                        </m:r>
                        <m:r>
                          <a:rPr lang="ar-SA" sz="2300">
                            <a:latin typeface="Cambria Math"/>
                          </a:rPr>
                          <m:t>شده</m:t>
                        </m:r>
                        <m:r>
                          <a:rPr lang="ar-SA" sz="2300">
                            <a:latin typeface="Cambria Math"/>
                          </a:rPr>
                          <m:t> </m:t>
                        </m:r>
                        <m:r>
                          <a:rPr lang="ar-SA" sz="2300">
                            <a:latin typeface="Cambria Math"/>
                          </a:rPr>
                          <m:t>ثبت</m:t>
                        </m:r>
                        <m:r>
                          <a:rPr lang="ar-SA" sz="2300">
                            <a:latin typeface="Cambria Math"/>
                          </a:rPr>
                          <m:t> </m:t>
                        </m:r>
                        <m:r>
                          <a:rPr lang="ar-SA" sz="2300">
                            <a:latin typeface="Cambria Math"/>
                          </a:rPr>
                          <m:t>نظر</m:t>
                        </m:r>
                        <m:r>
                          <a:rPr lang="ar-SA" sz="2300">
                            <a:latin typeface="Cambria Math"/>
                          </a:rPr>
                          <m:t> </m:t>
                        </m:r>
                        <m:r>
                          <a:rPr lang="ar-SA" sz="2300">
                            <a:latin typeface="Cambria Math"/>
                          </a:rPr>
                          <m:t>تجدید</m:t>
                        </m:r>
                        <m:r>
                          <a:rPr lang="ar-SA" sz="2300">
                            <a:latin typeface="Cambria Math"/>
                          </a:rPr>
                          <m:t> </m:t>
                        </m:r>
                        <m:r>
                          <a:rPr lang="ar-SA" sz="2300">
                            <a:latin typeface="Cambria Math"/>
                          </a:rPr>
                          <m:t>درخواستهای</m:t>
                        </m:r>
                        <m:r>
                          <a:rPr lang="ar-SA" sz="2300">
                            <a:latin typeface="Cambria Math"/>
                          </a:rPr>
                          <m:t> </m:t>
                        </m:r>
                        <m:r>
                          <a:rPr lang="ar-SA" sz="2300">
                            <a:latin typeface="Cambria Math"/>
                          </a:rPr>
                          <m:t>و</m:t>
                        </m:r>
                        <m:r>
                          <a:rPr lang="ar-SA" sz="2300">
                            <a:latin typeface="Cambria Math"/>
                          </a:rPr>
                          <m:t> </m:t>
                        </m:r>
                        <m:r>
                          <a:rPr lang="ar-SA" sz="2300">
                            <a:latin typeface="Cambria Math"/>
                          </a:rPr>
                          <m:t>شکایات</m:t>
                        </m:r>
                        <m:r>
                          <a:rPr lang="ar-SA" sz="2300">
                            <a:latin typeface="Cambria Math"/>
                          </a:rPr>
                          <m:t> </m:t>
                        </m:r>
                        <m:r>
                          <a:rPr lang="ar-SA" sz="2300">
                            <a:latin typeface="Cambria Math"/>
                          </a:rPr>
                          <m:t>تعداد</m:t>
                        </m:r>
                        <m:r>
                          <a:rPr lang="ar-SA" sz="2300">
                            <a:latin typeface="Cambria Math"/>
                          </a:rPr>
                          <m:t> </m:t>
                        </m:r>
                        <m:r>
                          <a:rPr lang="ar-SA" sz="2300">
                            <a:latin typeface="Cambria Math"/>
                          </a:rPr>
                          <m:t>مجموع</m:t>
                        </m:r>
                      </m:den>
                    </m:f>
                    <m:r>
                      <a:rPr lang="en-US" sz="2300">
                        <a:latin typeface="Cambria Math"/>
                      </a:rPr>
                      <m:t>= </m:t>
                    </m:r>
                    <m:r>
                      <a:rPr lang="ar-SA" sz="2300">
                        <a:latin typeface="Cambria Math"/>
                      </a:rPr>
                      <m:t>دستگاه</m:t>
                    </m:r>
                    <m:r>
                      <a:rPr lang="ar-SA" sz="2300">
                        <a:latin typeface="Cambria Math"/>
                      </a:rPr>
                      <m:t> </m:t>
                    </m:r>
                    <m:r>
                      <a:rPr lang="ar-SA" sz="2300">
                        <a:latin typeface="Cambria Math"/>
                      </a:rPr>
                      <m:t>پاسخگویی</m:t>
                    </m:r>
                    <m:r>
                      <a:rPr lang="ar-SA" sz="2300">
                        <a:latin typeface="Cambria Math"/>
                      </a:rPr>
                      <m:t> </m:t>
                    </m:r>
                    <m:r>
                      <a:rPr lang="ar-SA" sz="2300">
                        <a:latin typeface="Cambria Math"/>
                      </a:rPr>
                      <m:t>زمان</m:t>
                    </m:r>
                    <m:r>
                      <a:rPr lang="ar-SA" sz="2300">
                        <a:latin typeface="Cambria Math"/>
                      </a:rPr>
                      <m:t> </m:t>
                    </m:r>
                    <m:r>
                      <a:rPr lang="ar-SA" sz="2300">
                        <a:latin typeface="Cambria Math"/>
                      </a:rPr>
                      <m:t>میانگین</m:t>
                    </m:r>
                  </m:oMath>
                </a14:m>
                <a:endParaRPr lang="en-US" sz="2300" dirty="0">
                  <a:cs typeface="B Titr" panose="00000700000000000000" pitchFamily="2" charset="-78"/>
                </a:endParaRPr>
              </a:p>
              <a:p>
                <a:pPr algn="r"/>
                <a:r>
                  <a:rPr lang="ar-SA" sz="2300" dirty="0">
                    <a:cs typeface="B Titr" panose="00000700000000000000" pitchFamily="2" charset="-78"/>
                  </a:rPr>
                  <a:t> </a:t>
                </a:r>
                <a:endParaRPr lang="en-US" sz="2300" dirty="0">
                  <a:cs typeface="B Titr" panose="00000700000000000000" pitchFamily="2" charset="-78"/>
                </a:endParaRPr>
              </a:p>
              <a:p>
                <a:pPr algn="r"/>
                <a:r>
                  <a:rPr lang="ar-SA" sz="2300" dirty="0">
                    <a:cs typeface="B Titr" panose="00000700000000000000" pitchFamily="2" charset="-78"/>
                  </a:rPr>
                  <a:t>ملاحظات:</a:t>
                </a:r>
                <a:endParaRPr lang="en-US" sz="2300" dirty="0">
                  <a:cs typeface="B Titr" panose="00000700000000000000" pitchFamily="2" charset="-78"/>
                </a:endParaRPr>
              </a:p>
              <a:p>
                <a:pPr lvl="0" algn="r" rtl="1"/>
                <a:r>
                  <a:rPr lang="ar-SA" sz="2300" dirty="0">
                    <a:cs typeface="B Titr" panose="00000700000000000000" pitchFamily="2" charset="-78"/>
                  </a:rPr>
                  <a:t>طبق فرمول فعلی برای دستگاه‌هایی که میانگین زمان پاسخگویی بیشتر از 50 روز داشته باشند امتیاز صفر در نظر گرفته شده است و همچنین برای دستگاه‌هایی که میانگین زمان پاسخگویی کمتر از یک روز داشته باشند امتیاز 100 درصد در نظر گرفته شده‌ است. بسته به نظر مدیریت این حدود بالا و پایین و در نتیجه فرمول محاسبه امتیاز قابل تغییر است.</a:t>
                </a:r>
                <a:endParaRPr lang="en-US" sz="2300" dirty="0">
                  <a:cs typeface="B Titr" panose="00000700000000000000" pitchFamily="2" charset="-78"/>
                </a:endParaRPr>
              </a:p>
              <a:p>
                <a:pPr lvl="0" algn="r" rtl="1"/>
                <a:r>
                  <a:rPr lang="ar-SA" sz="2300" dirty="0">
                    <a:cs typeface="B Titr" panose="00000700000000000000" pitchFamily="2" charset="-78"/>
                  </a:rPr>
                  <a:t>امتیاز ارائه شده در صورتی قابل اندازه‌گیری است که وب سایت شکایات بتواند «زمان بین ثبت شکایات یا درخواست تجدید نظر تا ثبت پاسخ مربوطه توسط کارشناس دستگاه» را در اختیار ما قرار دهد.</a:t>
                </a:r>
                <a:endParaRPr lang="en-US" sz="2300" dirty="0">
                  <a:cs typeface="B Titr" panose="00000700000000000000" pitchFamily="2" charset="-78"/>
                </a:endParaRPr>
              </a:p>
              <a:p>
                <a:pPr algn="r"/>
                <a:r>
                  <a:rPr lang="ar-SA" sz="2300" dirty="0">
                    <a:cs typeface="B Titr" panose="00000700000000000000" pitchFamily="2" charset="-78"/>
                  </a:rPr>
                  <a:t>اگر شکایتی برای دستگاه ثبت نشده باشد امتیاز دستگاه 100 درصد لحاظ خواهدشد</a:t>
                </a:r>
                <a:endParaRPr lang="fa-IR" sz="2300" b="1" dirty="0" smtClean="0">
                  <a:cs typeface="B Titr" panose="00000700000000000000" pitchFamily="2" charset="-78"/>
                </a:endParaRPr>
              </a:p>
              <a:p>
                <a:pPr marL="0" marR="0" indent="0" algn="just" rtl="1">
                  <a:lnSpc>
                    <a:spcPct val="107000"/>
                  </a:lnSpc>
                  <a:spcBef>
                    <a:spcPts val="0"/>
                  </a:spcBef>
                  <a:spcAft>
                    <a:spcPts val="0"/>
                  </a:spcAft>
                  <a:buNone/>
                </a:pPr>
                <a:r>
                  <a:rPr lang="fa-IR" sz="2100" b="1" dirty="0" smtClean="0">
                    <a:cs typeface="B Titr" panose="00000700000000000000" pitchFamily="2" charset="-78"/>
                  </a:rPr>
                  <a:t> </a:t>
                </a:r>
                <a:endParaRPr lang="fa-IR" sz="2100" dirty="0" smtClean="0">
                  <a:cs typeface="B Titr" panose="00000700000000000000" pitchFamily="2" charset="-78"/>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1962" y="481737"/>
                <a:ext cx="11062855" cy="5761327"/>
              </a:xfrm>
              <a:blipFill>
                <a:blip r:embed="rId2"/>
                <a:stretch>
                  <a:fillRect t="-1693" r="-386" b="-106"/>
                </a:stretch>
              </a:blipFill>
            </p:spPr>
            <p:txBody>
              <a:bodyPr/>
              <a:lstStyle/>
              <a:p>
                <a:r>
                  <a:rPr lang="en-US">
                    <a:noFill/>
                  </a:rPr>
                  <a:t> </a:t>
                </a:r>
              </a:p>
            </p:txBody>
          </p:sp>
        </mc:Fallback>
      </mc:AlternateContent>
    </p:spTree>
    <p:extLst>
      <p:ext uri="{BB962C8B-B14F-4D97-AF65-F5344CB8AC3E}">
        <p14:creationId xmlns:p14="http://schemas.microsoft.com/office/powerpoint/2010/main" val="39069087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دفتر آمار و فناوری اطلاعات</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سازمان فناوری اطلاعات و ارتباطات</a:t>
            </a:r>
          </a:p>
          <a:p>
            <a:pPr marL="0" indent="0" algn="r" rtl="1">
              <a:buNone/>
            </a:pPr>
            <a:endParaRPr lang="fa-IR" sz="24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fa-IR" sz="1700" dirty="0">
                <a:cs typeface="B Titr" panose="00000700000000000000" pitchFamily="2" charset="-78"/>
              </a:rPr>
              <a:t>عنوان شاخص5: ارائه خدمات دستگاه از طریق پنجره ملی خدمات دولت </a:t>
            </a:r>
            <a:r>
              <a:rPr lang="fa-IR" sz="1700" dirty="0" smtClean="0">
                <a:cs typeface="B Titr" panose="00000700000000000000" pitchFamily="2" charset="-78"/>
              </a:rPr>
              <a:t>هوشمند</a:t>
            </a:r>
          </a:p>
          <a:p>
            <a:pPr marL="0" marR="0" indent="0" algn="just" rtl="1">
              <a:lnSpc>
                <a:spcPct val="107000"/>
              </a:lnSpc>
              <a:spcBef>
                <a:spcPts val="0"/>
              </a:spcBef>
              <a:spcAft>
                <a:spcPts val="0"/>
              </a:spcAft>
              <a:buNone/>
            </a:pPr>
            <a:r>
              <a:rPr lang="ar-SA" sz="1700" dirty="0">
                <a:cs typeface="B Titr" panose="00000700000000000000" pitchFamily="2" charset="-78"/>
              </a:rPr>
              <a:t>سنجه 1: میزان خدمات ارائه شده از طریق پنجره ملی خدمات دولت </a:t>
            </a:r>
            <a:r>
              <a:rPr lang="ar-SA" sz="1700" dirty="0" smtClean="0">
                <a:cs typeface="B Titr" panose="00000700000000000000" pitchFamily="2" charset="-78"/>
              </a:rPr>
              <a:t>هوشمند</a:t>
            </a:r>
            <a:endParaRPr lang="fa-IR" sz="1700" dirty="0" smtClean="0">
              <a:cs typeface="B Titr" panose="00000700000000000000" pitchFamily="2" charset="-78"/>
            </a:endParaRPr>
          </a:p>
          <a:p>
            <a:pPr algn="just" rtl="1"/>
            <a:r>
              <a:rPr lang="ar-SA" sz="1700" dirty="0">
                <a:cs typeface="B Titr" panose="00000700000000000000" pitchFamily="2" charset="-78"/>
              </a:rPr>
              <a:t>نحوه ارزیابی و فرمول سنجش:</a:t>
            </a:r>
            <a:endParaRPr lang="en-US" sz="1700" dirty="0">
              <a:cs typeface="B Titr" panose="00000700000000000000" pitchFamily="2" charset="-78"/>
            </a:endParaRPr>
          </a:p>
          <a:p>
            <a:pPr algn="just" rtl="1"/>
            <a:r>
              <a:rPr lang="ar-SA" sz="1700" dirty="0">
                <a:cs typeface="B Titr" panose="00000700000000000000" pitchFamily="2" charset="-78"/>
              </a:rPr>
              <a:t>پنجره واحد خدمات هوشــمند دستگاه به پنجره ملی خدمات هوشمند دولت متصل می باشد و خدمات بصورت الکترونیکی در دسترس است (نمره کامل)</a:t>
            </a:r>
            <a:endParaRPr lang="en-US" sz="1700" dirty="0">
              <a:cs typeface="B Titr" panose="00000700000000000000" pitchFamily="2" charset="-78"/>
            </a:endParaRPr>
          </a:p>
          <a:p>
            <a:pPr algn="just" rtl="1"/>
            <a:r>
              <a:rPr lang="ar-SA" sz="1700" dirty="0">
                <a:cs typeface="B Titr" panose="00000700000000000000" pitchFamily="2" charset="-78"/>
              </a:rPr>
              <a:t>صرفا  اتصال پنجره واحد خدمات هوشــمند دستگاه به پنجره ملی خدمات هوشمند (صرفا 75 درصد امتیاز)</a:t>
            </a:r>
            <a:endParaRPr lang="en-US" sz="1700" dirty="0">
              <a:cs typeface="B Titr" panose="00000700000000000000" pitchFamily="2" charset="-78"/>
            </a:endParaRPr>
          </a:p>
          <a:p>
            <a:pPr algn="just" rtl="1"/>
            <a:r>
              <a:rPr lang="ar-SA" sz="1700" dirty="0">
                <a:cs typeface="B Titr" panose="00000700000000000000" pitchFamily="2" charset="-78"/>
              </a:rPr>
              <a:t>عدم تعریف یا اتصال پنجره واحد دستگاه در پنجره ملی خدمات هوشمند (صفر</a:t>
            </a:r>
            <a:r>
              <a:rPr lang="ar-SA" sz="1700" dirty="0" smtClean="0">
                <a:cs typeface="B Titr" panose="00000700000000000000" pitchFamily="2" charset="-78"/>
              </a:rPr>
              <a:t>)</a:t>
            </a:r>
            <a:endParaRPr lang="fa-IR" sz="1700" dirty="0" smtClean="0">
              <a:cs typeface="B Titr" panose="00000700000000000000" pitchFamily="2" charset="-78"/>
            </a:endParaRPr>
          </a:p>
          <a:p>
            <a:pPr algn="just" rtl="1"/>
            <a:r>
              <a:rPr lang="ar-SA" sz="1700" dirty="0">
                <a:cs typeface="B Titr" panose="00000700000000000000" pitchFamily="2" charset="-78"/>
              </a:rPr>
              <a:t>مستندات قابل قبول (قابل ارائه از سوی دستگاه): </a:t>
            </a:r>
            <a:endParaRPr lang="en-US" sz="1700" dirty="0">
              <a:cs typeface="B Titr" panose="00000700000000000000" pitchFamily="2" charset="-78"/>
            </a:endParaRPr>
          </a:p>
          <a:p>
            <a:pPr algn="just" rtl="1"/>
            <a:r>
              <a:rPr lang="ar-SA" sz="1700" dirty="0" smtClean="0">
                <a:cs typeface="B Titr" panose="00000700000000000000" pitchFamily="2" charset="-78"/>
              </a:rPr>
              <a:t>نیازی </a:t>
            </a:r>
            <a:r>
              <a:rPr lang="ar-SA" sz="1700" dirty="0">
                <a:cs typeface="B Titr" panose="00000700000000000000" pitchFamily="2" charset="-78"/>
              </a:rPr>
              <a:t>به بارگذاری مستند ندارد</a:t>
            </a:r>
            <a:endParaRPr lang="fa-IR" sz="1700" b="1" dirty="0" smtClean="0">
              <a:cs typeface="B Titr" panose="00000700000000000000" pitchFamily="2" charset="-78"/>
            </a:endParaRPr>
          </a:p>
          <a:p>
            <a:pPr marL="0" marR="0" indent="0" algn="just" rtl="1">
              <a:lnSpc>
                <a:spcPct val="107000"/>
              </a:lnSpc>
              <a:spcBef>
                <a:spcPts val="0"/>
              </a:spcBef>
              <a:spcAft>
                <a:spcPts val="0"/>
              </a:spcAft>
              <a:buNone/>
            </a:pPr>
            <a:r>
              <a:rPr lang="fa-IR" sz="2100" b="1" dirty="0" smtClean="0">
                <a:cs typeface="B Titr" panose="00000700000000000000" pitchFamily="2" charset="-78"/>
              </a:rPr>
              <a:t> </a:t>
            </a:r>
            <a:endParaRPr lang="fa-IR" sz="2100" dirty="0" smtClean="0">
              <a:cs typeface="B Titr" panose="00000700000000000000" pitchFamily="2" charset="-78"/>
            </a:endParaRPr>
          </a:p>
        </p:txBody>
      </p:sp>
    </p:spTree>
    <p:extLst>
      <p:ext uri="{BB962C8B-B14F-4D97-AF65-F5344CB8AC3E}">
        <p14:creationId xmlns:p14="http://schemas.microsoft.com/office/powerpoint/2010/main" val="20835652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دفتر آمار و فناوری اطلاعات</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سازمان فناوری اطلاعات و ارتباطات</a:t>
            </a:r>
            <a:endParaRPr lang="fa-IR" sz="1900" dirty="0" smtClean="0">
              <a:solidFill>
                <a:srgbClr val="C00000"/>
              </a:solidFill>
              <a:latin typeface="B TitI"/>
              <a:cs typeface="B Titr" panose="00000700000000000000" pitchFamily="2" charset="-78"/>
            </a:endParaRPr>
          </a:p>
          <a:p>
            <a:pPr marL="0" indent="0" algn="r" rtl="1">
              <a:buNone/>
            </a:pPr>
            <a:r>
              <a:rPr lang="ar-SA" sz="1900" b="1" u="sng" dirty="0">
                <a:cs typeface="B Titr" panose="00000700000000000000" pitchFamily="2" charset="-78"/>
              </a:rPr>
              <a:t>شاخص7 : پاسخگویی مناسب و به موقع به درخواست­ها و استعلامات در بستر </a:t>
            </a:r>
            <a:r>
              <a:rPr lang="en-US" sz="1900" b="1" u="sng" dirty="0">
                <a:cs typeface="B Titr" panose="00000700000000000000" pitchFamily="2" charset="-78"/>
              </a:rPr>
              <a:t>GSB</a:t>
            </a:r>
            <a:r>
              <a:rPr lang="ar-SA" sz="1900" b="1" u="sng" dirty="0">
                <a:cs typeface="B Titr" panose="00000700000000000000" pitchFamily="2" charset="-78"/>
              </a:rPr>
              <a:t> و </a:t>
            </a:r>
            <a:r>
              <a:rPr lang="en-US" sz="1900" b="1" u="sng" dirty="0" smtClean="0">
                <a:cs typeface="B Titr" panose="00000700000000000000" pitchFamily="2" charset="-78"/>
              </a:rPr>
              <a:t>PGSB</a:t>
            </a:r>
            <a:endParaRPr lang="fa-IR" sz="1900" b="1" u="sng" dirty="0" smtClean="0">
              <a:cs typeface="B Titr" panose="00000700000000000000" pitchFamily="2" charset="-78"/>
            </a:endParaRPr>
          </a:p>
          <a:p>
            <a:pPr marL="0" indent="0" algn="r" rtl="1">
              <a:buNone/>
            </a:pPr>
            <a:r>
              <a:rPr lang="ar-SA" sz="1900" b="1" dirty="0">
                <a:cs typeface="B Titr" panose="00000700000000000000" pitchFamily="2" charset="-78"/>
              </a:rPr>
              <a:t>عنوان سنجه 1 : نرخ تراکنش های موفق در بستر گذرگاه خدمات دولت(</a:t>
            </a:r>
            <a:r>
              <a:rPr lang="en-US" sz="1900" b="1" dirty="0">
                <a:cs typeface="B Titr" panose="00000700000000000000" pitchFamily="2" charset="-78"/>
              </a:rPr>
              <a:t>GSB</a:t>
            </a:r>
            <a:r>
              <a:rPr lang="ar-SA" sz="1900" b="1" dirty="0">
                <a:cs typeface="B Titr" panose="00000700000000000000" pitchFamily="2" charset="-78"/>
              </a:rPr>
              <a:t>) و گذرگاه عمومی خدمات دولت(</a:t>
            </a:r>
            <a:r>
              <a:rPr lang="en-US" sz="1900" b="1" dirty="0">
                <a:cs typeface="B Titr" panose="00000700000000000000" pitchFamily="2" charset="-78"/>
              </a:rPr>
              <a:t>PGSB</a:t>
            </a:r>
            <a:r>
              <a:rPr lang="ar-SA" sz="1900" b="1" dirty="0" smtClean="0">
                <a:cs typeface="B Titr" panose="00000700000000000000" pitchFamily="2" charset="-78"/>
              </a:rPr>
              <a:t>)</a:t>
            </a:r>
            <a:endParaRPr lang="fa-IR" sz="1900" b="1" dirty="0" smtClean="0">
              <a:cs typeface="B Titr" panose="00000700000000000000" pitchFamily="2" charset="-78"/>
            </a:endParaRPr>
          </a:p>
          <a:p>
            <a:pPr algn="r" rtl="1"/>
            <a:r>
              <a:rPr lang="ar-SA" sz="1900" dirty="0">
                <a:cs typeface="B Titr" panose="00000700000000000000" pitchFamily="2" charset="-78"/>
              </a:rPr>
              <a:t>نحوه ارزيابي و فرمول سنجش:</a:t>
            </a:r>
            <a:endParaRPr lang="en-US" sz="1900" dirty="0">
              <a:cs typeface="B Titr" panose="00000700000000000000" pitchFamily="2" charset="-78"/>
            </a:endParaRPr>
          </a:p>
          <a:p>
            <a:pPr algn="r" rtl="1"/>
            <a:r>
              <a:rPr lang="en-US" sz="1900" dirty="0">
                <a:cs typeface="B Titr" panose="00000700000000000000" pitchFamily="2" charset="-78"/>
              </a:rPr>
              <a:t>X=(A+B)/2</a:t>
            </a:r>
          </a:p>
          <a:p>
            <a:pPr algn="r" rtl="1"/>
            <a:r>
              <a:rPr lang="en-US" sz="1900" dirty="0">
                <a:cs typeface="B Titr" panose="00000700000000000000" pitchFamily="2" charset="-78"/>
              </a:rPr>
              <a:t>A</a:t>
            </a:r>
            <a:r>
              <a:rPr lang="fa-IR" sz="1900" dirty="0">
                <a:cs typeface="B Titr" panose="00000700000000000000" pitchFamily="2" charset="-78"/>
              </a:rPr>
              <a:t> = </a:t>
            </a:r>
            <a:r>
              <a:rPr lang="ar-SA" sz="1900" dirty="0">
                <a:cs typeface="B Titr" panose="00000700000000000000" pitchFamily="2" charset="-78"/>
              </a:rPr>
              <a:t>نرخ تراکنشهاي موفق در بستر گذرگاه خدمات دولت</a:t>
            </a:r>
            <a:r>
              <a:rPr lang="en-US" sz="1900" dirty="0">
                <a:cs typeface="B Titr" panose="00000700000000000000" pitchFamily="2" charset="-78"/>
              </a:rPr>
              <a:t>GSB </a:t>
            </a:r>
          </a:p>
          <a:p>
            <a:pPr algn="r" rtl="1"/>
            <a:r>
              <a:rPr lang="en-US" sz="1900" dirty="0">
                <a:cs typeface="B Titr" panose="00000700000000000000" pitchFamily="2" charset="-78"/>
              </a:rPr>
              <a:t> = B</a:t>
            </a:r>
            <a:r>
              <a:rPr lang="ar-SA" sz="1900" dirty="0">
                <a:cs typeface="B Titr" panose="00000700000000000000" pitchFamily="2" charset="-78"/>
              </a:rPr>
              <a:t>نرخ تراکنشهاي موفق در بستر گذرگاه عمومی خدمات دولت </a:t>
            </a:r>
            <a:r>
              <a:rPr lang="en-US" sz="1900" dirty="0">
                <a:cs typeface="B Titr" panose="00000700000000000000" pitchFamily="2" charset="-78"/>
              </a:rPr>
              <a:t>PGSB</a:t>
            </a:r>
          </a:p>
          <a:p>
            <a:pPr algn="r" rtl="1"/>
            <a:r>
              <a:rPr lang="ar-SA" sz="1900" dirty="0">
                <a:cs typeface="B Titr" panose="00000700000000000000" pitchFamily="2" charset="-78"/>
              </a:rPr>
              <a:t> </a:t>
            </a:r>
            <a:endParaRPr lang="en-US" sz="1900" dirty="0">
              <a:cs typeface="B Titr" panose="00000700000000000000" pitchFamily="2" charset="-78"/>
            </a:endParaRPr>
          </a:p>
          <a:p>
            <a:pPr algn="r" rtl="1"/>
            <a:r>
              <a:rPr lang="ar-SA" sz="1900" dirty="0">
                <a:cs typeface="B Titr" panose="00000700000000000000" pitchFamily="2" charset="-78"/>
              </a:rPr>
              <a:t>اگر عدد </a:t>
            </a:r>
            <a:r>
              <a:rPr lang="en-US" sz="1900" dirty="0">
                <a:cs typeface="B Titr" panose="00000700000000000000" pitchFamily="2" charset="-78"/>
              </a:rPr>
              <a:t>X</a:t>
            </a:r>
            <a:r>
              <a:rPr lang="ar-SA" sz="1900" dirty="0">
                <a:cs typeface="B Titr" panose="00000700000000000000" pitchFamily="2" charset="-78"/>
              </a:rPr>
              <a:t> بزرگتر از 0.98 = امتیاز کامل</a:t>
            </a:r>
            <a:endParaRPr lang="en-US" sz="1900" dirty="0">
              <a:cs typeface="B Titr" panose="00000700000000000000" pitchFamily="2" charset="-78"/>
            </a:endParaRPr>
          </a:p>
          <a:p>
            <a:pPr algn="r" rtl="1"/>
            <a:r>
              <a:rPr lang="ar-SA" sz="1900" dirty="0">
                <a:cs typeface="B Titr" panose="00000700000000000000" pitchFamily="2" charset="-78"/>
              </a:rPr>
              <a:t>اگر عدد </a:t>
            </a:r>
            <a:r>
              <a:rPr lang="en-US" sz="1900" dirty="0">
                <a:cs typeface="B Titr" panose="00000700000000000000" pitchFamily="2" charset="-78"/>
              </a:rPr>
              <a:t>X</a:t>
            </a:r>
            <a:r>
              <a:rPr lang="ar-SA" sz="1900" dirty="0">
                <a:cs typeface="B Titr" panose="00000700000000000000" pitchFamily="2" charset="-78"/>
              </a:rPr>
              <a:t> بین 0.95 و 0.98= 75 درصد امتیاز</a:t>
            </a:r>
            <a:endParaRPr lang="en-US" sz="1900" dirty="0">
              <a:cs typeface="B Titr" panose="00000700000000000000" pitchFamily="2" charset="-78"/>
            </a:endParaRPr>
          </a:p>
          <a:p>
            <a:pPr algn="r" rtl="1"/>
            <a:r>
              <a:rPr lang="ar-SA" sz="1900" dirty="0">
                <a:cs typeface="B Titr" panose="00000700000000000000" pitchFamily="2" charset="-78"/>
              </a:rPr>
              <a:t>اگر عدد </a:t>
            </a:r>
            <a:r>
              <a:rPr lang="en-US" sz="1900" dirty="0">
                <a:cs typeface="B Titr" panose="00000700000000000000" pitchFamily="2" charset="-78"/>
              </a:rPr>
              <a:t>X</a:t>
            </a:r>
            <a:r>
              <a:rPr lang="ar-SA" sz="1900" dirty="0">
                <a:cs typeface="B Titr" panose="00000700000000000000" pitchFamily="2" charset="-78"/>
              </a:rPr>
              <a:t> کوچکتر از 0.5= صفر</a:t>
            </a:r>
            <a:endParaRPr lang="fa-IR" sz="19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fa-IR" sz="1700" dirty="0" smtClean="0">
                <a:cs typeface="B Titr" panose="00000700000000000000" pitchFamily="2" charset="-78"/>
              </a:rPr>
              <a:t> </a:t>
            </a:r>
            <a:endParaRPr lang="fa-IR" sz="2100" dirty="0" smtClean="0">
              <a:cs typeface="B Titr" panose="00000700000000000000" pitchFamily="2" charset="-78"/>
            </a:endParaRPr>
          </a:p>
        </p:txBody>
      </p:sp>
    </p:spTree>
    <p:extLst>
      <p:ext uri="{BB962C8B-B14F-4D97-AF65-F5344CB8AC3E}">
        <p14:creationId xmlns:p14="http://schemas.microsoft.com/office/powerpoint/2010/main" val="6981566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ارتقای بهره وری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دفتر آمار و فناوری اطلاعات</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سازمان فناوری اطلاعات و ارتباطات</a:t>
            </a:r>
          </a:p>
          <a:p>
            <a:pPr marL="0" indent="0" algn="r" rtl="1">
              <a:buNone/>
            </a:pPr>
            <a:r>
              <a:rPr lang="ar-SA" sz="1800" b="1" dirty="0">
                <a:cs typeface="B Titr" panose="00000700000000000000" pitchFamily="2" charset="-78"/>
              </a:rPr>
              <a:t>عنوان سنجه 2 : نرخ اجراي مصوبات كارگروه تعامل‌پذيري در خصوص ارائه خدمات در بستر  (</a:t>
            </a:r>
            <a:r>
              <a:rPr lang="en-US" sz="1800" b="1" dirty="0">
                <a:cs typeface="B Titr" panose="00000700000000000000" pitchFamily="2" charset="-78"/>
              </a:rPr>
              <a:t>GSB &amp; PGSB</a:t>
            </a:r>
            <a:r>
              <a:rPr lang="ar-SA" sz="1800" b="1" dirty="0">
                <a:cs typeface="B Titr" panose="00000700000000000000" pitchFamily="2" charset="-78"/>
              </a:rPr>
              <a:t>) و ارائه برخط خدمات </a:t>
            </a:r>
            <a:r>
              <a:rPr lang="ar-SA" sz="1800" b="1" dirty="0" smtClean="0">
                <a:cs typeface="B Titr" panose="00000700000000000000" pitchFamily="2" charset="-78"/>
              </a:rPr>
              <a:t>اولويت‌دار</a:t>
            </a:r>
            <a:endParaRPr lang="fa-IR" sz="1800" b="1" dirty="0" smtClean="0">
              <a:cs typeface="B Titr" panose="00000700000000000000" pitchFamily="2" charset="-78"/>
            </a:endParaRPr>
          </a:p>
          <a:p>
            <a:pPr marL="0" marR="0" algn="r" rtl="1">
              <a:lnSpc>
                <a:spcPct val="107000"/>
              </a:lnSpc>
              <a:spcBef>
                <a:spcPts val="0"/>
              </a:spcBef>
              <a:spcAft>
                <a:spcPts val="0"/>
              </a:spcAft>
            </a:pPr>
            <a:r>
              <a:rPr lang="fa-IR" sz="1800" dirty="0" smtClean="0">
                <a:cs typeface="B Titr" panose="00000700000000000000" pitchFamily="2" charset="-78"/>
              </a:rPr>
              <a:t> </a:t>
            </a:r>
            <a:r>
              <a:rPr lang="ar-SA" sz="1800" dirty="0">
                <a:cs typeface="B Titr" panose="00000700000000000000" pitchFamily="2" charset="-78"/>
              </a:rPr>
              <a:t>نحوه ارزيابي و فرمول سنجش :</a:t>
            </a:r>
            <a:endParaRPr lang="en-US" sz="1800" dirty="0">
              <a:cs typeface="B Titr" panose="00000700000000000000" pitchFamily="2" charset="-78"/>
            </a:endParaRPr>
          </a:p>
          <a:p>
            <a:pPr marL="0" marR="0" algn="r" rtl="1">
              <a:lnSpc>
                <a:spcPct val="107000"/>
              </a:lnSpc>
              <a:spcBef>
                <a:spcPts val="0"/>
              </a:spcBef>
              <a:spcAft>
                <a:spcPts val="0"/>
              </a:spcAft>
            </a:pPr>
            <a:r>
              <a:rPr lang="ar-SA" sz="1800" dirty="0">
                <a:cs typeface="B Titr" panose="00000700000000000000" pitchFamily="2" charset="-78"/>
              </a:rPr>
              <a:t>انجام کامل مصوبات = امتیاز کامل</a:t>
            </a:r>
            <a:endParaRPr lang="en-US" sz="1800" dirty="0">
              <a:cs typeface="B Titr" panose="00000700000000000000" pitchFamily="2" charset="-78"/>
            </a:endParaRPr>
          </a:p>
          <a:p>
            <a:pPr marL="0" marR="0" algn="r" rtl="1">
              <a:lnSpc>
                <a:spcPct val="107000"/>
              </a:lnSpc>
              <a:spcBef>
                <a:spcPts val="0"/>
              </a:spcBef>
              <a:spcAft>
                <a:spcPts val="0"/>
              </a:spcAft>
            </a:pPr>
            <a:r>
              <a:rPr lang="ar-SA" sz="1800" dirty="0">
                <a:cs typeface="B Titr" panose="00000700000000000000" pitchFamily="2" charset="-78"/>
              </a:rPr>
              <a:t>انجام بیش از 80 درصد مصوبات = 50 درصد امتیاز</a:t>
            </a:r>
            <a:endParaRPr lang="en-US" sz="1800" dirty="0">
              <a:cs typeface="B Titr" panose="00000700000000000000" pitchFamily="2" charset="-78"/>
            </a:endParaRPr>
          </a:p>
          <a:p>
            <a:pPr marL="0" marR="0" algn="r" rtl="1">
              <a:lnSpc>
                <a:spcPct val="107000"/>
              </a:lnSpc>
              <a:spcBef>
                <a:spcPts val="0"/>
              </a:spcBef>
              <a:spcAft>
                <a:spcPts val="0"/>
              </a:spcAft>
            </a:pPr>
            <a:r>
              <a:rPr lang="ar-SA" sz="1800" dirty="0">
                <a:cs typeface="B Titr" panose="00000700000000000000" pitchFamily="2" charset="-78"/>
              </a:rPr>
              <a:t>انجام کمتر از 80 درصد مصوبات = صفر</a:t>
            </a:r>
            <a:endParaRPr lang="en-US" sz="1800" dirty="0">
              <a:cs typeface="B Titr" panose="00000700000000000000" pitchFamily="2" charset="-78"/>
            </a:endParaRPr>
          </a:p>
          <a:p>
            <a:pPr marL="0" indent="0" algn="r" rtl="1">
              <a:buNone/>
            </a:pPr>
            <a:endParaRPr lang="fa-IR" sz="2100" dirty="0" smtClean="0">
              <a:cs typeface="B Titr" panose="00000700000000000000" pitchFamily="2" charset="-78"/>
            </a:endParaRPr>
          </a:p>
        </p:txBody>
      </p:sp>
    </p:spTree>
    <p:extLst>
      <p:ext uri="{BB962C8B-B14F-4D97-AF65-F5344CB8AC3E}">
        <p14:creationId xmlns:p14="http://schemas.microsoft.com/office/powerpoint/2010/main" val="23170719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هوشمندسازی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مرکز آمار و فناوری/ امور اداری/ دفتر حقوقی</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دبیرخانه نهاد</a:t>
            </a:r>
            <a:endParaRPr lang="fa-IR" sz="24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endParaRPr lang="fa-IR" sz="1900" b="1" dirty="0" smtClean="0">
              <a:cs typeface="B Titr" panose="00000700000000000000" pitchFamily="2" charset="-78"/>
            </a:endParaRPr>
          </a:p>
          <a:p>
            <a:pPr marL="0" marR="0" indent="0" algn="just" rtl="1">
              <a:lnSpc>
                <a:spcPct val="107000"/>
              </a:lnSpc>
              <a:spcBef>
                <a:spcPts val="0"/>
              </a:spcBef>
              <a:spcAft>
                <a:spcPts val="0"/>
              </a:spcAft>
              <a:buNone/>
            </a:pPr>
            <a:r>
              <a:rPr lang="fa-IR" sz="1900" b="1" dirty="0" smtClean="0">
                <a:cs typeface="B Titr" panose="00000700000000000000" pitchFamily="2" charset="-78"/>
              </a:rPr>
              <a:t>شاخص1</a:t>
            </a:r>
            <a:r>
              <a:rPr lang="fa-IR" sz="1900" b="1" dirty="0">
                <a:cs typeface="B Titr" panose="00000700000000000000" pitchFamily="2" charset="-78"/>
              </a:rPr>
              <a:t>: هوشمندسازی مکاتبات </a:t>
            </a:r>
            <a:r>
              <a:rPr lang="fa-IR" sz="1900" b="1" dirty="0" smtClean="0">
                <a:cs typeface="B Titr" panose="00000700000000000000" pitchFamily="2" charset="-78"/>
              </a:rPr>
              <a:t>اداری</a:t>
            </a:r>
          </a:p>
          <a:p>
            <a:pPr marL="0" marR="0" indent="0" algn="just" rtl="1">
              <a:lnSpc>
                <a:spcPct val="107000"/>
              </a:lnSpc>
              <a:spcBef>
                <a:spcPts val="0"/>
              </a:spcBef>
              <a:spcAft>
                <a:spcPts val="0"/>
              </a:spcAft>
              <a:buNone/>
            </a:pPr>
            <a:r>
              <a:rPr lang="fa-IR" sz="1900" b="1" dirty="0">
                <a:cs typeface="B Titr" panose="00000700000000000000" pitchFamily="2" charset="-78"/>
              </a:rPr>
              <a:t>سنجه 1: درج شناسه ملی سند (شمس</a:t>
            </a:r>
            <a:r>
              <a:rPr lang="fa-IR" sz="1900" b="1" dirty="0" smtClean="0">
                <a:cs typeface="B Titr" panose="00000700000000000000" pitchFamily="2" charset="-78"/>
              </a:rPr>
              <a:t>)</a:t>
            </a:r>
          </a:p>
          <a:p>
            <a:pPr marL="0" indent="0" algn="just" rtl="1">
              <a:lnSpc>
                <a:spcPct val="107000"/>
              </a:lnSpc>
              <a:spcBef>
                <a:spcPts val="0"/>
              </a:spcBef>
              <a:buNone/>
            </a:pPr>
            <a:r>
              <a:rPr lang="fa-IR" sz="1900" dirty="0">
                <a:cs typeface="B Titr" panose="00000700000000000000" pitchFamily="2" charset="-78"/>
              </a:rPr>
              <a:t>نحوه ارزیابی و فرمول سنجش: </a:t>
            </a:r>
            <a:endParaRPr lang="en-US" sz="1900" dirty="0">
              <a:latin typeface="Calibri" panose="020F0502020204030204" pitchFamily="34" charset="0"/>
              <a:ea typeface="Calibri" panose="020F0502020204030204" pitchFamily="34" charset="0"/>
              <a:cs typeface="B Titr" panose="00000700000000000000" pitchFamily="2" charset="-78"/>
            </a:endParaRPr>
          </a:p>
          <a:p>
            <a:pPr marL="0" indent="0" algn="just" rtl="1">
              <a:lnSpc>
                <a:spcPct val="107000"/>
              </a:lnSpc>
              <a:spcBef>
                <a:spcPts val="0"/>
              </a:spcBef>
              <a:buNone/>
            </a:pPr>
            <a:r>
              <a:rPr lang="fa-IR" altLang="en-US" sz="1900" dirty="0" smtClean="0">
                <a:latin typeface="Calibri" panose="020F0502020204030204" pitchFamily="34" charset="0"/>
                <a:ea typeface="Calibri" panose="020F0502020204030204" pitchFamily="34" charset="0"/>
                <a:cs typeface="B Titr" panose="00000700000000000000" pitchFamily="2" charset="-78"/>
              </a:rPr>
              <a:t>درج </a:t>
            </a:r>
            <a:r>
              <a:rPr lang="fa-IR" altLang="en-US" sz="1900" dirty="0">
                <a:latin typeface="Calibri" panose="020F0502020204030204" pitchFamily="34" charset="0"/>
                <a:ea typeface="Calibri" panose="020F0502020204030204" pitchFamily="34" charset="0"/>
                <a:cs typeface="B Titr" panose="00000700000000000000" pitchFamily="2" charset="-78"/>
              </a:rPr>
              <a:t>شناسه ملی سند (شمس)، موضوع بخشنامه 385022 مورخ 22/10/1399سازمان اداری استخدامی کشور است که به استناد اعلام شفاهی دستگاه­های نظارتی در سال 1401 به راهبر (اداره­کل دبیرخانه مرکزی نهاد ریاست جمهوری)، برخی از اقلام اطلاعاتی بارکد دوبعدی شمس، حذف و فقط 5 قلم اطلاعاتی آن، قابل اجرا خواهد بود. اقلام اطلاعاتی یادشده متعاقباً توسط راهبر به صورت کتبی به دستگاه­های اجرایی، اعلام خواهد شد. دستگاه­ها نیز موظفند پس از ایجاد/ اصلاح شناسه شمس، راهبر را از نتیجه اقدامات مطلع </a:t>
            </a:r>
            <a:r>
              <a:rPr lang="fa-IR" altLang="en-US" sz="1900" dirty="0" smtClean="0">
                <a:latin typeface="Calibri" panose="020F0502020204030204" pitchFamily="34" charset="0"/>
                <a:ea typeface="Calibri" panose="020F0502020204030204" pitchFamily="34" charset="0"/>
                <a:cs typeface="B Titr" panose="00000700000000000000" pitchFamily="2" charset="-78"/>
              </a:rPr>
              <a:t>نمایند.</a:t>
            </a:r>
          </a:p>
          <a:p>
            <a:pPr marL="0" indent="0" algn="just" rtl="1">
              <a:lnSpc>
                <a:spcPct val="107000"/>
              </a:lnSpc>
              <a:spcBef>
                <a:spcPts val="0"/>
              </a:spcBef>
              <a:buNone/>
            </a:pPr>
            <a:r>
              <a:rPr lang="fa-IR" sz="1900" dirty="0">
                <a:cs typeface="B Titr" panose="00000700000000000000" pitchFamily="2" charset="-78"/>
              </a:rPr>
              <a:t>مستندات قابل قبول (قابل ارائه از سوی دستگاه): نیازی به بارگذاری مستندات نمی­باشد. نتایج اقدامات انجام شده هر دستگاه اجرایی پس از بررسی و تأیید توسط اداره­کل دبیرخانه مرکزی نهاد ریاست جمهوری (راهبر)  به سازمان اداری و استخدامی کشور اعلام خواهد شد و ملاک عمل ارزیابان سازمان قرار خواهد </a:t>
            </a:r>
            <a:r>
              <a:rPr lang="fa-IR" sz="1900" dirty="0" smtClean="0">
                <a:cs typeface="B Titr" panose="00000700000000000000" pitchFamily="2" charset="-78"/>
              </a:rPr>
              <a:t>گرفت.</a:t>
            </a:r>
            <a:r>
              <a:rPr lang="en-US" altLang="en-US" sz="1900" dirty="0" smtClean="0"/>
              <a:t> </a:t>
            </a:r>
            <a:endParaRPr lang="en-US" altLang="en-US" sz="1900" dirty="0">
              <a:latin typeface="Arial" panose="020B0604020202020204" pitchFamily="34" charset="0"/>
              <a:cs typeface="B Titr" panose="00000700000000000000" pitchFamily="2" charset="-78"/>
            </a:endParaRPr>
          </a:p>
          <a:p>
            <a:pPr marL="0" marR="0" indent="0" algn="just" rtl="1">
              <a:lnSpc>
                <a:spcPct val="107000"/>
              </a:lnSpc>
              <a:spcBef>
                <a:spcPts val="0"/>
              </a:spcBef>
              <a:spcAft>
                <a:spcPts val="0"/>
              </a:spcAft>
              <a:buNone/>
            </a:pPr>
            <a:endParaRPr lang="fa-IR" sz="3800" b="1" dirty="0" smtClean="0">
              <a:cs typeface="B Titr" panose="00000700000000000000" pitchFamily="2" charset="-78"/>
            </a:endParaRPr>
          </a:p>
        </p:txBody>
      </p:sp>
    </p:spTree>
    <p:extLst>
      <p:ext uri="{BB962C8B-B14F-4D97-AF65-F5344CB8AC3E}">
        <p14:creationId xmlns:p14="http://schemas.microsoft.com/office/powerpoint/2010/main" val="28879825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معیار هوشمندسازی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مرکز آمار و فناوری/ امور اداری/ دفتر حقوقی</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دبیرخانه نهاد</a:t>
            </a:r>
            <a:endParaRPr lang="fa-IR" sz="24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endParaRPr lang="fa-IR" sz="1900" b="1" dirty="0" smtClean="0">
              <a:cs typeface="B Titr" panose="00000700000000000000" pitchFamily="2" charset="-78"/>
            </a:endParaRPr>
          </a:p>
          <a:p>
            <a:pPr marL="0" marR="0" indent="0" algn="just" rtl="1">
              <a:lnSpc>
                <a:spcPct val="107000"/>
              </a:lnSpc>
              <a:spcBef>
                <a:spcPts val="0"/>
              </a:spcBef>
              <a:spcAft>
                <a:spcPts val="0"/>
              </a:spcAft>
              <a:buNone/>
            </a:pPr>
            <a:r>
              <a:rPr lang="fa-IR" sz="1800" b="1" dirty="0">
                <a:cs typeface="B Titr" panose="00000700000000000000" pitchFamily="2" charset="-78"/>
              </a:rPr>
              <a:t>سنجه 1: ایجاد حساب کاربری در کارپوشه پیام ایران و ایمیل ملی ایران برای </a:t>
            </a:r>
            <a:r>
              <a:rPr lang="fa-IR" sz="1800" b="1" dirty="0" smtClean="0">
                <a:cs typeface="B Titr" panose="00000700000000000000" pitchFamily="2" charset="-78"/>
              </a:rPr>
              <a:t>دستگاه</a:t>
            </a:r>
          </a:p>
          <a:p>
            <a:pPr marL="0" marR="0" indent="0" algn="just" rtl="1">
              <a:lnSpc>
                <a:spcPct val="107000"/>
              </a:lnSpc>
              <a:spcBef>
                <a:spcPts val="0"/>
              </a:spcBef>
              <a:spcAft>
                <a:spcPts val="0"/>
              </a:spcAft>
              <a:buNone/>
            </a:pPr>
            <a:r>
              <a:rPr lang="fa-IR" sz="1800" dirty="0">
                <a:cs typeface="B Titr" panose="00000700000000000000" pitchFamily="2" charset="-78"/>
              </a:rPr>
              <a:t>نحوه ارزیابی و فرمول سنجش:  با ایجاد کاربری  در کارپوشه پیام ایران و ایمیل ملی ایران و اعلام آن­ها به اداره کل دبیرخانه مرکزی نهاد ریاست جمهوری (به عنوان نهاد ارزیاب) ارزیابی صورت خواهد </a:t>
            </a:r>
            <a:r>
              <a:rPr lang="fa-IR" sz="1800" dirty="0" smtClean="0">
                <a:cs typeface="B Titr" panose="00000700000000000000" pitchFamily="2" charset="-78"/>
              </a:rPr>
              <a:t>گرفت</a:t>
            </a:r>
          </a:p>
          <a:p>
            <a:pPr marL="0" marR="0" indent="0" algn="just" rtl="1">
              <a:lnSpc>
                <a:spcPct val="107000"/>
              </a:lnSpc>
              <a:spcBef>
                <a:spcPts val="0"/>
              </a:spcBef>
              <a:spcAft>
                <a:spcPts val="0"/>
              </a:spcAft>
              <a:buNone/>
            </a:pPr>
            <a:r>
              <a:rPr lang="fa-IR" sz="1800" dirty="0">
                <a:cs typeface="B Titr" panose="00000700000000000000" pitchFamily="2" charset="-78"/>
              </a:rPr>
              <a:t>مستندات قابل قبول (قابل ارائه از سوی دستگاه): نیازی به بارگذاری مستندات نمی­باشد. نتایج اقدامات انجام شده هر دستگاه اجرایی پس از بررسی و تأیید توسط اداره­کل دبیرخانه مرکزی نهاد ریاس جمهوری (راهبر)  به سازمان اداری و استخدامی کشور اعلام خواهد شد و ملاک عمل ارزیابان سازمان قرار خواهد گرفت.</a:t>
            </a:r>
            <a:endParaRPr lang="fa-IR" sz="1800" b="1" dirty="0" smtClean="0">
              <a:cs typeface="B Titr" panose="00000700000000000000" pitchFamily="2" charset="-78"/>
            </a:endParaRPr>
          </a:p>
        </p:txBody>
      </p:sp>
    </p:spTree>
    <p:extLst>
      <p:ext uri="{BB962C8B-B14F-4D97-AF65-F5344CB8AC3E}">
        <p14:creationId xmlns:p14="http://schemas.microsoft.com/office/powerpoint/2010/main" val="103872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21495" y="330733"/>
            <a:ext cx="3653565" cy="584775"/>
          </a:xfrm>
          <a:prstGeom prst="rect">
            <a:avLst/>
          </a:prstGeom>
        </p:spPr>
        <p:txBody>
          <a:bodyPr wrap="none">
            <a:spAutoFit/>
          </a:bodyPr>
          <a:lstStyle/>
          <a:p>
            <a:pPr algn="r" rtl="1"/>
            <a:r>
              <a:rPr lang="fa-IR" sz="3200" dirty="0" smtClean="0">
                <a:solidFill>
                  <a:schemeClr val="accent4">
                    <a:lumMod val="75000"/>
                  </a:schemeClr>
                </a:solidFill>
                <a:cs typeface="B Titr" panose="00000700000000000000" pitchFamily="2" charset="-78"/>
              </a:rPr>
              <a:t>فرایند مدیریت عملکرد :</a:t>
            </a:r>
            <a:endParaRPr lang="fa-IR" sz="3200" dirty="0">
              <a:solidFill>
                <a:schemeClr val="accent4">
                  <a:lumMod val="75000"/>
                </a:schemeClr>
              </a:solidFill>
              <a:cs typeface="B Titr" panose="00000700000000000000" pitchFamily="2" charset="-78"/>
            </a:endParaRPr>
          </a:p>
        </p:txBody>
      </p:sp>
      <p:pic>
        <p:nvPicPr>
          <p:cNvPr id="3" name="Picture 2"/>
          <p:cNvPicPr>
            <a:picLocks noChangeAspect="1"/>
          </p:cNvPicPr>
          <p:nvPr/>
        </p:nvPicPr>
        <p:blipFill>
          <a:blip r:embed="rId2"/>
          <a:stretch>
            <a:fillRect/>
          </a:stretch>
        </p:blipFill>
        <p:spPr>
          <a:xfrm>
            <a:off x="1057274" y="1452562"/>
            <a:ext cx="10029825" cy="4405313"/>
          </a:xfrm>
          <a:prstGeom prst="rect">
            <a:avLst/>
          </a:prstGeom>
        </p:spPr>
      </p:pic>
    </p:spTree>
    <p:extLst>
      <p:ext uri="{BB962C8B-B14F-4D97-AF65-F5344CB8AC3E}">
        <p14:creationId xmlns:p14="http://schemas.microsoft.com/office/powerpoint/2010/main" val="215376818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62500" lnSpcReduction="20000"/>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هوشمندسازی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مرکز فناوری و اطلاعات</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مرکز آمار ایران</a:t>
            </a:r>
            <a:endParaRPr lang="fa-IR" sz="24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fa-IR" sz="2400" b="1" dirty="0">
                <a:cs typeface="B Titr" panose="00000700000000000000" pitchFamily="2" charset="-78"/>
              </a:rPr>
              <a:t>شاخص2: ارایه داده ها واطلاعات آماری موردنیاز برای استقرار حاکمیت داده</a:t>
            </a:r>
          </a:p>
          <a:p>
            <a:pPr marL="0" marR="0" indent="0" algn="just" rtl="1">
              <a:lnSpc>
                <a:spcPct val="107000"/>
              </a:lnSpc>
              <a:spcBef>
                <a:spcPts val="0"/>
              </a:spcBef>
              <a:spcAft>
                <a:spcPts val="0"/>
              </a:spcAft>
              <a:buNone/>
            </a:pPr>
            <a:r>
              <a:rPr lang="fa-IR" sz="2400" b="1" dirty="0">
                <a:cs typeface="B Titr" panose="00000700000000000000" pitchFamily="2" charset="-78"/>
              </a:rPr>
              <a:t>سنجه 1: ریز داده­های مورد نیاز راه اندازی  و اتصال چهار ثبت آماری پايه</a:t>
            </a:r>
          </a:p>
          <a:p>
            <a:pPr algn="just" rtl="1"/>
            <a:r>
              <a:rPr lang="ar-SA" sz="2400" dirty="0">
                <a:cs typeface="B Titr" panose="00000700000000000000" pitchFamily="2" charset="-78"/>
              </a:rPr>
              <a:t>نحوه ارزیابی و فرمول سنجش: </a:t>
            </a:r>
            <a:endParaRPr lang="en-US" sz="2400" dirty="0">
              <a:cs typeface="B Titr" panose="00000700000000000000" pitchFamily="2" charset="-78"/>
            </a:endParaRPr>
          </a:p>
          <a:p>
            <a:pPr algn="just" rtl="1"/>
            <a:r>
              <a:rPr lang="fa-IR" sz="2400" dirty="0">
                <a:cs typeface="B Titr" panose="00000700000000000000" pitchFamily="2" charset="-78"/>
              </a:rPr>
              <a:t>تعداد ریزداده­های دریافتی به تعداد ریزداده­های مورد درخواست وابلاغ شده به دستگاه­ها(ریزداده های مورد نظر برای اتصال چهارثبت :شامل ثبت­هاي آماری جمعيت، فعاليت، كسب و كار و املاك و مستغلات ، وهمچنین  تهیه حساب های ملی ومنطقه ای وشاخص قیمت ها)،مبنای این ارزیابی است. از سوی دیگرکیفیت آمارهای ثبتی مبنا متأثر از کیفیت داده های اداری و روش های پردازش مورد استفاده برای تولید ثبت آماری است</a:t>
            </a:r>
            <a:r>
              <a:rPr lang="en-US" sz="2400" dirty="0">
                <a:cs typeface="B Titr" panose="00000700000000000000" pitchFamily="2" charset="-78"/>
              </a:rPr>
              <a:t>.</a:t>
            </a:r>
            <a:r>
              <a:rPr lang="fa-IR" sz="2400" dirty="0">
                <a:cs typeface="B Titr" panose="00000700000000000000" pitchFamily="2" charset="-78"/>
              </a:rPr>
              <a:t> کیفیت داده های اداری نیز به چگونگی تولید داده ها در سیستم اطلاعاتی مرتبط در دستگاه اجرایی بستگی دارد</a:t>
            </a:r>
            <a:r>
              <a:rPr lang="en-US" sz="2400" dirty="0">
                <a:cs typeface="B Titr" panose="00000700000000000000" pitchFamily="2" charset="-78"/>
              </a:rPr>
              <a:t>.</a:t>
            </a:r>
            <a:r>
              <a:rPr lang="fa-IR" sz="2400" dirty="0">
                <a:cs typeface="B Titr" panose="00000700000000000000" pitchFamily="2" charset="-78"/>
              </a:rPr>
              <a:t> بنابر این نقطه شروع بررسی کیفیت آمارهای ثبتی، بررسی و تحلیل کیفیت داده های ورودی است</a:t>
            </a:r>
            <a:r>
              <a:rPr lang="en-US" sz="2400" dirty="0">
                <a:cs typeface="B Titr" panose="00000700000000000000" pitchFamily="2" charset="-78"/>
              </a:rPr>
              <a:t>. </a:t>
            </a:r>
            <a:r>
              <a:rPr lang="fa-IR" sz="2400" dirty="0">
                <a:cs typeface="B Titr" panose="00000700000000000000" pitchFamily="2" charset="-78"/>
              </a:rPr>
              <a:t>این بررسی مستلزم دریافت ریزداده ها است و  سپس  در قالب گزارش کیفیت ودر تعامل با دستگاه مربوطه و طی برگزاری جلسات بازخورد ارایه می شود و نشان میدهد که آیا ثبت اداری مورد نظر قابلیت استفاده برای تولید آمار را دارد</a:t>
            </a:r>
            <a:r>
              <a:rPr lang="en-US" sz="2400" dirty="0">
                <a:cs typeface="B Titr" panose="00000700000000000000" pitchFamily="2" charset="-78"/>
              </a:rPr>
              <a:t>. </a:t>
            </a:r>
            <a:r>
              <a:rPr lang="fa-IR" sz="2400" dirty="0">
                <a:cs typeface="B Titr" panose="00000700000000000000" pitchFamily="2" charset="-78"/>
              </a:rPr>
              <a:t>در این گزارش تحلیل، منبع داده از جنبه های مختلف مورد بررسی و ارزیابی قرار گیرد، مانند میزان دقت داده های ثبت شده، زمان مرجع داده ها، میزان نزدیکی مفاهیم مورد استفاده در منبع با مفاهیم مورد نیاز، کیفیت ثبت اطلاعات در فرایند اداری مرتبط</a:t>
            </a:r>
            <a:r>
              <a:rPr lang="en-US" sz="2400" dirty="0">
                <a:cs typeface="B Titr" panose="00000700000000000000" pitchFamily="2" charset="-78"/>
              </a:rPr>
              <a:t>  </a:t>
            </a:r>
            <a:r>
              <a:rPr lang="fa-IR" sz="2400" dirty="0">
                <a:cs typeface="B Titr" panose="00000700000000000000" pitchFamily="2" charset="-78"/>
              </a:rPr>
              <a:t>بررسی وارایه میشود.</a:t>
            </a:r>
            <a:endParaRPr lang="en-US" sz="2400" dirty="0">
              <a:cs typeface="B Titr" panose="00000700000000000000" pitchFamily="2" charset="-78"/>
            </a:endParaRPr>
          </a:p>
          <a:p>
            <a:pPr algn="just" rtl="1"/>
            <a:r>
              <a:rPr lang="fa-IR" sz="2400" dirty="0">
                <a:cs typeface="B Titr" panose="00000700000000000000" pitchFamily="2" charset="-78"/>
              </a:rPr>
              <a:t>ریزداده های موردنیاز برای  اتصال چهار ثبت پایه شامل ثبت­هاي آماری جمعيت، فعاليت، كسب و كار و املاك و مستغلات و تهیه حساب های ملی ومنطقه ای و شاخص قیمت ها در قالب تکالیف ابلاغی دستگاه ها سالانه از طریق مکاتبات مرکز آمار ایران به دستگاه­های اجرایی ارسال می­شود. پاسخ به این مکاتبات و پیگیری­ها تا حصول نتیجه و دریافت ریزداده  و ارزیابی کیفیت داده ها و استقرار آن ها در محیط امن مرکز آمار، مبنای ارزیابی قرار می گیرد.</a:t>
            </a:r>
            <a:endParaRPr lang="en-US" sz="2400" dirty="0">
              <a:cs typeface="B Titr" panose="00000700000000000000" pitchFamily="2" charset="-78"/>
            </a:endParaRPr>
          </a:p>
          <a:p>
            <a:pPr algn="just" rtl="1"/>
            <a:r>
              <a:rPr lang="fa-IR" sz="2400" dirty="0">
                <a:cs typeface="B Titr" panose="00000700000000000000" pitchFamily="2" charset="-78"/>
              </a:rPr>
              <a:t>نحوه امتیازدهی  در سال </a:t>
            </a:r>
            <a:r>
              <a:rPr lang="fa-IR" sz="2400" u="sng" dirty="0">
                <a:cs typeface="B Titr" panose="00000700000000000000" pitchFamily="2" charset="-78"/>
              </a:rPr>
              <a:t>1401</a:t>
            </a:r>
            <a:r>
              <a:rPr lang="fa-IR" sz="2400" dirty="0">
                <a:cs typeface="B Titr" panose="00000700000000000000" pitchFamily="2" charset="-78"/>
              </a:rPr>
              <a:t> بیشتر بر روی موضوع ارسال ریزداده  در موعد مقرر به مرکز آمار ایران می باشد و برای دستگاه هایی که تکلیف داشته و در پاسخ به مکاتبات مرکز آمار ایران  داده ها را  ارسال ننموده باشند، امتیازی تعلق نمی گیرد.</a:t>
            </a:r>
            <a:endParaRPr lang="en-US" sz="2400" dirty="0">
              <a:cs typeface="B Titr" panose="00000700000000000000" pitchFamily="2" charset="-78"/>
            </a:endParaRPr>
          </a:p>
          <a:p>
            <a:pPr algn="just" rtl="1"/>
            <a:r>
              <a:rPr lang="fa-IR" sz="2400" dirty="0">
                <a:cs typeface="B Titr" panose="00000700000000000000" pitchFamily="2" charset="-78"/>
              </a:rPr>
              <a:t>مستندات قابل قبول(قابل ارائه از سوی دستگاه): </a:t>
            </a:r>
            <a:endParaRPr lang="en-US" sz="2400" dirty="0">
              <a:cs typeface="B Titr" panose="00000700000000000000" pitchFamily="2" charset="-78"/>
            </a:endParaRPr>
          </a:p>
          <a:p>
            <a:pPr lvl="0" algn="just" rtl="1"/>
            <a:r>
              <a:rPr lang="fa-IR" sz="2400" dirty="0">
                <a:cs typeface="B Titr" panose="00000700000000000000" pitchFamily="2" charset="-78"/>
              </a:rPr>
              <a:t>پاسخ به مکاتبات مرکز آمار ایران در قالب فرمت مورد درخواست داده ها</a:t>
            </a:r>
            <a:endParaRPr lang="en-US" sz="2400" dirty="0">
              <a:cs typeface="B Titr" panose="00000700000000000000" pitchFamily="2" charset="-78"/>
            </a:endParaRPr>
          </a:p>
          <a:p>
            <a:pPr lvl="0" algn="just" rtl="1"/>
            <a:r>
              <a:rPr lang="fa-IR" sz="2400" dirty="0">
                <a:cs typeface="B Titr" panose="00000700000000000000" pitchFamily="2" charset="-78"/>
              </a:rPr>
              <a:t>بارگذاری گزارشات و موارد درخواستی در سامانه های الکترونیکی مرکز آمار ایران</a:t>
            </a:r>
            <a:endParaRPr lang="en-US" sz="2400" dirty="0">
              <a:cs typeface="B Titr" panose="00000700000000000000" pitchFamily="2" charset="-78"/>
            </a:endParaRPr>
          </a:p>
          <a:p>
            <a:pPr algn="just" rtl="1"/>
            <a:r>
              <a:rPr lang="fa-IR" sz="2400" dirty="0">
                <a:cs typeface="B Titr" panose="00000700000000000000" pitchFamily="2" charset="-78"/>
              </a:rPr>
              <a:t>-ارائه گزارش­های سالانه پیشرفت عملکرد بر اساس فرمت درخواستی مرکز آمار ایران</a:t>
            </a:r>
            <a:r>
              <a:rPr lang="fa-IR" sz="2400" b="1" dirty="0">
                <a:cs typeface="B Titr" panose="00000700000000000000" pitchFamily="2" charset="-78"/>
              </a:rPr>
              <a:t> </a:t>
            </a:r>
            <a:endParaRPr lang="fa-IR" sz="2400" dirty="0">
              <a:cs typeface="B Titr" panose="00000700000000000000" pitchFamily="2" charset="-78"/>
            </a:endParaRPr>
          </a:p>
          <a:p>
            <a:pPr marL="0" marR="0" indent="0" algn="just" rtl="1">
              <a:lnSpc>
                <a:spcPct val="107000"/>
              </a:lnSpc>
              <a:spcBef>
                <a:spcPts val="0"/>
              </a:spcBef>
              <a:spcAft>
                <a:spcPts val="0"/>
              </a:spcAft>
              <a:buNone/>
            </a:pPr>
            <a:endParaRPr lang="fa-IR" sz="2100" b="1" dirty="0" smtClean="0">
              <a:cs typeface="B Titr" panose="00000700000000000000" pitchFamily="2" charset="-78"/>
            </a:endParaRPr>
          </a:p>
          <a:p>
            <a:pPr marL="0" marR="0" indent="0" algn="just" rtl="1">
              <a:lnSpc>
                <a:spcPct val="107000"/>
              </a:lnSpc>
              <a:spcBef>
                <a:spcPts val="0"/>
              </a:spcBef>
              <a:spcAft>
                <a:spcPts val="0"/>
              </a:spcAft>
              <a:buNone/>
            </a:pPr>
            <a:r>
              <a:rPr lang="fa-IR" sz="2100" b="1" dirty="0" smtClean="0">
                <a:cs typeface="B Titr" panose="00000700000000000000" pitchFamily="2" charset="-78"/>
              </a:rPr>
              <a:t> </a:t>
            </a:r>
            <a:endParaRPr lang="fa-IR" sz="2100" dirty="0" smtClean="0">
              <a:cs typeface="B Titr" panose="00000700000000000000" pitchFamily="2" charset="-78"/>
            </a:endParaRPr>
          </a:p>
        </p:txBody>
      </p:sp>
    </p:spTree>
    <p:extLst>
      <p:ext uri="{BB962C8B-B14F-4D97-AF65-F5344CB8AC3E}">
        <p14:creationId xmlns:p14="http://schemas.microsoft.com/office/powerpoint/2010/main" val="34231086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92500" lnSpcReduction="20000"/>
          </a:bodyPr>
          <a:lstStyle/>
          <a:p>
            <a:pPr marL="0" indent="0" algn="r" rtl="1">
              <a:buNone/>
            </a:pPr>
            <a:r>
              <a:rPr lang="fa-IR" sz="2400" dirty="0">
                <a:solidFill>
                  <a:srgbClr val="C00000"/>
                </a:solidFill>
                <a:latin typeface="B TitI"/>
                <a:cs typeface="B Titr" panose="00000700000000000000" pitchFamily="2" charset="-78"/>
              </a:rPr>
              <a:t>راهکارهای پیشنهادی ارتقاء امتیاز حوزه محور بهره وری و تعالی – هوشمندسازی</a:t>
            </a: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a:solidFill>
                  <a:srgbClr val="C00000"/>
                </a:solidFill>
                <a:latin typeface="B TitI"/>
                <a:cs typeface="B Titr" panose="00000700000000000000" pitchFamily="2" charset="-78"/>
              </a:rPr>
              <a:t>(</a:t>
            </a:r>
            <a:r>
              <a:rPr lang="fa-IR" sz="2400" dirty="0">
                <a:solidFill>
                  <a:srgbClr val="C00000"/>
                </a:solidFill>
                <a:latin typeface="B TitI"/>
                <a:cs typeface="B Titr" panose="00000700000000000000" pitchFamily="2" charset="-78"/>
              </a:rPr>
              <a:t> مرکز فناوری و اطلاعات</a:t>
            </a:r>
            <a:r>
              <a:rPr lang="ar-SA" sz="2400" dirty="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مرکز آمار ایران</a:t>
            </a:r>
          </a:p>
          <a:p>
            <a:pPr marL="0" marR="0" indent="0" algn="just" rtl="1">
              <a:lnSpc>
                <a:spcPct val="107000"/>
              </a:lnSpc>
              <a:spcBef>
                <a:spcPts val="0"/>
              </a:spcBef>
              <a:spcAft>
                <a:spcPts val="0"/>
              </a:spcAft>
              <a:buNone/>
            </a:pPr>
            <a:endParaRPr lang="fa-IR" sz="2300" b="1" dirty="0" smtClean="0">
              <a:cs typeface="B Titr" panose="00000700000000000000" pitchFamily="2" charset="-78"/>
            </a:endParaRPr>
          </a:p>
          <a:p>
            <a:pPr marL="0" marR="0" indent="0" algn="just" rtl="1">
              <a:lnSpc>
                <a:spcPct val="107000"/>
              </a:lnSpc>
              <a:spcBef>
                <a:spcPts val="0"/>
              </a:spcBef>
              <a:spcAft>
                <a:spcPts val="0"/>
              </a:spcAft>
              <a:buNone/>
            </a:pPr>
            <a:r>
              <a:rPr lang="fa-IR" sz="1900" b="1" dirty="0" smtClean="0">
                <a:cs typeface="B Titr" panose="00000700000000000000" pitchFamily="2" charset="-78"/>
              </a:rPr>
              <a:t>سنجه2</a:t>
            </a:r>
            <a:r>
              <a:rPr lang="fa-IR" sz="1900" b="1" dirty="0">
                <a:cs typeface="B Titr" panose="00000700000000000000" pitchFamily="2" charset="-78"/>
              </a:rPr>
              <a:t>: طراحی سرویس های موردنیاز نظام آمارهای ثبتی </a:t>
            </a:r>
            <a:r>
              <a:rPr lang="fa-IR" sz="1900" b="1" dirty="0" smtClean="0">
                <a:cs typeface="B Titr" panose="00000700000000000000" pitchFamily="2" charset="-78"/>
              </a:rPr>
              <a:t>مبنا</a:t>
            </a:r>
          </a:p>
          <a:p>
            <a:pPr algn="just" rtl="1"/>
            <a:r>
              <a:rPr lang="ar-SA" sz="1900" dirty="0">
                <a:cs typeface="B Titr" panose="00000700000000000000" pitchFamily="2" charset="-78"/>
              </a:rPr>
              <a:t>نحوه ارزیابی و فرمول سنجش: </a:t>
            </a:r>
            <a:endParaRPr lang="en-US" sz="1900" dirty="0">
              <a:cs typeface="B Titr" panose="00000700000000000000" pitchFamily="2" charset="-78"/>
            </a:endParaRPr>
          </a:p>
          <a:p>
            <a:pPr algn="just" rtl="1"/>
            <a:r>
              <a:rPr lang="fa-IR" sz="1900" dirty="0">
                <a:cs typeface="B Titr" panose="00000700000000000000" pitchFamily="2" charset="-78"/>
              </a:rPr>
              <a:t>سامانه­های مورد نیاز بر اساس مصوبات کارگروه تعامل­پذیری دولت به دستگاه­های اجرایی کشور ابلاغ شده و در حال تکمیل و ابلاغ مستمر است ( سرویس­های اعلامی وسامانه­ها)-هریک از سرویس ها وسامانه هایی که بر اساس مصوبه ابلاغی این کارگروه راه اندازی و امکان بهره برداری آن برای مرکز آمار ایران فراهم شود، ملاک ارزیابی دستگاه قرار می گیرد.  همچنین برای دستگاه هایی که در سامانه مدیریت عملکرد دولت(تسما) این سنجه برایشان مصداق دار بوده، لیکن تا زمان ارزیابی جشنواره شهید رجایی، تصمیمات کارگروه تعاملپذیری برایشان ابلاغ نشده باشد، موظفند طی مکاتبه رسمی  به کارگروه تعاملپذیری دولت اعلام نمایند که در راستای حکمرانی داده در کشور، آمادگی لازم برای ارایه سرویس های </a:t>
            </a:r>
            <a:r>
              <a:rPr lang="ar-SA" sz="1900" dirty="0">
                <a:cs typeface="B Titr" panose="00000700000000000000" pitchFamily="2" charset="-78"/>
              </a:rPr>
              <a:t>موردنیاز مرکز آمار ایران جهت استقرار</a:t>
            </a:r>
            <a:r>
              <a:rPr lang="fa-IR" sz="1900" dirty="0">
                <a:cs typeface="B Titr" panose="00000700000000000000" pitchFamily="2" charset="-78"/>
              </a:rPr>
              <a:t>نظام آمارهای ثبتی مبنا را داشته و منتظر تأیید کارگروه مذکور هستند و رونوشت این مکاتبات نیز به مرکز آمار ایران ارسال شود تا مبنای ارزیابی این سنجه قرار گیرد. مستندات مربوط به این سنجه نیز لازم در سامانه مدیریت عملکرد دولت(تسما) بارگذاری </a:t>
            </a:r>
            <a:r>
              <a:rPr lang="fa-IR" sz="1900" dirty="0" smtClean="0">
                <a:cs typeface="B Titr" panose="00000700000000000000" pitchFamily="2" charset="-78"/>
              </a:rPr>
              <a:t>شود</a:t>
            </a:r>
          </a:p>
          <a:p>
            <a:pPr algn="just" rtl="1"/>
            <a:r>
              <a:rPr lang="fa-IR" sz="1900" dirty="0">
                <a:cs typeface="B Titr" panose="00000700000000000000" pitchFamily="2" charset="-78"/>
              </a:rPr>
              <a:t>مستندات قابل قبول(قابل ارائه از سوی دستگاه):</a:t>
            </a:r>
            <a:endParaRPr lang="en-US" sz="1900" dirty="0">
              <a:cs typeface="B Titr" panose="00000700000000000000" pitchFamily="2" charset="-78"/>
            </a:endParaRPr>
          </a:p>
          <a:p>
            <a:pPr marL="0" indent="0" algn="just" rtl="1">
              <a:buNone/>
            </a:pPr>
            <a:r>
              <a:rPr lang="fa-IR" sz="1900" dirty="0">
                <a:cs typeface="B Titr" panose="00000700000000000000" pitchFamily="2" charset="-78"/>
              </a:rPr>
              <a:t>- پاسخ به مکاتبات مرکز آمار ایران در قالب فرمت مورد درخواست </a:t>
            </a:r>
            <a:endParaRPr lang="en-US" sz="1900" dirty="0">
              <a:cs typeface="B Titr" panose="00000700000000000000" pitchFamily="2" charset="-78"/>
            </a:endParaRPr>
          </a:p>
          <a:p>
            <a:pPr marL="0" indent="0" algn="just" rtl="1">
              <a:buNone/>
            </a:pPr>
            <a:r>
              <a:rPr lang="fa-IR" sz="1900" dirty="0">
                <a:cs typeface="B Titr" panose="00000700000000000000" pitchFamily="2" charset="-78"/>
              </a:rPr>
              <a:t>– مستندات مربوط به راه اندازی سرویس ها و در اختیار قرار دادن آن ها برای بهره برداری مرکز آمار ایران</a:t>
            </a:r>
            <a:endParaRPr lang="en-US" sz="1900" dirty="0">
              <a:cs typeface="B Titr" panose="00000700000000000000" pitchFamily="2" charset="-78"/>
            </a:endParaRPr>
          </a:p>
          <a:p>
            <a:pPr marL="0" indent="0" algn="just" rtl="1">
              <a:buNone/>
            </a:pPr>
            <a:r>
              <a:rPr lang="fa-IR" sz="1900" dirty="0">
                <a:cs typeface="B Titr" panose="00000700000000000000" pitchFamily="2" charset="-78"/>
              </a:rPr>
              <a:t>- </a:t>
            </a:r>
            <a:r>
              <a:rPr lang="ar-SA" sz="1900" dirty="0">
                <a:cs typeface="B Titr" panose="00000700000000000000" pitchFamily="2" charset="-78"/>
              </a:rPr>
              <a:t>مکاتبات ارسالی به کارگروه </a:t>
            </a:r>
            <a:r>
              <a:rPr lang="ar-SA" sz="1900" dirty="0" smtClean="0">
                <a:cs typeface="B Titr" panose="00000700000000000000" pitchFamily="2" charset="-78"/>
              </a:rPr>
              <a:t>تعامل</a:t>
            </a:r>
            <a:r>
              <a:rPr lang="fa-IR" sz="1900" dirty="0" smtClean="0">
                <a:cs typeface="B Titr" panose="00000700000000000000" pitchFamily="2" charset="-78"/>
              </a:rPr>
              <a:t> </a:t>
            </a:r>
            <a:r>
              <a:rPr lang="ar-SA" sz="1900" dirty="0" smtClean="0">
                <a:cs typeface="B Titr" panose="00000700000000000000" pitchFamily="2" charset="-78"/>
              </a:rPr>
              <a:t>پذیری </a:t>
            </a:r>
            <a:r>
              <a:rPr lang="ar-SA" sz="1900" dirty="0">
                <a:cs typeface="B Titr" panose="00000700000000000000" pitchFamily="2" charset="-78"/>
              </a:rPr>
              <a:t>دولت مبنی بر اعلام آمادگی برای ارایه سرویس های موردنیاز مرکز آمار ایران جهت استقرار نظام آمارهای ثبتی مبنا</a:t>
            </a:r>
            <a:endParaRPr lang="fa-IR" sz="1900" b="1" dirty="0" smtClean="0">
              <a:cs typeface="B Titr" panose="00000700000000000000" pitchFamily="2" charset="-78"/>
            </a:endParaRPr>
          </a:p>
          <a:p>
            <a:pPr marL="0" marR="0" indent="0" algn="just" rtl="1">
              <a:lnSpc>
                <a:spcPct val="107000"/>
              </a:lnSpc>
              <a:spcBef>
                <a:spcPts val="0"/>
              </a:spcBef>
              <a:spcAft>
                <a:spcPts val="0"/>
              </a:spcAft>
              <a:buNone/>
            </a:pPr>
            <a:r>
              <a:rPr lang="fa-IR" sz="2100" b="1" dirty="0" smtClean="0">
                <a:cs typeface="B Titr" panose="00000700000000000000" pitchFamily="2" charset="-78"/>
              </a:rPr>
              <a:t> </a:t>
            </a:r>
            <a:endParaRPr lang="fa-IR" sz="2100" dirty="0" smtClean="0">
              <a:cs typeface="B Titr" panose="00000700000000000000" pitchFamily="2" charset="-78"/>
            </a:endParaRPr>
          </a:p>
        </p:txBody>
      </p:sp>
    </p:spTree>
    <p:extLst>
      <p:ext uri="{BB962C8B-B14F-4D97-AF65-F5344CB8AC3E}">
        <p14:creationId xmlns:p14="http://schemas.microsoft.com/office/powerpoint/2010/main" val="12906938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1962" y="481737"/>
                <a:ext cx="11062855" cy="5761327"/>
              </a:xfrm>
            </p:spPr>
            <p:txBody>
              <a:bodyPr>
                <a:normAutofit/>
              </a:bodyPr>
              <a:lstStyle/>
              <a:p>
                <a:pPr marL="0" indent="0" algn="r" rtl="1">
                  <a:buNone/>
                </a:pPr>
                <a:r>
                  <a:rPr lang="fa-IR" sz="2400" dirty="0" smtClean="0">
                    <a:solidFill>
                      <a:srgbClr val="C00000"/>
                    </a:solidFill>
                    <a:latin typeface="B TitI"/>
                    <a:cs typeface="B Titr" panose="00000700000000000000" pitchFamily="2" charset="-78"/>
                  </a:rPr>
                  <a:t>راهکارهای </a:t>
                </a:r>
                <a:r>
                  <a:rPr lang="fa-IR" sz="2400" dirty="0">
                    <a:solidFill>
                      <a:srgbClr val="C00000"/>
                    </a:solidFill>
                    <a:latin typeface="B TitI"/>
                    <a:cs typeface="B Titr" panose="00000700000000000000" pitchFamily="2" charset="-78"/>
                  </a:rPr>
                  <a:t>پیشنهادی ارتقاء امتیاز حوزه </a:t>
                </a:r>
                <a:r>
                  <a:rPr lang="fa-IR" sz="2400" dirty="0" smtClean="0">
                    <a:solidFill>
                      <a:srgbClr val="C00000"/>
                    </a:solidFill>
                    <a:latin typeface="B TitI"/>
                    <a:cs typeface="B Titr" panose="00000700000000000000" pitchFamily="2" charset="-78"/>
                  </a:rPr>
                  <a:t>محور بهره وری و تعالی – هوشمندسازی</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واحدهای 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 امور اداری</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 نهاد ارزیاب: </a:t>
                </a:r>
                <a:r>
                  <a:rPr lang="fa-IR" sz="2400" dirty="0" smtClean="0">
                    <a:solidFill>
                      <a:srgbClr val="C00000"/>
                    </a:solidFill>
                    <a:latin typeface="B TitI"/>
                    <a:cs typeface="B Titr" panose="00000700000000000000" pitchFamily="2" charset="-78"/>
                  </a:rPr>
                  <a:t> دفتر حکمرانی داده ها</a:t>
                </a:r>
                <a:endParaRPr lang="fa-IR" sz="24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fa-IR" sz="2300" b="1" dirty="0">
                    <a:cs typeface="B Titr" panose="00000700000000000000" pitchFamily="2" charset="-78"/>
                  </a:rPr>
                  <a:t>شاخص 3: بارگذاری به موقع اطلاعات دقیق و صحیح اداری و مالی </a:t>
                </a:r>
                <a:r>
                  <a:rPr lang="fa-IR" sz="2300" b="1" dirty="0" smtClean="0">
                    <a:cs typeface="B Titr" panose="00000700000000000000" pitchFamily="2" charset="-78"/>
                  </a:rPr>
                  <a:t>کارکنان</a:t>
                </a:r>
              </a:p>
              <a:p>
                <a:pPr marL="0" marR="0" indent="0" algn="just" rtl="1">
                  <a:lnSpc>
                    <a:spcPct val="107000"/>
                  </a:lnSpc>
                  <a:spcBef>
                    <a:spcPts val="0"/>
                  </a:spcBef>
                  <a:spcAft>
                    <a:spcPts val="0"/>
                  </a:spcAft>
                  <a:buNone/>
                </a:pPr>
                <a:r>
                  <a:rPr lang="fa-IR" sz="2300" b="1" dirty="0">
                    <a:cs typeface="B Titr" panose="00000700000000000000" pitchFamily="2" charset="-78"/>
                  </a:rPr>
                  <a:t>سنجه 1: تطابق اطلاعات کارکنان و اقلام حقوق و مزایا در سامانه ثبت حقوق و مزایا و سامانه </a:t>
                </a:r>
                <a:r>
                  <a:rPr lang="fa-IR" sz="2300" b="1" dirty="0" smtClean="0">
                    <a:cs typeface="B Titr" panose="00000700000000000000" pitchFamily="2" charset="-78"/>
                  </a:rPr>
                  <a:t>پاکنا</a:t>
                </a:r>
              </a:p>
              <a:p>
                <a:pPr algn="just" rtl="1"/>
                <a:r>
                  <a:rPr lang="fa-IR" sz="2300" dirty="0">
                    <a:cs typeface="B Titr" panose="00000700000000000000" pitchFamily="2" charset="-78"/>
                  </a:rPr>
                  <a:t>نحوه ارزیابی و فرمول سنجش:</a:t>
                </a:r>
                <a:endParaRPr lang="en-US" sz="2300" dirty="0">
                  <a:cs typeface="B Titr" panose="00000700000000000000" pitchFamily="2" charset="-78"/>
                </a:endParaRPr>
              </a:p>
              <a:p>
                <a:pPr algn="ctr" rtl="1"/>
                <a14:m>
                  <m:oMath xmlns:m="http://schemas.openxmlformats.org/officeDocument/2006/math">
                    <m:r>
                      <a:rPr lang="fa-IR" sz="1800">
                        <a:latin typeface="Cambria Math"/>
                      </a:rPr>
                      <m:t>ماه</m:t>
                    </m:r>
                    <m:r>
                      <a:rPr lang="fa-IR" sz="1800">
                        <a:latin typeface="Cambria Math"/>
                      </a:rPr>
                      <m:t> </m:t>
                    </m:r>
                    <m:r>
                      <a:rPr lang="fa-IR" sz="1800">
                        <a:latin typeface="Cambria Math"/>
                      </a:rPr>
                      <m:t>هر</m:t>
                    </m:r>
                    <m:r>
                      <a:rPr lang="fa-IR" sz="1800">
                        <a:latin typeface="Cambria Math"/>
                      </a:rPr>
                      <m:t> </m:t>
                    </m:r>
                    <m:r>
                      <a:rPr lang="fa-IR" sz="1800">
                        <a:latin typeface="Cambria Math"/>
                      </a:rPr>
                      <m:t>تطابق</m:t>
                    </m:r>
                    <m:r>
                      <a:rPr lang="fa-IR" sz="1800" i="1">
                        <a:latin typeface="Cambria Math"/>
                      </a:rPr>
                      <m:t> </m:t>
                    </m:r>
                    <m:r>
                      <a:rPr lang="fa-IR" sz="1800">
                        <a:latin typeface="Cambria Math"/>
                      </a:rPr>
                      <m:t>عدم</m:t>
                    </m:r>
                    <m:r>
                      <a:rPr lang="fa-IR" sz="1800">
                        <a:latin typeface="Cambria Math"/>
                      </a:rPr>
                      <m:t> </m:t>
                    </m:r>
                    <m:r>
                      <a:rPr lang="fa-IR" sz="1800">
                        <a:latin typeface="Cambria Math"/>
                      </a:rPr>
                      <m:t>درصد</m:t>
                    </m:r>
                    <m:r>
                      <a:rPr lang="en-US" sz="1800">
                        <a:latin typeface="Cambria Math"/>
                      </a:rPr>
                      <m:t>=</m:t>
                    </m:r>
                    <m:f>
                      <m:fPr>
                        <m:ctrlPr>
                          <a:rPr lang="en-US" sz="1800" i="1">
                            <a:latin typeface="Cambria Math" panose="02040503050406030204" pitchFamily="18" charset="0"/>
                          </a:rPr>
                        </m:ctrlPr>
                      </m:fPr>
                      <m:num>
                        <m:r>
                          <a:rPr lang="fa-IR" sz="1800">
                            <a:latin typeface="Cambria Math"/>
                          </a:rPr>
                          <m:t>مزایا</m:t>
                        </m:r>
                        <m:r>
                          <a:rPr lang="fa-IR" sz="1800">
                            <a:latin typeface="Cambria Math"/>
                          </a:rPr>
                          <m:t> </m:t>
                        </m:r>
                        <m:r>
                          <a:rPr lang="fa-IR" sz="1800">
                            <a:latin typeface="Cambria Math"/>
                          </a:rPr>
                          <m:t>و</m:t>
                        </m:r>
                        <m:r>
                          <a:rPr lang="fa-IR" sz="1800">
                            <a:latin typeface="Cambria Math"/>
                          </a:rPr>
                          <m:t> </m:t>
                        </m:r>
                        <m:r>
                          <a:rPr lang="fa-IR" sz="1800">
                            <a:latin typeface="Cambria Math"/>
                          </a:rPr>
                          <m:t>حقوق</m:t>
                        </m:r>
                        <m:r>
                          <a:rPr lang="fa-IR" sz="1800">
                            <a:latin typeface="Cambria Math"/>
                          </a:rPr>
                          <m:t> </m:t>
                        </m:r>
                        <m:r>
                          <a:rPr lang="fa-IR" sz="1800">
                            <a:latin typeface="Cambria Math"/>
                          </a:rPr>
                          <m:t>ثبت</m:t>
                        </m:r>
                        <m:r>
                          <a:rPr lang="fa-IR" sz="1800">
                            <a:latin typeface="Cambria Math"/>
                          </a:rPr>
                          <m:t> </m:t>
                        </m:r>
                        <m:r>
                          <a:rPr lang="fa-IR" sz="1800">
                            <a:latin typeface="Cambria Math"/>
                          </a:rPr>
                          <m:t>سامانه</m:t>
                        </m:r>
                        <m:r>
                          <a:rPr lang="fa-IR" sz="1800">
                            <a:latin typeface="Cambria Math"/>
                          </a:rPr>
                          <m:t> </m:t>
                        </m:r>
                        <m:r>
                          <a:rPr lang="fa-IR" sz="1800">
                            <a:latin typeface="Cambria Math"/>
                          </a:rPr>
                          <m:t>در</m:t>
                        </m:r>
                        <m:r>
                          <a:rPr lang="fa-IR" sz="1800">
                            <a:latin typeface="Cambria Math"/>
                          </a:rPr>
                          <m:t> </m:t>
                        </m:r>
                        <m:r>
                          <a:rPr lang="fa-IR" sz="1800">
                            <a:latin typeface="Cambria Math"/>
                          </a:rPr>
                          <m:t>ملی</m:t>
                        </m:r>
                        <m:r>
                          <a:rPr lang="fa-IR" sz="1800">
                            <a:latin typeface="Cambria Math"/>
                          </a:rPr>
                          <m:t> </m:t>
                        </m:r>
                        <m:r>
                          <a:rPr lang="fa-IR" sz="1800">
                            <a:latin typeface="Cambria Math"/>
                          </a:rPr>
                          <m:t>کد</m:t>
                        </m:r>
                        <m:r>
                          <a:rPr lang="fa-IR" sz="1800">
                            <a:latin typeface="Cambria Math"/>
                          </a:rPr>
                          <m:t> </m:t>
                        </m:r>
                        <m:r>
                          <a:rPr lang="fa-IR" sz="1800">
                            <a:latin typeface="Cambria Math"/>
                          </a:rPr>
                          <m:t>تعداد</m:t>
                        </m:r>
                        <m:r>
                          <a:rPr lang="en-US" sz="1800" i="1">
                            <a:latin typeface="Cambria Math"/>
                          </a:rPr>
                          <m:t>−</m:t>
                        </m:r>
                        <m:r>
                          <a:rPr lang="en-US" sz="1800">
                            <a:latin typeface="Cambria Math"/>
                          </a:rPr>
                          <m:t>(</m:t>
                        </m:r>
                        <m:r>
                          <a:rPr lang="fa-IR" sz="1800">
                            <a:latin typeface="Cambria Math"/>
                          </a:rPr>
                          <m:t>کارگزینی</m:t>
                        </m:r>
                        <m:r>
                          <a:rPr lang="fa-IR" sz="1800">
                            <a:latin typeface="Cambria Math"/>
                          </a:rPr>
                          <m:t> </m:t>
                        </m:r>
                        <m:r>
                          <a:rPr lang="fa-IR" sz="1800">
                            <a:latin typeface="Cambria Math"/>
                          </a:rPr>
                          <m:t>حکم</m:t>
                        </m:r>
                        <m:r>
                          <a:rPr lang="fa-IR" sz="1800">
                            <a:latin typeface="Cambria Math"/>
                          </a:rPr>
                          <m:t> </m:t>
                        </m:r>
                        <m:r>
                          <a:rPr lang="fa-IR" sz="1800">
                            <a:latin typeface="Cambria Math"/>
                          </a:rPr>
                          <m:t>آخرین</m:t>
                        </m:r>
                        <m:r>
                          <a:rPr lang="fa-IR" sz="1800">
                            <a:latin typeface="Cambria Math"/>
                          </a:rPr>
                          <m:t> </m:t>
                        </m:r>
                        <m:r>
                          <a:rPr lang="fa-IR" sz="1800">
                            <a:latin typeface="Cambria Math"/>
                          </a:rPr>
                          <m:t>دارای</m:t>
                        </m:r>
                        <m:r>
                          <a:rPr lang="en-US" sz="1800">
                            <a:latin typeface="Cambria Math"/>
                          </a:rPr>
                          <m:t>) </m:t>
                        </m:r>
                        <m:r>
                          <a:rPr lang="fa-IR" sz="1800">
                            <a:latin typeface="Cambria Math"/>
                          </a:rPr>
                          <m:t>پاکنا</m:t>
                        </m:r>
                        <m:r>
                          <a:rPr lang="fa-IR" sz="1800">
                            <a:latin typeface="Cambria Math"/>
                          </a:rPr>
                          <m:t> </m:t>
                        </m:r>
                        <m:r>
                          <a:rPr lang="fa-IR" sz="1800">
                            <a:latin typeface="Cambria Math"/>
                          </a:rPr>
                          <m:t>در</m:t>
                        </m:r>
                        <m:r>
                          <a:rPr lang="fa-IR" sz="1800">
                            <a:latin typeface="Cambria Math"/>
                          </a:rPr>
                          <m:t> </m:t>
                        </m:r>
                        <m:r>
                          <a:rPr lang="fa-IR" sz="1800">
                            <a:latin typeface="Cambria Math"/>
                          </a:rPr>
                          <m:t>ملی</m:t>
                        </m:r>
                        <m:r>
                          <a:rPr lang="fa-IR" sz="1800">
                            <a:latin typeface="Cambria Math"/>
                          </a:rPr>
                          <m:t> </m:t>
                        </m:r>
                        <m:r>
                          <a:rPr lang="fa-IR" sz="1800">
                            <a:latin typeface="Cambria Math"/>
                          </a:rPr>
                          <m:t>کد</m:t>
                        </m:r>
                        <m:r>
                          <a:rPr lang="fa-IR" sz="1800">
                            <a:latin typeface="Cambria Math"/>
                          </a:rPr>
                          <m:t> </m:t>
                        </m:r>
                        <m:r>
                          <a:rPr lang="fa-IR" sz="1800">
                            <a:latin typeface="Cambria Math"/>
                          </a:rPr>
                          <m:t>تعداد</m:t>
                        </m:r>
                      </m:num>
                      <m:den>
                        <m:r>
                          <a:rPr lang="fa-IR" sz="1800">
                            <a:latin typeface="Cambria Math"/>
                          </a:rPr>
                          <m:t>مزایا</m:t>
                        </m:r>
                        <m:r>
                          <a:rPr lang="fa-IR" sz="1800">
                            <a:latin typeface="Cambria Math"/>
                          </a:rPr>
                          <m:t> </m:t>
                        </m:r>
                        <m:r>
                          <a:rPr lang="fa-IR" sz="1800">
                            <a:latin typeface="Cambria Math"/>
                          </a:rPr>
                          <m:t>و</m:t>
                        </m:r>
                        <m:r>
                          <a:rPr lang="fa-IR" sz="1800">
                            <a:latin typeface="Cambria Math"/>
                          </a:rPr>
                          <m:t> </m:t>
                        </m:r>
                        <m:r>
                          <a:rPr lang="fa-IR" sz="1800">
                            <a:latin typeface="Cambria Math"/>
                          </a:rPr>
                          <m:t>حقوق</m:t>
                        </m:r>
                        <m:r>
                          <a:rPr lang="fa-IR" sz="1800">
                            <a:latin typeface="Cambria Math"/>
                          </a:rPr>
                          <m:t> </m:t>
                        </m:r>
                        <m:r>
                          <a:rPr lang="fa-IR" sz="1800">
                            <a:latin typeface="Cambria Math"/>
                          </a:rPr>
                          <m:t>سامانه</m:t>
                        </m:r>
                        <m:r>
                          <a:rPr lang="fa-IR" sz="1800">
                            <a:latin typeface="Cambria Math"/>
                          </a:rPr>
                          <m:t> </m:t>
                        </m:r>
                        <m:r>
                          <a:rPr lang="fa-IR" sz="1800">
                            <a:latin typeface="Cambria Math"/>
                          </a:rPr>
                          <m:t>در</m:t>
                        </m:r>
                        <m:r>
                          <a:rPr lang="fa-IR" sz="1800">
                            <a:latin typeface="Cambria Math"/>
                          </a:rPr>
                          <m:t> </m:t>
                        </m:r>
                        <m:r>
                          <a:rPr lang="fa-IR" sz="1800">
                            <a:latin typeface="Cambria Math"/>
                          </a:rPr>
                          <m:t>ملی</m:t>
                        </m:r>
                        <m:r>
                          <a:rPr lang="fa-IR" sz="1800">
                            <a:latin typeface="Cambria Math"/>
                          </a:rPr>
                          <m:t> </m:t>
                        </m:r>
                        <m:r>
                          <a:rPr lang="fa-IR" sz="1800">
                            <a:latin typeface="Cambria Math"/>
                          </a:rPr>
                          <m:t>کد</m:t>
                        </m:r>
                        <m:r>
                          <a:rPr lang="fa-IR" sz="1800">
                            <a:latin typeface="Cambria Math"/>
                          </a:rPr>
                          <m:t> </m:t>
                        </m:r>
                        <m:r>
                          <a:rPr lang="fa-IR" sz="1800">
                            <a:latin typeface="Cambria Math"/>
                          </a:rPr>
                          <m:t>تعداد</m:t>
                        </m:r>
                      </m:den>
                    </m:f>
                    <m:r>
                      <a:rPr lang="fa-IR" sz="1800">
                        <a:latin typeface="Cambria Math"/>
                      </a:rPr>
                      <m:t>×</m:t>
                    </m:r>
                    <m:r>
                      <a:rPr lang="en-US" sz="1800" i="1">
                        <a:latin typeface="Cambria Math"/>
                      </a:rPr>
                      <m:t>100</m:t>
                    </m:r>
                  </m:oMath>
                </a14:m>
                <a:endParaRPr lang="en-US" sz="1800" dirty="0">
                  <a:cs typeface="B Titr" panose="00000700000000000000" pitchFamily="2" charset="-78"/>
                </a:endParaRPr>
              </a:p>
              <a:p>
                <a:pPr algn="ctr" rtl="1"/>
                <a14:m>
                  <m:oMath xmlns:m="http://schemas.openxmlformats.org/officeDocument/2006/math">
                    <m:r>
                      <a:rPr lang="fa-IR" sz="1800">
                        <a:latin typeface="Cambria Math"/>
                      </a:rPr>
                      <m:t>تطابق</m:t>
                    </m:r>
                    <m:r>
                      <a:rPr lang="fa-IR" sz="1800">
                        <a:latin typeface="Cambria Math"/>
                      </a:rPr>
                      <m:t> </m:t>
                    </m:r>
                    <m:r>
                      <a:rPr lang="fa-IR" sz="1800">
                        <a:latin typeface="Cambria Math"/>
                      </a:rPr>
                      <m:t>امتیاز</m:t>
                    </m:r>
                    <m:r>
                      <a:rPr lang="fa-IR" sz="1800">
                        <a:latin typeface="Cambria Math"/>
                      </a:rPr>
                      <m:t> </m:t>
                    </m:r>
                    <m:r>
                      <a:rPr lang="en-US" sz="1800" i="1">
                        <a:latin typeface="Cambria Math"/>
                      </a:rPr>
                      <m:t>=</m:t>
                    </m:r>
                    <m:d>
                      <m:dPr>
                        <m:ctrlPr>
                          <a:rPr lang="en-US" sz="1800" i="1">
                            <a:latin typeface="Cambria Math" panose="02040503050406030204" pitchFamily="18" charset="0"/>
                          </a:rPr>
                        </m:ctrlPr>
                      </m:dPr>
                      <m:e>
                        <m:r>
                          <a:rPr lang="en-US" sz="1800" i="1">
                            <a:latin typeface="Cambria Math"/>
                          </a:rPr>
                          <m:t>100</m:t>
                        </m:r>
                        <m:r>
                          <a:rPr lang="en-US" sz="1800" i="1">
                            <a:latin typeface="Cambria Math"/>
                          </a:rPr>
                          <m:t>−</m:t>
                        </m:r>
                        <m:r>
                          <a:rPr lang="fa-IR" sz="1800">
                            <a:latin typeface="Cambria Math"/>
                          </a:rPr>
                          <m:t>س</m:t>
                        </m:r>
                        <m:r>
                          <a:rPr lang="ar-SA" sz="1800">
                            <a:latin typeface="Cambria Math"/>
                          </a:rPr>
                          <m:t>الانه</m:t>
                        </m:r>
                        <m:r>
                          <a:rPr lang="ar-SA" sz="1800">
                            <a:latin typeface="Cambria Math"/>
                          </a:rPr>
                          <m:t> </m:t>
                        </m:r>
                        <m:r>
                          <a:rPr lang="ar-SA" sz="1800">
                            <a:latin typeface="Cambria Math"/>
                          </a:rPr>
                          <m:t>عدد</m:t>
                        </m:r>
                      </m:e>
                    </m:d>
                    <m:r>
                      <a:rPr lang="en-US" sz="1800" i="1">
                        <a:latin typeface="Cambria Math"/>
                      </a:rPr>
                      <m:t>×</m:t>
                    </m:r>
                    <m:r>
                      <a:rPr lang="en-US" sz="1800" i="1">
                        <a:latin typeface="Cambria Math"/>
                      </a:rPr>
                      <m:t>0</m:t>
                    </m:r>
                    <m:r>
                      <a:rPr lang="en-US" sz="1800" i="1">
                        <a:latin typeface="Cambria Math"/>
                      </a:rPr>
                      <m:t>.</m:t>
                    </m:r>
                    <m:r>
                      <a:rPr lang="en-US" sz="1800" i="1">
                        <a:latin typeface="Cambria Math"/>
                      </a:rPr>
                      <m:t>5</m:t>
                    </m:r>
                  </m:oMath>
                </a14:m>
                <a:endParaRPr lang="en-US" sz="1800" dirty="0">
                  <a:cs typeface="B Titr" panose="00000700000000000000" pitchFamily="2" charset="-78"/>
                </a:endParaRPr>
              </a:p>
              <a:p>
                <a:pPr algn="just" rtl="1"/>
                <a:r>
                  <a:rPr lang="fa-IR" sz="2300" dirty="0">
                    <a:cs typeface="B Titr" panose="00000700000000000000" pitchFamily="2" charset="-78"/>
                  </a:rPr>
                  <a:t>در صورتی که دستگاه اجرایی ارزیابی شونده هیچ اطلاعاتی ثبت نکرده باشد مغایرت به صورت پیشفرض 100% منظور خواهد </a:t>
                </a:r>
                <a:r>
                  <a:rPr lang="fa-IR" sz="2300" dirty="0" smtClean="0">
                    <a:cs typeface="B Titr" panose="00000700000000000000" pitchFamily="2" charset="-78"/>
                  </a:rPr>
                  <a:t>شد</a:t>
                </a:r>
              </a:p>
              <a:p>
                <a:pPr algn="just" rtl="1"/>
                <a:r>
                  <a:rPr lang="fa-IR" sz="2300" dirty="0">
                    <a:cs typeface="B Titr" panose="00000700000000000000" pitchFamily="2" charset="-78"/>
                  </a:rPr>
                  <a:t>مستندات قابل قبول(قابل ارائه از سوی دستگاه): عملکرد دستگاه اجرایی در رابطه با ثبت اطلاعات به موقع و کامل در سامانه پاکنا و سامانه حقوق و مزایای کارکنان</a:t>
                </a:r>
                <a:endParaRPr lang="fa-IR" sz="2300" b="1" dirty="0" smtClean="0">
                  <a:cs typeface="B Titr" panose="00000700000000000000" pitchFamily="2" charset="-78"/>
                </a:endParaRPr>
              </a:p>
              <a:p>
                <a:pPr marL="0" marR="0" indent="0" algn="just" rtl="1">
                  <a:lnSpc>
                    <a:spcPct val="107000"/>
                  </a:lnSpc>
                  <a:spcBef>
                    <a:spcPts val="0"/>
                  </a:spcBef>
                  <a:spcAft>
                    <a:spcPts val="0"/>
                  </a:spcAft>
                  <a:buNone/>
                </a:pPr>
                <a:r>
                  <a:rPr lang="fa-IR" sz="2100" b="1" dirty="0" smtClean="0">
                    <a:cs typeface="B Titr" panose="00000700000000000000" pitchFamily="2" charset="-78"/>
                  </a:rPr>
                  <a:t> </a:t>
                </a:r>
                <a:endParaRPr lang="fa-IR" sz="2100" dirty="0" smtClean="0">
                  <a:cs typeface="B Titr" panose="00000700000000000000" pitchFamily="2" charset="-78"/>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1962" y="481737"/>
                <a:ext cx="11062855" cy="5761327"/>
              </a:xfrm>
              <a:blipFill>
                <a:blip r:embed="rId2"/>
                <a:stretch>
                  <a:fillRect l="-1378" t="-1799" r="-882"/>
                </a:stretch>
              </a:blipFill>
            </p:spPr>
            <p:txBody>
              <a:bodyPr/>
              <a:lstStyle/>
              <a:p>
                <a:r>
                  <a:rPr lang="en-US">
                    <a:noFill/>
                  </a:rPr>
                  <a:t> </a:t>
                </a:r>
              </a:p>
            </p:txBody>
          </p:sp>
        </mc:Fallback>
      </mc:AlternateContent>
    </p:spTree>
    <p:extLst>
      <p:ext uri="{BB962C8B-B14F-4D97-AF65-F5344CB8AC3E}">
        <p14:creationId xmlns:p14="http://schemas.microsoft.com/office/powerpoint/2010/main" val="17828877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962" y="481737"/>
            <a:ext cx="11062855" cy="5761327"/>
          </a:xfrm>
        </p:spPr>
        <p:txBody>
          <a:bodyPr>
            <a:normAutofit fontScale="47500" lnSpcReduction="20000"/>
          </a:bodyPr>
          <a:lstStyle/>
          <a:p>
            <a:pPr marL="0" indent="0" algn="r" rtl="1">
              <a:buNone/>
            </a:pPr>
            <a:r>
              <a:rPr lang="fa-IR" sz="2900" dirty="0">
                <a:solidFill>
                  <a:srgbClr val="C00000"/>
                </a:solidFill>
                <a:latin typeface="B TitI"/>
                <a:cs typeface="B Titr" panose="00000700000000000000" pitchFamily="2" charset="-78"/>
              </a:rPr>
              <a:t>راهکارهای پیشنهادی ارتقاء امتیاز حوزه محور بهره وری و تعالی – هوشمندسازی</a:t>
            </a:r>
          </a:p>
          <a:p>
            <a:pPr marL="0" indent="0" algn="r" rtl="1">
              <a:buNone/>
            </a:pPr>
            <a:r>
              <a:rPr lang="fa-IR" sz="2900" dirty="0">
                <a:solidFill>
                  <a:srgbClr val="C00000"/>
                </a:solidFill>
                <a:latin typeface="B TitI"/>
                <a:cs typeface="B Titr" panose="00000700000000000000" pitchFamily="2" charset="-78"/>
              </a:rPr>
              <a:t>واحدهای متولی:</a:t>
            </a:r>
            <a:r>
              <a:rPr lang="ar-SA" sz="2900" dirty="0">
                <a:solidFill>
                  <a:srgbClr val="C00000"/>
                </a:solidFill>
                <a:latin typeface="B TitI"/>
                <a:cs typeface="B Titr" panose="00000700000000000000" pitchFamily="2" charset="-78"/>
              </a:rPr>
              <a:t>(</a:t>
            </a:r>
            <a:r>
              <a:rPr lang="fa-IR" sz="2900" dirty="0">
                <a:solidFill>
                  <a:srgbClr val="C00000"/>
                </a:solidFill>
                <a:latin typeface="B TitI"/>
                <a:cs typeface="B Titr" panose="00000700000000000000" pitchFamily="2" charset="-78"/>
              </a:rPr>
              <a:t> امور اداری</a:t>
            </a:r>
            <a:r>
              <a:rPr lang="ar-SA" sz="2900" dirty="0">
                <a:solidFill>
                  <a:srgbClr val="C00000"/>
                </a:solidFill>
                <a:latin typeface="B TitI"/>
                <a:cs typeface="B Titr" panose="00000700000000000000" pitchFamily="2" charset="-78"/>
              </a:rPr>
              <a:t>)</a:t>
            </a:r>
            <a:endParaRPr lang="fa-IR" sz="2900" dirty="0">
              <a:solidFill>
                <a:srgbClr val="C00000"/>
              </a:solidFill>
              <a:latin typeface="B TitI"/>
              <a:cs typeface="B Titr" panose="00000700000000000000" pitchFamily="2" charset="-78"/>
            </a:endParaRPr>
          </a:p>
          <a:p>
            <a:pPr marL="0" indent="0" algn="r" rtl="1">
              <a:buNone/>
            </a:pPr>
            <a:r>
              <a:rPr lang="fa-IR" sz="2900" dirty="0">
                <a:solidFill>
                  <a:srgbClr val="C00000"/>
                </a:solidFill>
                <a:latin typeface="B TitI"/>
                <a:cs typeface="B Titr" panose="00000700000000000000" pitchFamily="2" charset="-78"/>
              </a:rPr>
              <a:t> نهاد ارزیاب:  دفتر حکمرانی داده </a:t>
            </a:r>
            <a:r>
              <a:rPr lang="fa-IR" sz="2900" dirty="0" smtClean="0">
                <a:solidFill>
                  <a:srgbClr val="C00000"/>
                </a:solidFill>
                <a:latin typeface="B TitI"/>
                <a:cs typeface="B Titr" panose="00000700000000000000" pitchFamily="2" charset="-78"/>
              </a:rPr>
              <a:t>ها</a:t>
            </a:r>
          </a:p>
          <a:p>
            <a:pPr marL="0" indent="0" algn="r" rtl="1">
              <a:buNone/>
            </a:pPr>
            <a:endParaRPr lang="fa-IR" sz="2900" dirty="0">
              <a:solidFill>
                <a:srgbClr val="C00000"/>
              </a:solidFill>
              <a:latin typeface="B TitI"/>
              <a:cs typeface="B Titr" panose="00000700000000000000" pitchFamily="2" charset="-78"/>
            </a:endParaRPr>
          </a:p>
          <a:p>
            <a:pPr marL="0" marR="0" indent="0" algn="just" rtl="1">
              <a:lnSpc>
                <a:spcPct val="107000"/>
              </a:lnSpc>
              <a:spcBef>
                <a:spcPts val="0"/>
              </a:spcBef>
              <a:spcAft>
                <a:spcPts val="0"/>
              </a:spcAft>
              <a:buNone/>
            </a:pPr>
            <a:r>
              <a:rPr lang="fa-IR" sz="2300" b="1" dirty="0" smtClean="0">
                <a:cs typeface="B Titr" panose="00000700000000000000" pitchFamily="2" charset="-78"/>
              </a:rPr>
              <a:t>سنجه </a:t>
            </a:r>
            <a:r>
              <a:rPr lang="fa-IR" sz="2300" b="1" dirty="0">
                <a:cs typeface="B Titr" panose="00000700000000000000" pitchFamily="2" charset="-78"/>
              </a:rPr>
              <a:t>2 : بارگذاری به موقع و کامل اطلاعات احکام/قراردادها/ابلاغ کارکنان در سامانه </a:t>
            </a:r>
            <a:r>
              <a:rPr lang="fa-IR" sz="2300" b="1" dirty="0" smtClean="0">
                <a:cs typeface="B Titr" panose="00000700000000000000" pitchFamily="2" charset="-78"/>
              </a:rPr>
              <a:t>پاکنا</a:t>
            </a:r>
          </a:p>
          <a:p>
            <a:pPr marL="0" marR="0" indent="0" algn="just" rtl="1">
              <a:lnSpc>
                <a:spcPct val="107000"/>
              </a:lnSpc>
              <a:spcBef>
                <a:spcPts val="0"/>
              </a:spcBef>
              <a:spcAft>
                <a:spcPts val="0"/>
              </a:spcAft>
              <a:buNone/>
            </a:pPr>
            <a:r>
              <a:rPr lang="fa-IR" sz="2300" dirty="0">
                <a:cs typeface="B Titr" panose="00000700000000000000" pitchFamily="2" charset="-78"/>
              </a:rPr>
              <a:t>نحوه ارزیابی و فرمول سنجش: نیازی به بارگذاری مستند در سامانه مدیریت عملکرد ندارد و بارگذاری به موقع و کامل اطلاعات احکام/قراردادها/ابلاغ کارکنان در پایگاه اطلاعات کارکنان نظام اداری (پاکنا) ملاک عمل خواهد </a:t>
            </a:r>
            <a:r>
              <a:rPr lang="fa-IR" sz="2300" dirty="0" smtClean="0">
                <a:cs typeface="B Titr" panose="00000700000000000000" pitchFamily="2" charset="-78"/>
              </a:rPr>
              <a:t>بود</a:t>
            </a:r>
          </a:p>
          <a:p>
            <a:pPr marL="0" marR="0" indent="0" algn="just" rtl="1">
              <a:lnSpc>
                <a:spcPct val="107000"/>
              </a:lnSpc>
              <a:spcBef>
                <a:spcPts val="0"/>
              </a:spcBef>
              <a:spcAft>
                <a:spcPts val="0"/>
              </a:spcAft>
              <a:buNone/>
            </a:pPr>
            <a:r>
              <a:rPr lang="fa-IR" sz="2300" dirty="0">
                <a:cs typeface="B Titr" panose="00000700000000000000" pitchFamily="2" charset="-78"/>
              </a:rPr>
              <a:t>مستندات قابل قبول(قابل ارائه از سوی دستگاه): عملکرد دستگاه اجرایی در رابطه با ثبت اطلاعات بموقع و کامل در سامانه پاکنا (حداقل تعداد بارگذاری و بروزرسانی تمامی کارکنان: 3 بار)</a:t>
            </a:r>
            <a:endParaRPr lang="fa-IR" sz="2300" b="1" dirty="0" smtClean="0">
              <a:cs typeface="B Titr" panose="00000700000000000000" pitchFamily="2" charset="-78"/>
            </a:endParaRPr>
          </a:p>
          <a:p>
            <a:pPr marL="0" marR="0" indent="0" algn="just" rtl="1">
              <a:lnSpc>
                <a:spcPct val="107000"/>
              </a:lnSpc>
              <a:spcBef>
                <a:spcPts val="0"/>
              </a:spcBef>
              <a:spcAft>
                <a:spcPts val="0"/>
              </a:spcAft>
              <a:buNone/>
            </a:pPr>
            <a:r>
              <a:rPr lang="fa-IR" sz="2300" b="1" dirty="0" smtClean="0">
                <a:cs typeface="B Titr" panose="00000700000000000000" pitchFamily="2" charset="-78"/>
              </a:rPr>
              <a:t> </a:t>
            </a:r>
            <a:r>
              <a:rPr lang="fa-IR" sz="2300" b="1" dirty="0">
                <a:cs typeface="B Titr" panose="00000700000000000000" pitchFamily="2" charset="-78"/>
              </a:rPr>
              <a:t>شاخص 4 : ثبت زیر لایه­های داده­های مکانی در زیر ساخت داده­های </a:t>
            </a:r>
            <a:r>
              <a:rPr lang="fa-IR" sz="2300" b="1" dirty="0" smtClean="0">
                <a:cs typeface="B Titr" panose="00000700000000000000" pitchFamily="2" charset="-78"/>
              </a:rPr>
              <a:t>مکانی</a:t>
            </a:r>
          </a:p>
          <a:p>
            <a:pPr marL="0" marR="0" indent="0" algn="just" rtl="1">
              <a:lnSpc>
                <a:spcPct val="107000"/>
              </a:lnSpc>
              <a:spcBef>
                <a:spcPts val="0"/>
              </a:spcBef>
              <a:spcAft>
                <a:spcPts val="0"/>
              </a:spcAft>
              <a:buNone/>
            </a:pPr>
            <a:r>
              <a:rPr lang="fa-IR" sz="2300" b="1" dirty="0">
                <a:cs typeface="B Titr" panose="00000700000000000000" pitchFamily="2" charset="-78"/>
              </a:rPr>
              <a:t>سنجه 1:  به اشتراک گذاری لایه های مکانی دستگاه در ژئوپورتال های ملی و </a:t>
            </a:r>
            <a:r>
              <a:rPr lang="fa-IR" sz="2300" b="1" dirty="0" smtClean="0">
                <a:cs typeface="B Titr" panose="00000700000000000000" pitchFamily="2" charset="-78"/>
              </a:rPr>
              <a:t>استانی</a:t>
            </a:r>
          </a:p>
          <a:p>
            <a:pPr algn="just" rtl="1"/>
            <a:r>
              <a:rPr lang="fa-IR" sz="2300" dirty="0">
                <a:cs typeface="B Titr" panose="00000700000000000000" pitchFamily="2" charset="-78"/>
              </a:rPr>
              <a:t>نحوه ارزیابی و فرمول سنجش: </a:t>
            </a:r>
            <a:endParaRPr lang="en-US" sz="2300" dirty="0">
              <a:cs typeface="B Titr" panose="00000700000000000000" pitchFamily="2" charset="-78"/>
            </a:endParaRPr>
          </a:p>
          <a:p>
            <a:pPr algn="just" rtl="1"/>
            <a:r>
              <a:rPr lang="fa-IR" sz="2300" dirty="0">
                <a:cs typeface="B Titr" panose="00000700000000000000" pitchFamily="2" charset="-78"/>
              </a:rPr>
              <a:t>دستگاه‌ها از دید این شاخص به دو دسته زیر تقسیم می‌گردند:</a:t>
            </a:r>
            <a:endParaRPr lang="en-US" sz="2300" dirty="0">
              <a:cs typeface="B Titr" panose="00000700000000000000" pitchFamily="2" charset="-78"/>
            </a:endParaRPr>
          </a:p>
          <a:p>
            <a:pPr algn="just" rtl="1"/>
            <a:r>
              <a:rPr lang="fa-IR" sz="2300" dirty="0">
                <a:cs typeface="B Titr" panose="00000700000000000000" pitchFamily="2" charset="-78"/>
              </a:rPr>
              <a:t>1-	دستگاه‌های متولی داده‌های مکانی که مدل داده‌های آن‌ها در کمیسیون معین شورای عالی نقشه برداری طرح و نهایی گردیده است لیست این دستگاه‌ها در آدرس ذیل به همراه لایه‌های اطلاعاتی آن‌ها آورده شده است.</a:t>
            </a:r>
            <a:endParaRPr lang="en-US" sz="2300" dirty="0">
              <a:cs typeface="B Titr" panose="00000700000000000000" pitchFamily="2" charset="-78"/>
            </a:endParaRPr>
          </a:p>
          <a:p>
            <a:pPr algn="just" rtl="1"/>
            <a:r>
              <a:rPr lang="en-US" sz="2300" dirty="0">
                <a:cs typeface="B Titr" panose="00000700000000000000" pitchFamily="2" charset="-78"/>
              </a:rPr>
              <a:t>https://iransdi.ncc.gov.ir/layersf/DataModels</a:t>
            </a:r>
          </a:p>
          <a:p>
            <a:pPr algn="just" rtl="1"/>
            <a:r>
              <a:rPr lang="fa-IR" sz="2300" dirty="0">
                <a:cs typeface="B Titr" panose="00000700000000000000" pitchFamily="2" charset="-78"/>
              </a:rPr>
              <a:t>2-	سایر دستگاه‌ها: شامل دستگاه‌های اجرایی ماده 5 که نامشان در لیست فوق قرار </a:t>
            </a:r>
            <a:r>
              <a:rPr lang="fa-IR" sz="2300" dirty="0" smtClean="0">
                <a:cs typeface="B Titr" panose="00000700000000000000" pitchFamily="2" charset="-78"/>
              </a:rPr>
              <a:t>ندارد</a:t>
            </a:r>
          </a:p>
          <a:p>
            <a:pPr algn="just" rtl="1"/>
            <a:r>
              <a:rPr lang="fa-IR" sz="2300" dirty="0">
                <a:cs typeface="B Titr" panose="00000700000000000000" pitchFamily="2" charset="-78"/>
              </a:rPr>
              <a:t>مستندات قابل قبول از سوی دستگاه: </a:t>
            </a:r>
            <a:endParaRPr lang="en-US" sz="2300" dirty="0">
              <a:cs typeface="B Titr" panose="00000700000000000000" pitchFamily="2" charset="-78"/>
            </a:endParaRPr>
          </a:p>
          <a:p>
            <a:pPr algn="just" rtl="1"/>
            <a:r>
              <a:rPr lang="fa-IR" sz="2300" dirty="0">
                <a:cs typeface="B Titr" panose="00000700000000000000" pitchFamily="2" charset="-78"/>
              </a:rPr>
              <a:t>به تناسب معیارهای مذکور در بخش شماره 1 و 2  اسناد و مدارکی به شرح ذیل مطالبه می‌گردد:</a:t>
            </a:r>
            <a:endParaRPr lang="en-US" sz="2300" dirty="0">
              <a:cs typeface="B Titr" panose="00000700000000000000" pitchFamily="2" charset="-78"/>
            </a:endParaRPr>
          </a:p>
          <a:p>
            <a:pPr lvl="0" algn="just" rtl="1"/>
            <a:r>
              <a:rPr lang="fa-IR" sz="2300" dirty="0">
                <a:cs typeface="B Titr" panose="00000700000000000000" pitchFamily="2" charset="-78"/>
              </a:rPr>
              <a:t>گزارش فنی رقومی سازی اطلاعات مکانی مطابق با دستورالعمل فنی  119-2 و 119-3</a:t>
            </a:r>
            <a:endParaRPr lang="en-US" sz="2300" dirty="0">
              <a:cs typeface="B Titr" panose="00000700000000000000" pitchFamily="2" charset="-78"/>
            </a:endParaRPr>
          </a:p>
          <a:p>
            <a:pPr lvl="0" algn="just" rtl="1"/>
            <a:r>
              <a:rPr lang="fa-IR" sz="2300" dirty="0">
                <a:cs typeface="B Titr" panose="00000700000000000000" pitchFamily="2" charset="-78"/>
              </a:rPr>
              <a:t>گزارش تعداد سرویس‌های ساخته شده و فراداده‌هابر اساس استانداردهای </a:t>
            </a:r>
            <a:r>
              <a:rPr lang="en-US" sz="2300" dirty="0">
                <a:cs typeface="B Titr" panose="00000700000000000000" pitchFamily="2" charset="-78"/>
              </a:rPr>
              <a:t>OGC</a:t>
            </a:r>
            <a:r>
              <a:rPr lang="fa-IR" sz="2300" dirty="0">
                <a:cs typeface="B Titr" panose="00000700000000000000" pitchFamily="2" charset="-78"/>
              </a:rPr>
              <a:t> مطابق با راهنمای جامع ایجاد زیرساخت داده‎‌های مکانی سازمان نقشه برداری</a:t>
            </a:r>
            <a:endParaRPr lang="en-US" sz="2300" dirty="0">
              <a:cs typeface="B Titr" panose="00000700000000000000" pitchFamily="2" charset="-78"/>
            </a:endParaRPr>
          </a:p>
          <a:p>
            <a:pPr lvl="0" algn="just" rtl="1"/>
            <a:r>
              <a:rPr lang="fa-IR" sz="2300" dirty="0">
                <a:cs typeface="B Titr" panose="00000700000000000000" pitchFamily="2" charset="-78"/>
              </a:rPr>
              <a:t>گزارش مربوط به ثبت سرویس در ژئوپورتال‌های ملی و استانی</a:t>
            </a:r>
            <a:endParaRPr lang="en-US" sz="2300" dirty="0">
              <a:cs typeface="B Titr" panose="00000700000000000000" pitchFamily="2" charset="-78"/>
            </a:endParaRPr>
          </a:p>
          <a:p>
            <a:pPr lvl="0" algn="just" rtl="1"/>
            <a:r>
              <a:rPr lang="fa-IR" sz="2300" dirty="0">
                <a:cs typeface="B Titr" panose="00000700000000000000" pitchFamily="2" charset="-78"/>
              </a:rPr>
              <a:t>اسناد مخاطرات لایه‌های مکانی مطابق با الگوی مورد تائید مرکز مدیریت راهبردی افتا بر اساس هماهنگی با سازمان نقشه برداری کشور</a:t>
            </a:r>
            <a:endParaRPr lang="en-US" sz="2300" dirty="0">
              <a:cs typeface="B Titr" panose="00000700000000000000" pitchFamily="2" charset="-78"/>
            </a:endParaRPr>
          </a:p>
          <a:p>
            <a:pPr lvl="0" algn="just" rtl="1"/>
            <a:r>
              <a:rPr lang="fa-IR" sz="2300" dirty="0">
                <a:cs typeface="B Titr" panose="00000700000000000000" pitchFamily="2" charset="-78"/>
              </a:rPr>
              <a:t>اسناد وضع موجود و مدل داده‌های مکانی</a:t>
            </a:r>
            <a:endParaRPr lang="en-US" sz="2300" dirty="0">
              <a:cs typeface="B Titr" panose="00000700000000000000" pitchFamily="2" charset="-78"/>
            </a:endParaRPr>
          </a:p>
          <a:p>
            <a:pPr algn="just" rtl="1"/>
            <a:r>
              <a:rPr lang="fa-IR" sz="2300" dirty="0">
                <a:cs typeface="B Titr" panose="00000700000000000000" pitchFamily="2" charset="-78"/>
              </a:rPr>
              <a:t>گزارش تامین سرور و تخصیص </a:t>
            </a:r>
            <a:r>
              <a:rPr lang="en-US" sz="2300" dirty="0">
                <a:cs typeface="B Titr" panose="00000700000000000000" pitchFamily="2" charset="-78"/>
              </a:rPr>
              <a:t>IP-Valid</a:t>
            </a:r>
            <a:r>
              <a:rPr lang="fa-IR" sz="2300" dirty="0">
                <a:cs typeface="B Titr" panose="00000700000000000000" pitchFamily="2" charset="-78"/>
              </a:rPr>
              <a:t> و ارائه آن به سازمان نقشه برداری کشور</a:t>
            </a:r>
            <a:endParaRPr lang="fa-IR" sz="2300" dirty="0" smtClean="0">
              <a:cs typeface="B Titr" panose="00000700000000000000" pitchFamily="2" charset="-78"/>
            </a:endParaRPr>
          </a:p>
        </p:txBody>
      </p:sp>
    </p:spTree>
    <p:extLst>
      <p:ext uri="{BB962C8B-B14F-4D97-AF65-F5344CB8AC3E}">
        <p14:creationId xmlns:p14="http://schemas.microsoft.com/office/powerpoint/2010/main" val="12723376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145" y="822728"/>
            <a:ext cx="10764982" cy="6205673"/>
          </a:xfrm>
          <a:prstGeom prst="rect">
            <a:avLst/>
          </a:prstGeom>
        </p:spPr>
        <p:txBody>
          <a:bodyPr wrap="square">
            <a:spAutoFit/>
          </a:bodyPr>
          <a:lstStyle/>
          <a:p>
            <a:pPr algn="r" rtl="1">
              <a:lnSpc>
                <a:spcPct val="107000"/>
              </a:lnSpc>
            </a:pPr>
            <a:r>
              <a:rPr lang="fa-IR" dirty="0" smtClean="0">
                <a:solidFill>
                  <a:srgbClr val="C00000"/>
                </a:solidFill>
                <a:cs typeface="B Titr" panose="00000700000000000000" pitchFamily="2" charset="-78"/>
              </a:rPr>
              <a:t>راهکارهای پیشنهادی ارتقاء امتیاز حوزه محور رضایتمندی مردم معیار اطلاع رسانی و تبیین:</a:t>
            </a:r>
          </a:p>
          <a:p>
            <a:pPr algn="r" rtl="1"/>
            <a:r>
              <a:rPr lang="fa-IR" dirty="0" smtClean="0">
                <a:solidFill>
                  <a:srgbClr val="C00000"/>
                </a:solidFill>
                <a:latin typeface="B TitI"/>
                <a:cs typeface="B Titr" panose="00000700000000000000" pitchFamily="2" charset="-78"/>
              </a:rPr>
              <a:t>واحدهای متولی:</a:t>
            </a:r>
            <a:r>
              <a:rPr lang="ar-SA" dirty="0" smtClean="0">
                <a:solidFill>
                  <a:srgbClr val="C00000"/>
                </a:solidFill>
                <a:latin typeface="B TitI"/>
                <a:cs typeface="B Titr" panose="00000700000000000000" pitchFamily="2" charset="-78"/>
              </a:rPr>
              <a:t>(</a:t>
            </a:r>
            <a:r>
              <a:rPr lang="fa-IR" dirty="0" smtClean="0">
                <a:solidFill>
                  <a:srgbClr val="C00000"/>
                </a:solidFill>
                <a:latin typeface="B TitI"/>
                <a:cs typeface="B Titr" panose="00000700000000000000" pitchFamily="2" charset="-78"/>
              </a:rPr>
              <a:t>دبیرخانه شورای اطلاع رسانی دولت </a:t>
            </a:r>
            <a:r>
              <a:rPr lang="ar-SA" dirty="0" smtClean="0">
                <a:solidFill>
                  <a:srgbClr val="C00000"/>
                </a:solidFill>
                <a:latin typeface="B TitI"/>
                <a:cs typeface="B Titr" panose="00000700000000000000" pitchFamily="2" charset="-78"/>
              </a:rPr>
              <a:t>)</a:t>
            </a:r>
            <a:endParaRPr lang="fa-IR" dirty="0" smtClean="0">
              <a:solidFill>
                <a:srgbClr val="C00000"/>
              </a:solidFill>
              <a:latin typeface="B TitI"/>
              <a:cs typeface="B Titr" panose="00000700000000000000" pitchFamily="2" charset="-78"/>
            </a:endParaRPr>
          </a:p>
          <a:p>
            <a:pPr algn="r" rtl="1"/>
            <a:r>
              <a:rPr lang="fa-IR" dirty="0" smtClean="0">
                <a:solidFill>
                  <a:srgbClr val="C00000"/>
                </a:solidFill>
                <a:latin typeface="B TitI"/>
                <a:cs typeface="B Titr" panose="00000700000000000000" pitchFamily="2" charset="-78"/>
              </a:rPr>
              <a:t>نهاد ارزیاب:  مرکز روابط عمومی</a:t>
            </a:r>
          </a:p>
          <a:p>
            <a:pPr algn="r" rtl="1"/>
            <a:endParaRPr lang="fa-IR" dirty="0" smtClean="0">
              <a:solidFill>
                <a:srgbClr val="C00000"/>
              </a:solidFill>
              <a:latin typeface="B TitI"/>
              <a:cs typeface="B Titr" panose="00000700000000000000" pitchFamily="2" charset="-78"/>
            </a:endParaRPr>
          </a:p>
          <a:p>
            <a:pPr algn="r" rtl="1"/>
            <a:r>
              <a:rPr lang="fa-IR" b="1" dirty="0" smtClean="0">
                <a:cs typeface="B Titr" panose="00000700000000000000" pitchFamily="2" charset="-78"/>
              </a:rPr>
              <a:t>سنجه 1: میزان ارتباط با رسانه</a:t>
            </a:r>
          </a:p>
          <a:p>
            <a:pPr algn="r" rtl="1"/>
            <a:r>
              <a:rPr lang="fa-IR" b="1" dirty="0" smtClean="0">
                <a:cs typeface="B Titr" panose="00000700000000000000" pitchFamily="2" charset="-78"/>
              </a:rPr>
              <a:t>نحوه ارزیابی و امتیازدهی:</a:t>
            </a:r>
          </a:p>
          <a:p>
            <a:pPr algn="just" rtl="1"/>
            <a:r>
              <a:rPr lang="fa-IR" kern="1400" dirty="0" smtClean="0">
                <a:cs typeface="B Titr" panose="00000700000000000000" pitchFamily="2" charset="-78"/>
              </a:rPr>
              <a:t>این سنجه بیانگر حضور رئیس و معاونان سازمان در رسانه‌ها اعم از صداوسیما، خبرگزاری‌ها، پایگاه‌های اطلاع‌رسانی، نشریات، فعالان فضای مجازی است بر اساس سه فعالیت زیر مورد ارزیابی قرار می­گیرد:</a:t>
            </a:r>
            <a:endParaRPr lang="en-US" kern="1400" dirty="0" smtClean="0">
              <a:cs typeface="B Titr" panose="00000700000000000000" pitchFamily="2" charset="-78"/>
            </a:endParaRPr>
          </a:p>
          <a:p>
            <a:pPr algn="just" rtl="1"/>
            <a:r>
              <a:rPr lang="en-US" kern="1400" dirty="0" smtClean="0">
                <a:cs typeface="B Titr" panose="00000700000000000000" pitchFamily="2" charset="-78"/>
              </a:rPr>
              <a:t> </a:t>
            </a:r>
            <a:r>
              <a:rPr lang="fa-IR" kern="1400" dirty="0" smtClean="0">
                <a:cs typeface="B Titr" panose="00000700000000000000" pitchFamily="2" charset="-78"/>
              </a:rPr>
              <a:t>فعالیت 1: میزان حضور در برنامه‌های خبری صداوسیما : محاسبه میزان حضور رئیس و معاونان در برنامه‌های خبری رسانه ملی مانند گفتگوی ویژه خبری، برنامه‌های شبکه خبر و... .</a:t>
            </a:r>
            <a:endParaRPr lang="en-US" kern="1400" dirty="0" smtClean="0">
              <a:cs typeface="B Titr" panose="00000700000000000000" pitchFamily="2" charset="-78"/>
            </a:endParaRPr>
          </a:p>
          <a:p>
            <a:pPr algn="just" rtl="1"/>
            <a:r>
              <a:rPr lang="en-US" kern="1400" dirty="0" smtClean="0">
                <a:cs typeface="B Titr" panose="00000700000000000000" pitchFamily="2" charset="-78"/>
              </a:rPr>
              <a:t> </a:t>
            </a:r>
            <a:r>
              <a:rPr lang="fa-IR" kern="1400" dirty="0" smtClean="0">
                <a:cs typeface="B Titr" panose="00000700000000000000" pitchFamily="2" charset="-78"/>
              </a:rPr>
              <a:t>فعالیت 2: میزان حضور در برنامه‌های غیرخبری صدا و سیما : محاسبه تعداد و دقایق حضور رئیس و معاونان در برنامه‌های غیر خبری رسانه ملی مانند گفتگو با برنامه‌های ثریا و...</a:t>
            </a:r>
          </a:p>
          <a:p>
            <a:pPr algn="just" rtl="1"/>
            <a:r>
              <a:rPr lang="fa-IR" altLang="en-US" dirty="0" smtClean="0">
                <a:solidFill>
                  <a:srgbClr val="000000"/>
                </a:solidFill>
                <a:latin typeface="Times New Roman" panose="02020603050405020304" pitchFamily="18" charset="0"/>
                <a:ea typeface="Times New Roman" panose="02020603050405020304" pitchFamily="18" charset="0"/>
                <a:cs typeface="B Titr" panose="00000700000000000000" pitchFamily="2" charset="-78"/>
              </a:rPr>
              <a:t>فعالیت 3: ارتباط و گفتگو با سایر رسانه‌ها: محاسبه تعداد رسانه‌هایی که رئیس و معاونان سازمان با آن‌ها انواع ارتباط و گفتگو داشته است</a:t>
            </a:r>
            <a:r>
              <a:rPr lang="en-US" altLang="en-US" dirty="0" smtClean="0">
                <a:solidFill>
                  <a:srgbClr val="000000"/>
                </a:solidFill>
                <a:latin typeface="Times New Roman" panose="02020603050405020304" pitchFamily="18" charset="0"/>
                <a:ea typeface="Times New Roman" panose="02020603050405020304" pitchFamily="18" charset="0"/>
                <a:cs typeface="B Titr" panose="00000700000000000000" pitchFamily="2" charset="-78"/>
              </a:rPr>
              <a:t>.</a:t>
            </a:r>
            <a:r>
              <a:rPr lang="en-US" altLang="en-US" dirty="0" smtClean="0">
                <a:cs typeface="B Titr" panose="00000700000000000000" pitchFamily="2" charset="-78"/>
              </a:rPr>
              <a:t> </a:t>
            </a:r>
            <a:endParaRPr lang="en-US" altLang="en-US" dirty="0" smtClean="0">
              <a:latin typeface="Arial" panose="020B0604020202020204" pitchFamily="34" charset="0"/>
              <a:cs typeface="B Titr" panose="00000700000000000000" pitchFamily="2" charset="-78"/>
            </a:endParaRPr>
          </a:p>
          <a:p>
            <a:pPr algn="just" rtl="1"/>
            <a:r>
              <a:rPr lang="fa-IR" kern="1400" dirty="0" smtClean="0">
                <a:cs typeface="B Titr" panose="00000700000000000000" pitchFamily="2" charset="-78"/>
              </a:rPr>
              <a:t> مستندات قابل قبول از سوی دستگاه: </a:t>
            </a:r>
            <a:endParaRPr lang="en-US" kern="1400" dirty="0" smtClean="0">
              <a:cs typeface="B Titr" panose="00000700000000000000" pitchFamily="2" charset="-78"/>
            </a:endParaRPr>
          </a:p>
          <a:p>
            <a:pPr algn="r" rtl="1"/>
            <a:r>
              <a:rPr lang="fa-IR" kern="1400" dirty="0" smtClean="0">
                <a:cs typeface="B Titr" panose="00000700000000000000" pitchFamily="2" charset="-78"/>
              </a:rPr>
              <a:t>ارائه اطلاعات هر برنامه به همراه لینک برنامه به‌عنوان مستندات.</a:t>
            </a:r>
            <a:endParaRPr lang="en-US" kern="1400" dirty="0" smtClean="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algn="just" rtl="1"/>
            <a:r>
              <a:rPr lang="fa-IR" altLang="en-US"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ارائه اطلاعات گفتگو به همراه تصویری گویا از گفتگو با رسانه/ رسانه‌ها و لینک انتشار گفتگو به‌عنوان </a:t>
            </a:r>
            <a:r>
              <a:rPr lang="fa-IR" altLang="en-US" dirty="0" smtClean="0">
                <a:solidFill>
                  <a:srgbClr val="000000"/>
                </a:solidFill>
                <a:latin typeface="Times New Roman" panose="02020603050405020304" pitchFamily="18" charset="0"/>
                <a:ea typeface="Times New Roman" panose="02020603050405020304" pitchFamily="18" charset="0"/>
                <a:cs typeface="B Titr" panose="00000700000000000000" pitchFamily="2" charset="-78"/>
              </a:rPr>
              <a:t>مستندا</a:t>
            </a:r>
            <a:r>
              <a:rPr lang="fa-IR" altLang="en-US" dirty="0" smtClean="0">
                <a:cs typeface="B Titr" panose="00000700000000000000" pitchFamily="2" charset="-78"/>
              </a:rPr>
              <a:t>ت</a:t>
            </a:r>
            <a:endParaRPr lang="en-US" altLang="en-US" dirty="0">
              <a:latin typeface="Arial" panose="020B0604020202020204" pitchFamily="34" charset="0"/>
              <a:cs typeface="B Titr" panose="00000700000000000000" pitchFamily="2" charset="-78"/>
            </a:endParaRPr>
          </a:p>
          <a:p>
            <a:pPr algn="just" rtl="1"/>
            <a:endParaRPr lang="en-US" kern="1400" dirty="0" smtClean="0">
              <a:cs typeface="B Titr" panose="00000700000000000000" pitchFamily="2" charset="-78"/>
            </a:endParaRPr>
          </a:p>
          <a:p>
            <a:pPr algn="just" rtl="1"/>
            <a:r>
              <a:rPr lang="en-US" kern="1400" dirty="0" smtClean="0"/>
              <a:t> </a:t>
            </a:r>
            <a:endParaRPr lang="en-US" sz="1100" kern="1400" dirty="0" smtClean="0">
              <a:solidFill>
                <a:srgbClr val="000000"/>
              </a:solidFill>
              <a:latin typeface="Times New Roman" panose="02020603050405020304" pitchFamily="18" charset="0"/>
              <a:ea typeface="Times New Roman" panose="02020603050405020304" pitchFamily="18" charset="0"/>
            </a:endParaRPr>
          </a:p>
          <a:p>
            <a:pPr algn="r" rtl="1"/>
            <a:endParaRPr lang="fa-IR" b="1" dirty="0" smtClean="0"/>
          </a:p>
          <a:p>
            <a:pPr algn="r" rtl="1"/>
            <a:endParaRPr lang="fa-IR" dirty="0" smtClean="0">
              <a:solidFill>
                <a:srgbClr val="C00000"/>
              </a:solidFill>
              <a:latin typeface="B TitI"/>
              <a:cs typeface="B Titr" panose="00000700000000000000" pitchFamily="2" charset="-78"/>
            </a:endParaRPr>
          </a:p>
          <a:p>
            <a:pPr algn="r" rtl="1"/>
            <a:endParaRPr lang="fa-IR" dirty="0" smtClean="0">
              <a:solidFill>
                <a:srgbClr val="C00000"/>
              </a:solidFill>
              <a:latin typeface="B TitI"/>
              <a:cs typeface="B Titr" panose="00000700000000000000" pitchFamily="2" charset="-78"/>
            </a:endParaRPr>
          </a:p>
        </p:txBody>
      </p:sp>
    </p:spTree>
    <p:extLst>
      <p:ext uri="{BB962C8B-B14F-4D97-AF65-F5344CB8AC3E}">
        <p14:creationId xmlns:p14="http://schemas.microsoft.com/office/powerpoint/2010/main" val="10145969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145" y="822728"/>
            <a:ext cx="10764982" cy="5513176"/>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رضایتمندی مردم معیار اطلاع رسانی و تبیین:</a:t>
            </a:r>
          </a:p>
          <a:p>
            <a:pPr algn="r" rtl="1"/>
            <a:r>
              <a:rPr lang="fa-IR" dirty="0">
                <a:solidFill>
                  <a:srgbClr val="C00000"/>
                </a:solidFill>
                <a:latin typeface="B TitI"/>
                <a:cs typeface="B Titr" panose="00000700000000000000" pitchFamily="2" charset="-78"/>
              </a:rPr>
              <a:t>واحدهای متولی:</a:t>
            </a:r>
            <a:r>
              <a:rPr lang="ar-SA" dirty="0">
                <a:solidFill>
                  <a:srgbClr val="C00000"/>
                </a:solidFill>
                <a:latin typeface="B TitI"/>
                <a:cs typeface="B Titr" panose="00000700000000000000" pitchFamily="2" charset="-78"/>
              </a:rPr>
              <a:t>(</a:t>
            </a:r>
            <a:r>
              <a:rPr lang="fa-IR" dirty="0">
                <a:solidFill>
                  <a:srgbClr val="C00000"/>
                </a:solidFill>
                <a:latin typeface="B TitI"/>
                <a:cs typeface="B Titr" panose="00000700000000000000" pitchFamily="2" charset="-78"/>
              </a:rPr>
              <a:t>دبیرخانه شورای اطلاع رسانی دولت </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مرکز روابط عمومی</a:t>
            </a:r>
          </a:p>
          <a:p>
            <a:pPr algn="r" rtl="1"/>
            <a:endParaRPr lang="fa-IR" dirty="0" smtClean="0">
              <a:solidFill>
                <a:srgbClr val="C00000"/>
              </a:solidFill>
              <a:latin typeface="B TitI"/>
              <a:cs typeface="B Titr" panose="00000700000000000000" pitchFamily="2" charset="-78"/>
            </a:endParaRPr>
          </a:p>
          <a:p>
            <a:pPr algn="r" rtl="1"/>
            <a:r>
              <a:rPr lang="fa-IR" b="1" dirty="0"/>
              <a:t>سنجه2:</a:t>
            </a:r>
            <a:r>
              <a:rPr lang="fa-IR" dirty="0"/>
              <a:t> </a:t>
            </a:r>
            <a:r>
              <a:rPr lang="fa-IR" b="1" dirty="0"/>
              <a:t>میزان حضور در رسانه‌های </a:t>
            </a:r>
            <a:r>
              <a:rPr lang="fa-IR" b="1" dirty="0" smtClean="0"/>
              <a:t>نوین</a:t>
            </a:r>
          </a:p>
          <a:p>
            <a:pPr algn="r" rtl="1"/>
            <a:r>
              <a:rPr lang="fa-IR" sz="1400" kern="1400" dirty="0">
                <a:cs typeface="B Titr" panose="00000700000000000000" pitchFamily="2" charset="-78"/>
              </a:rPr>
              <a:t>نحوه ارزیابی و امتیازدهی:</a:t>
            </a:r>
            <a:endParaRPr lang="en-US" sz="1400" kern="1400" dirty="0">
              <a:cs typeface="B Titr" panose="00000700000000000000" pitchFamily="2" charset="-78"/>
            </a:endParaRPr>
          </a:p>
          <a:p>
            <a:pPr algn="just" rtl="1"/>
            <a:r>
              <a:rPr lang="fa-IR" sz="1400" kern="1400" dirty="0">
                <a:cs typeface="B Titr" panose="00000700000000000000" pitchFamily="2" charset="-78"/>
              </a:rPr>
              <a:t>این سنجه بیانگر میزان و کیفیت بهره‌مندی از بسترهای جدید رسانه‌ای با هدف اطلاع‌رسانی، پاسخگویی، تعامل با بدنه مردم و شنیدن صداهای جامعه است. تعهد به اجرای این سنجه سبب بهبود تصویر سازمانی در نزد افکار عمومی و ایجاد ذهنیتِ مثبت از سازمان و تصویرسازی به‌عنوان مسئول پاسخگو است. از طرف دیگر باعث تسهیل مسیرهای دریافت مسائل و مشکلات مردم می‌شود؛ به‌عبارت دیگر، مسیر تعامل دوجانبه بین مسئولان و مردم کوتاه‌تر می‌شود و بر اساس سه فعالیت زیر ارزیابی می­شود:</a:t>
            </a:r>
            <a:endParaRPr lang="en-US" sz="1400" kern="1400" dirty="0">
              <a:cs typeface="B Titr" panose="00000700000000000000" pitchFamily="2" charset="-78"/>
            </a:endParaRPr>
          </a:p>
          <a:p>
            <a:pPr algn="just" rtl="1"/>
            <a:r>
              <a:rPr lang="fa-IR" sz="1400" kern="1400" dirty="0">
                <a:cs typeface="B Titr" panose="00000700000000000000" pitchFamily="2" charset="-78"/>
              </a:rPr>
              <a:t> </a:t>
            </a:r>
            <a:r>
              <a:rPr lang="fa-IR" sz="1400" kern="1400" dirty="0" smtClean="0">
                <a:cs typeface="B Titr" panose="00000700000000000000" pitchFamily="2" charset="-78"/>
              </a:rPr>
              <a:t>فعالیت </a:t>
            </a:r>
            <a:r>
              <a:rPr lang="fa-IR" sz="1400" kern="1400" dirty="0">
                <a:cs typeface="B Titr" panose="00000700000000000000" pitchFamily="2" charset="-78"/>
              </a:rPr>
              <a:t>1: حضور حقیقی بر بستر رسانه‌های اجتماعی و میزان فعالیت: بررسی تعداد حساب‌های حقیقی فعال دستگاه در سطح ریاست و معاونین بر بسترهای بومی و غیربومی همچون روبیکا، روبینو، بله، ایتا، سروش پلاس، توئیتر، اینستاگرام، واتساپ و تلگرام و نیز تعداد محتواهای کارشده در هر کدام.</a:t>
            </a:r>
            <a:endParaRPr lang="en-US" sz="1400" kern="1400" dirty="0">
              <a:cs typeface="B Titr" panose="00000700000000000000" pitchFamily="2" charset="-78"/>
            </a:endParaRPr>
          </a:p>
          <a:p>
            <a:pPr algn="just" rtl="1"/>
            <a:r>
              <a:rPr lang="fa-IR" sz="1400" kern="1400" dirty="0">
                <a:cs typeface="B Titr" panose="00000700000000000000" pitchFamily="2" charset="-78"/>
              </a:rPr>
              <a:t>(حساب فعال به حسابی گفته می‌شود که حداقل هفته‌ای یک محتوا ویژه و غیرمناسبتی انتشار دهد.)</a:t>
            </a:r>
            <a:endParaRPr lang="en-US" sz="1400" kern="1400" dirty="0">
              <a:cs typeface="B Titr" panose="00000700000000000000" pitchFamily="2" charset="-78"/>
            </a:endParaRPr>
          </a:p>
          <a:p>
            <a:pPr algn="just" rtl="1"/>
            <a:r>
              <a:rPr lang="en-US" sz="1400" kern="1400" dirty="0">
                <a:cs typeface="B Titr" panose="00000700000000000000" pitchFamily="2" charset="-78"/>
              </a:rPr>
              <a:t> </a:t>
            </a:r>
            <a:r>
              <a:rPr lang="fa-IR" sz="1400" kern="1400" dirty="0" smtClean="0">
                <a:cs typeface="B Titr" panose="00000700000000000000" pitchFamily="2" charset="-78"/>
              </a:rPr>
              <a:t>فعالیت </a:t>
            </a:r>
            <a:r>
              <a:rPr lang="fa-IR" sz="1400" kern="1400" dirty="0">
                <a:cs typeface="B Titr" panose="00000700000000000000" pitchFamily="2" charset="-78"/>
              </a:rPr>
              <a:t>2: حضور حقوقی بر بستر رسانه‌های اجتماعی و میزان فعالیت: بررسی تعداد حساب‌های حقوقی فعال دستگاه بر بسترهای بومی و غیربومی همچون روبیکا، روبینو، بله، ایتا، سروش پلاس، توئیتر، اینستاگرام، واتساپ و تلگرام و نیز تعداد محتواهای کارشده در هر کدام</a:t>
            </a:r>
            <a:endParaRPr lang="en-US" sz="1400" kern="1400" dirty="0">
              <a:cs typeface="B Titr" panose="00000700000000000000" pitchFamily="2" charset="-78"/>
            </a:endParaRPr>
          </a:p>
          <a:p>
            <a:pPr algn="just" rtl="1"/>
            <a:r>
              <a:rPr lang="fa-IR" sz="1400" kern="1400" dirty="0">
                <a:cs typeface="B Titr" panose="00000700000000000000" pitchFamily="2" charset="-78"/>
              </a:rPr>
              <a:t>(حساب فعال به حسابی گفته می‌شود که حداقل روزی پنج محتوا ویژه و غیرمناسبتی انتشار دهد.)</a:t>
            </a:r>
            <a:endParaRPr lang="en-US" sz="1400" kern="1400" dirty="0">
              <a:cs typeface="B Titr" panose="00000700000000000000" pitchFamily="2" charset="-78"/>
            </a:endParaRPr>
          </a:p>
          <a:p>
            <a:pPr algn="just" rtl="1"/>
            <a:r>
              <a:rPr lang="en-US" sz="1400" kern="1400" dirty="0">
                <a:cs typeface="B Titr" panose="00000700000000000000" pitchFamily="2" charset="-78"/>
              </a:rPr>
              <a:t> </a:t>
            </a:r>
            <a:r>
              <a:rPr lang="fa-IR" altLang="en-US" sz="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فعالیت 3: پاسخگویی بر بستر رسانه‌های اجتماعی: بررسی تعداد و نحوه پاسخگویی به کامنت‌ها یا پاسخ­های (ریپلای‌ها) عمومی در حساب‌های حقوقی و حقیقی فعال دستگاه در سطح رئیس سازمان و معاونت‌ها بر بسترهای بومی و غیربومی همچون روبیکا، روبینو، بله، ایتا، سروش پلاس، توئیتر، اینستاگرام، واتساپ و </a:t>
            </a:r>
            <a:r>
              <a:rPr lang="fa-IR" altLang="en-US" sz="1400" dirty="0" smtClean="0">
                <a:solidFill>
                  <a:srgbClr val="000000"/>
                </a:solidFill>
                <a:latin typeface="Times New Roman" panose="02020603050405020304" pitchFamily="18" charset="0"/>
                <a:ea typeface="Times New Roman" panose="02020603050405020304" pitchFamily="18" charset="0"/>
                <a:cs typeface="B Titr" panose="00000700000000000000" pitchFamily="2" charset="-78"/>
              </a:rPr>
              <a:t>تلگرام</a:t>
            </a:r>
          </a:p>
          <a:p>
            <a:pPr algn="just" rtl="1"/>
            <a:endParaRPr lang="fa-IR" altLang="en-US" sz="1400" dirty="0">
              <a:solidFill>
                <a:srgbClr val="000000"/>
              </a:solidFill>
              <a:latin typeface="Times New Roman" panose="02020603050405020304" pitchFamily="18" charset="0"/>
              <a:cs typeface="B Titr" panose="00000700000000000000" pitchFamily="2" charset="-78"/>
            </a:endParaRPr>
          </a:p>
          <a:p>
            <a:pPr algn="just" rtl="1"/>
            <a:r>
              <a:rPr lang="fa-IR" altLang="en-US" sz="1400" dirty="0" smtClean="0">
                <a:solidFill>
                  <a:srgbClr val="000000"/>
                </a:solidFill>
                <a:latin typeface="Times New Roman" panose="02020603050405020304" pitchFamily="18" charset="0"/>
                <a:cs typeface="B Titr" panose="00000700000000000000" pitchFamily="2" charset="-78"/>
              </a:rPr>
              <a:t>مستندات قابل قبول:</a:t>
            </a:r>
          </a:p>
          <a:p>
            <a:pPr algn="just" rtl="1"/>
            <a:r>
              <a:rPr lang="fa-IR" dirty="0">
                <a:cs typeface="B Titr" panose="00000700000000000000" pitchFamily="2" charset="-78"/>
              </a:rPr>
              <a:t>ارائه مشخصات حساب کاربری بسترهای مختلف به همراه محتواهای تولیدی در هر کدام</a:t>
            </a:r>
            <a:r>
              <a:rPr lang="en-US" altLang="en-US" sz="1400" dirty="0" smtClean="0">
                <a:cs typeface="B Titr" panose="00000700000000000000" pitchFamily="2" charset="-78"/>
              </a:rPr>
              <a:t> </a:t>
            </a:r>
            <a:endParaRPr lang="en-US" altLang="en-US" sz="1400" dirty="0">
              <a:latin typeface="Arial" panose="020B0604020202020204" pitchFamily="34" charset="0"/>
              <a:cs typeface="B Titr" panose="00000700000000000000" pitchFamily="2" charset="-78"/>
            </a:endParaRPr>
          </a:p>
          <a:p>
            <a:pPr algn="just" rtl="1"/>
            <a:endParaRPr lang="en-US" sz="1100" kern="1400" dirty="0">
              <a:solidFill>
                <a:srgbClr val="000000"/>
              </a:solidFill>
              <a:latin typeface="Times New Roman" panose="02020603050405020304" pitchFamily="18" charset="0"/>
              <a:ea typeface="Times New Roman" panose="02020603050405020304" pitchFamily="18" charset="0"/>
            </a:endParaRPr>
          </a:p>
          <a:p>
            <a:pPr algn="r" rtl="1"/>
            <a:endParaRPr lang="fa-IR" dirty="0" smtClean="0">
              <a:solidFill>
                <a:srgbClr val="C00000"/>
              </a:solidFill>
              <a:latin typeface="B TitI"/>
              <a:cs typeface="B Titr" panose="00000700000000000000" pitchFamily="2" charset="-78"/>
            </a:endParaRPr>
          </a:p>
          <a:p>
            <a:pPr algn="r" rtl="1"/>
            <a:endParaRPr lang="fa-IR" dirty="0" smtClean="0">
              <a:solidFill>
                <a:srgbClr val="C00000"/>
              </a:solidFill>
              <a:latin typeface="B TitI"/>
              <a:cs typeface="B Titr" panose="00000700000000000000" pitchFamily="2" charset="-78"/>
            </a:endParaRPr>
          </a:p>
        </p:txBody>
      </p:sp>
    </p:spTree>
    <p:extLst>
      <p:ext uri="{BB962C8B-B14F-4D97-AF65-F5344CB8AC3E}">
        <p14:creationId xmlns:p14="http://schemas.microsoft.com/office/powerpoint/2010/main" val="5273566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145" y="822728"/>
            <a:ext cx="10764982" cy="6498061"/>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رضایتمندی مردم معیار اطلاع رسانی و تبیین:</a:t>
            </a:r>
          </a:p>
          <a:p>
            <a:pPr algn="r" rtl="1"/>
            <a:r>
              <a:rPr lang="fa-IR" dirty="0">
                <a:solidFill>
                  <a:srgbClr val="C00000"/>
                </a:solidFill>
                <a:latin typeface="B TitI"/>
                <a:cs typeface="B Titr" panose="00000700000000000000" pitchFamily="2" charset="-78"/>
              </a:rPr>
              <a:t>واحدهای متولی:</a:t>
            </a:r>
            <a:r>
              <a:rPr lang="ar-SA" dirty="0">
                <a:solidFill>
                  <a:srgbClr val="C00000"/>
                </a:solidFill>
                <a:latin typeface="B TitI"/>
                <a:cs typeface="B Titr" panose="00000700000000000000" pitchFamily="2" charset="-78"/>
              </a:rPr>
              <a:t>(</a:t>
            </a:r>
            <a:r>
              <a:rPr lang="fa-IR" dirty="0">
                <a:solidFill>
                  <a:srgbClr val="C00000"/>
                </a:solidFill>
                <a:latin typeface="B TitI"/>
                <a:cs typeface="B Titr" panose="00000700000000000000" pitchFamily="2" charset="-78"/>
              </a:rPr>
              <a:t>دبیرخانه شورای اطلاع رسانی دولت </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مرکز روابط عمومی</a:t>
            </a:r>
          </a:p>
          <a:p>
            <a:pPr algn="r" rtl="1"/>
            <a:r>
              <a:rPr lang="fa-IR" sz="1600" b="1" dirty="0" smtClean="0">
                <a:cs typeface="B Titr" panose="00000700000000000000" pitchFamily="2" charset="-78"/>
              </a:rPr>
              <a:t>سنجه3</a:t>
            </a:r>
            <a:r>
              <a:rPr lang="fa-IR" sz="1600" b="1" dirty="0">
                <a:cs typeface="B Titr" panose="00000700000000000000" pitchFamily="2" charset="-78"/>
              </a:rPr>
              <a:t>: میزان روشنگری نسبت به انتقادات، شایعات، شبهات و </a:t>
            </a:r>
            <a:r>
              <a:rPr lang="fa-IR" sz="1600" b="1" dirty="0" smtClean="0">
                <a:cs typeface="B Titr" panose="00000700000000000000" pitchFamily="2" charset="-78"/>
              </a:rPr>
              <a:t>ابهامات</a:t>
            </a:r>
          </a:p>
          <a:p>
            <a:pPr algn="just" rtl="1"/>
            <a:r>
              <a:rPr lang="fa-IR" sz="1600" kern="1400" dirty="0">
                <a:cs typeface="B Titr" panose="00000700000000000000" pitchFamily="2" charset="-78"/>
              </a:rPr>
              <a:t>نحوه سنجش:</a:t>
            </a:r>
            <a:endParaRPr lang="en-US" sz="1600" kern="1400" dirty="0">
              <a:cs typeface="B Titr" panose="00000700000000000000" pitchFamily="2" charset="-78"/>
            </a:endParaRPr>
          </a:p>
          <a:p>
            <a:pPr algn="just" rtl="1"/>
            <a:r>
              <a:rPr lang="fa-IR" sz="1600" kern="1400" dirty="0">
                <a:cs typeface="B Titr" panose="00000700000000000000" pitchFamily="2" charset="-78"/>
              </a:rPr>
              <a:t>این سنجه به انتقال اطلاعات درست از عملکرد دستگاه تابعه به رسانه‌ها اشاره دارد که راه را بر خطا ببندد و مانع تکثیر اخبار ناصحیح و تشویش اذهان عمومی شود.</a:t>
            </a:r>
            <a:endParaRPr lang="en-US" sz="1600" kern="1400" dirty="0">
              <a:cs typeface="B Titr" panose="00000700000000000000" pitchFamily="2" charset="-78"/>
            </a:endParaRPr>
          </a:p>
          <a:p>
            <a:pPr algn="just" rtl="1"/>
            <a:r>
              <a:rPr lang="fa-IR" sz="1600" kern="1400" dirty="0">
                <a:cs typeface="B Titr" panose="00000700000000000000" pitchFamily="2" charset="-78"/>
              </a:rPr>
              <a:t>این سنجه نشانگر توجه دستگاه به محیط خارجی، روشنگری و تنویر افکار عمومی در مواجهه با انتقادات و شبهات رسانه‌ای و تقویت بُعد عمل‌گرایی مدیران و مسئولان را در پی دارد.</a:t>
            </a:r>
            <a:endParaRPr lang="en-US" sz="1600" kern="1400" dirty="0">
              <a:cs typeface="B Titr" panose="00000700000000000000" pitchFamily="2" charset="-78"/>
            </a:endParaRPr>
          </a:p>
          <a:p>
            <a:pPr algn="just" rtl="1"/>
            <a:r>
              <a:rPr lang="fa-IR" sz="1600" kern="1400" dirty="0">
                <a:cs typeface="B Titr" panose="00000700000000000000" pitchFamily="2" charset="-78"/>
              </a:rPr>
              <a:t>محاسبه میزان پاسخگویی به رسانه‌ها و همچنین سرعت عمل در پاسخگویی بر اساس سه فعالیت زیر خواهد بود:</a:t>
            </a:r>
            <a:endParaRPr lang="en-US" sz="1600" kern="1400" dirty="0">
              <a:cs typeface="B Titr" panose="00000700000000000000" pitchFamily="2" charset="-78"/>
            </a:endParaRPr>
          </a:p>
          <a:p>
            <a:pPr algn="just" rtl="1"/>
            <a:r>
              <a:rPr lang="en-US" sz="1600" kern="1400" dirty="0">
                <a:cs typeface="B Titr" panose="00000700000000000000" pitchFamily="2" charset="-78"/>
              </a:rPr>
              <a:t> </a:t>
            </a:r>
          </a:p>
          <a:p>
            <a:pPr algn="just" rtl="1"/>
            <a:r>
              <a:rPr lang="fa-IR" sz="1600" kern="1400" dirty="0">
                <a:cs typeface="B Titr" panose="00000700000000000000" pitchFamily="2" charset="-78"/>
              </a:rPr>
              <a:t>فعالیت 1: میزان پاسخ‌گویی به انتقادات، شایعات، شبهات و ابهامات: محاسبه نسبت پاسخگویی‌ به رسانه‌ها از طریق تقسیم مجموع تعداد موارد پاسخ داده‌شده به انتقادات، شبهات و پرسش‌های رسانه‌ایبر تعداد کل مطرح‌شده در رسانه‌ها</a:t>
            </a:r>
            <a:endParaRPr lang="en-US" sz="1600" kern="1400" dirty="0">
              <a:cs typeface="B Titr" panose="00000700000000000000" pitchFamily="2" charset="-78"/>
            </a:endParaRPr>
          </a:p>
          <a:p>
            <a:pPr algn="just" rtl="1"/>
            <a:r>
              <a:rPr lang="fa-IR" sz="1600" kern="1400" dirty="0">
                <a:cs typeface="B Titr" panose="00000700000000000000" pitchFamily="2" charset="-78"/>
              </a:rPr>
              <a:t>مستندات قابل  قبول (قابل ارائه از سوی دستگاه): و انتقادات، شایعات و شبهات آن و نیز پاسخگویی به رسانه‌ها، به همراه لینک انتقاد و پاسخگویی به‌عنوان </a:t>
            </a:r>
            <a:r>
              <a:rPr lang="fa-IR" sz="1600" kern="1400" dirty="0" smtClean="0">
                <a:cs typeface="B Titr" panose="00000700000000000000" pitchFamily="2" charset="-78"/>
              </a:rPr>
              <a:t>مستندات</a:t>
            </a:r>
          </a:p>
          <a:p>
            <a:pPr algn="just" rtl="1"/>
            <a:r>
              <a:rPr lang="fa-IR" altLang="en-US" sz="16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عنوان زیرسنجه 2: سرعت پاسخ‌گویی به انتقادات، شایعات، شبهات و ابهامات: محاسبه سرعت عمل پاسخگویی از طریق محاسبه میانگین فاصله زمانی پاسخگویی (برحسب روز)</a:t>
            </a:r>
            <a:r>
              <a:rPr lang="en-US" altLang="en-US" sz="1600" dirty="0">
                <a:cs typeface="B Titr" panose="00000700000000000000" pitchFamily="2" charset="-78"/>
              </a:rPr>
              <a:t> </a:t>
            </a:r>
            <a:endParaRPr lang="en-US" altLang="en-US" sz="1600" dirty="0">
              <a:latin typeface="Arial" panose="020B0604020202020204" pitchFamily="34" charset="0"/>
              <a:cs typeface="B Titr" panose="00000700000000000000" pitchFamily="2" charset="-78"/>
            </a:endParaRPr>
          </a:p>
          <a:p>
            <a:pPr algn="just" rtl="1"/>
            <a:endParaRPr lang="fa-IR" sz="1100" kern="1400" dirty="0" smtClean="0"/>
          </a:p>
          <a:p>
            <a:pPr algn="just" rtl="1"/>
            <a:endParaRPr lang="en-US" sz="1100" kern="1400" dirty="0"/>
          </a:p>
          <a:p>
            <a:pPr algn="just" rtl="1"/>
            <a:r>
              <a:rPr lang="en-US" kern="1400" dirty="0"/>
              <a:t> </a:t>
            </a:r>
            <a:r>
              <a:rPr lang="fa-IR" sz="1600" kern="1400" dirty="0">
                <a:cs typeface="B Titr" panose="00000700000000000000" pitchFamily="2" charset="-78"/>
              </a:rPr>
              <a:t>مستندات قابل قبول از سوی دستگاه:</a:t>
            </a:r>
            <a:endParaRPr lang="en-US" sz="16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algn="just" rtl="1"/>
            <a:r>
              <a:rPr lang="fa-IR" altLang="en-US" sz="1600" dirty="0" smtClean="0">
                <a:solidFill>
                  <a:srgbClr val="000000"/>
                </a:solidFill>
                <a:latin typeface="Times New Roman" panose="02020603050405020304" pitchFamily="18" charset="0"/>
                <a:ea typeface="Times New Roman" panose="02020603050405020304" pitchFamily="18" charset="0"/>
                <a:cs typeface="B Titr" panose="00000700000000000000" pitchFamily="2" charset="-78"/>
              </a:rPr>
              <a:t>ارائه </a:t>
            </a:r>
            <a:r>
              <a:rPr lang="fa-IR" altLang="en-US" sz="16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اطلاعات انتقاد رسانه‌ای و پاسخگویی به رسانه‌ها، به همراه لینک انتقاد و پاسخگویی به‌عنوان مستندات، ارائه بیگ دیتای خبرگزاری‌ها برای نام سازمان</a:t>
            </a:r>
            <a:r>
              <a:rPr lang="en-US" altLang="en-US" sz="1600" dirty="0">
                <a:cs typeface="B Titr" panose="00000700000000000000" pitchFamily="2" charset="-78"/>
              </a:rPr>
              <a:t> </a:t>
            </a:r>
            <a:endParaRPr lang="en-US" altLang="en-US" sz="1600" dirty="0">
              <a:latin typeface="Arial" panose="020B0604020202020204" pitchFamily="34" charset="0"/>
              <a:cs typeface="B Titr" panose="00000700000000000000" pitchFamily="2" charset="-78"/>
            </a:endParaRPr>
          </a:p>
          <a:p>
            <a:pPr algn="just" rtl="1"/>
            <a:endParaRPr lang="en-US" sz="1100" kern="1400" dirty="0">
              <a:solidFill>
                <a:srgbClr val="000000"/>
              </a:solidFill>
              <a:latin typeface="Times New Roman" panose="02020603050405020304" pitchFamily="18" charset="0"/>
              <a:ea typeface="Times New Roman" panose="02020603050405020304" pitchFamily="18" charset="0"/>
            </a:endParaRPr>
          </a:p>
          <a:p>
            <a:pPr algn="r" rtl="1"/>
            <a:endParaRPr lang="fa-IR" dirty="0" smtClean="0">
              <a:solidFill>
                <a:srgbClr val="C00000"/>
              </a:solidFill>
              <a:latin typeface="B TitI"/>
              <a:cs typeface="B Titr" panose="00000700000000000000" pitchFamily="2" charset="-78"/>
            </a:endParaRPr>
          </a:p>
          <a:p>
            <a:pPr algn="r" rtl="1"/>
            <a:endParaRPr lang="fa-IR" dirty="0" smtClean="0">
              <a:solidFill>
                <a:srgbClr val="C00000"/>
              </a:solidFill>
              <a:latin typeface="B TitI"/>
              <a:cs typeface="B Titr" panose="00000700000000000000" pitchFamily="2" charset="-78"/>
            </a:endParaRPr>
          </a:p>
          <a:p>
            <a:pPr algn="r" rtl="1"/>
            <a:endParaRPr lang="fa-IR" dirty="0" smtClean="0">
              <a:solidFill>
                <a:srgbClr val="C00000"/>
              </a:solidFill>
              <a:latin typeface="B TitI"/>
              <a:cs typeface="B Titr" panose="00000700000000000000" pitchFamily="2" charset="-78"/>
            </a:endParaRPr>
          </a:p>
        </p:txBody>
      </p:sp>
    </p:spTree>
    <p:extLst>
      <p:ext uri="{BB962C8B-B14F-4D97-AF65-F5344CB8AC3E}">
        <p14:creationId xmlns:p14="http://schemas.microsoft.com/office/powerpoint/2010/main" val="15799097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145" y="822728"/>
            <a:ext cx="10764982" cy="6093143"/>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رضایتمندی مردم معیار اطلاع رسانی و تبیین:</a:t>
            </a:r>
          </a:p>
          <a:p>
            <a:pPr algn="r" rtl="1"/>
            <a:r>
              <a:rPr lang="fa-IR" dirty="0">
                <a:solidFill>
                  <a:srgbClr val="C00000"/>
                </a:solidFill>
                <a:latin typeface="B TitI"/>
                <a:cs typeface="B Titr" panose="00000700000000000000" pitchFamily="2" charset="-78"/>
              </a:rPr>
              <a:t>واحدهای متولی:</a:t>
            </a:r>
            <a:r>
              <a:rPr lang="ar-SA" dirty="0">
                <a:solidFill>
                  <a:srgbClr val="C00000"/>
                </a:solidFill>
                <a:latin typeface="B TitI"/>
                <a:cs typeface="B Titr" panose="00000700000000000000" pitchFamily="2" charset="-78"/>
              </a:rPr>
              <a:t>(</a:t>
            </a:r>
            <a:r>
              <a:rPr lang="fa-IR" dirty="0">
                <a:solidFill>
                  <a:srgbClr val="C00000"/>
                </a:solidFill>
                <a:latin typeface="B TitI"/>
                <a:cs typeface="B Titr" panose="00000700000000000000" pitchFamily="2" charset="-78"/>
              </a:rPr>
              <a:t>دبیرخانه شورای اطلاع رسانی دولت </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مرکز روابط عمومی</a:t>
            </a:r>
          </a:p>
          <a:p>
            <a:pPr algn="r" rtl="1"/>
            <a:r>
              <a:rPr lang="fa-IR" sz="1400" b="1" dirty="0" smtClean="0">
                <a:cs typeface="B Titr" panose="00000700000000000000" pitchFamily="2" charset="-78"/>
              </a:rPr>
              <a:t>سنجه4</a:t>
            </a:r>
            <a:r>
              <a:rPr lang="fa-IR" sz="1400" b="1" dirty="0">
                <a:cs typeface="B Titr" panose="00000700000000000000" pitchFamily="2" charset="-78"/>
              </a:rPr>
              <a:t>: میزان تعاملات و ارتباطات تبینی </a:t>
            </a:r>
            <a:r>
              <a:rPr lang="fa-IR" sz="1400" b="1" dirty="0" smtClean="0">
                <a:cs typeface="B Titr" panose="00000700000000000000" pitchFamily="2" charset="-78"/>
              </a:rPr>
              <a:t>مسئولین</a:t>
            </a:r>
          </a:p>
          <a:p>
            <a:pPr algn="just" rtl="1">
              <a:lnSpc>
                <a:spcPct val="107000"/>
              </a:lnSpc>
            </a:pPr>
            <a:r>
              <a:rPr lang="fa-IR" sz="1400" kern="1400" dirty="0">
                <a:cs typeface="B Titr" panose="00000700000000000000" pitchFamily="2" charset="-78"/>
              </a:rPr>
              <a:t>نحوه سنجش:</a:t>
            </a:r>
            <a:endParaRPr lang="en-US" sz="1400" kern="1400" dirty="0">
              <a:cs typeface="B Titr" panose="00000700000000000000" pitchFamily="2" charset="-78"/>
            </a:endParaRPr>
          </a:p>
          <a:p>
            <a:pPr algn="just" rtl="1">
              <a:lnSpc>
                <a:spcPct val="107000"/>
              </a:lnSpc>
            </a:pPr>
            <a:r>
              <a:rPr lang="fa-IR" sz="1400" kern="1400" dirty="0">
                <a:cs typeface="B Titr" panose="00000700000000000000" pitchFamily="2" charset="-78"/>
              </a:rPr>
              <a:t>این سنجه به‌عبارتی بیانگر میزان ملاقات‌ها و بازدیدهای‌ رئیس و معاونان‌ سازمان‌ با ذینفعان سازمانی همچون شخصیت‌های‌ حقیقی‌ و حقوقی‌، اقشار مختلف‌ مردم‌، نهادهای مردم‌نهاد و انجمن و تشکل های تخصصی و صنفی  با هدف‌ تداوم‌ و گسترش‌ اصولی‌ و تلطیف‌ روابط و تنظیم‌ افكار عمومی‌ است. این سنجه منجر به خلق اعتماد عمومی به سازمان‌ها و از طرفی بهبود روابط سازمان با ذی‌نفعان به ویژه مردم و تسهیل در جهت خدمت به مردم می‌شود.</a:t>
            </a:r>
            <a:endParaRPr lang="en-US" sz="1400" kern="1400" dirty="0">
              <a:cs typeface="B Titr" panose="00000700000000000000" pitchFamily="2" charset="-78"/>
            </a:endParaRPr>
          </a:p>
          <a:p>
            <a:pPr algn="just" rtl="1">
              <a:lnSpc>
                <a:spcPct val="107000"/>
              </a:lnSpc>
            </a:pPr>
            <a:r>
              <a:rPr lang="fa-IR" sz="1400" kern="1400" dirty="0">
                <a:cs typeface="B Titr" panose="00000700000000000000" pitchFamily="2" charset="-78"/>
              </a:rPr>
              <a:t>محاسبه میزان برنامه‌های حضور در بین اقشار مختلف جامعه، شخصیت‌های حقیقی و حقوقی و همچنین تشکل‌های مردمی و افراد خاص بر اساس فعالیت­هایی زیر خواهد بود:</a:t>
            </a:r>
            <a:endParaRPr lang="en-US" sz="1400" kern="1400" dirty="0">
              <a:cs typeface="B Titr" panose="00000700000000000000" pitchFamily="2" charset="-78"/>
            </a:endParaRPr>
          </a:p>
          <a:p>
            <a:pPr algn="just" rtl="1">
              <a:lnSpc>
                <a:spcPct val="107000"/>
              </a:lnSpc>
            </a:pPr>
            <a:r>
              <a:rPr lang="en-US" sz="1400" kern="1400" dirty="0">
                <a:cs typeface="B Titr" panose="00000700000000000000" pitchFamily="2" charset="-78"/>
              </a:rPr>
              <a:t> </a:t>
            </a:r>
            <a:r>
              <a:rPr lang="fa-IR" sz="1400" kern="1400" dirty="0" smtClean="0">
                <a:cs typeface="B Titr" panose="00000700000000000000" pitchFamily="2" charset="-78"/>
              </a:rPr>
              <a:t>فعالیت </a:t>
            </a:r>
            <a:r>
              <a:rPr lang="fa-IR" sz="1400" kern="1400" dirty="0">
                <a:cs typeface="B Titr" panose="00000700000000000000" pitchFamily="2" charset="-78"/>
              </a:rPr>
              <a:t>1: میزان دیدار با خانواده شهدا، پیشکسوتان و افراد خاص: محاسبه تعداد دیدار با خانواده شهدا، پیشکسوتان و افراد خاص به صورت مجازی و حضوری</a:t>
            </a:r>
            <a:endParaRPr lang="en-US" sz="1400" kern="1400" dirty="0">
              <a:cs typeface="B Titr" panose="00000700000000000000" pitchFamily="2" charset="-78"/>
            </a:endParaRPr>
          </a:p>
          <a:p>
            <a:pPr algn="just" rtl="1">
              <a:lnSpc>
                <a:spcPct val="107000"/>
              </a:lnSpc>
            </a:pPr>
            <a:r>
              <a:rPr lang="fa-IR" sz="1400" kern="1400" dirty="0">
                <a:cs typeface="B Titr" panose="00000700000000000000" pitchFamily="2" charset="-78"/>
              </a:rPr>
              <a:t>(دیدارها و گفتگوهای مجازی نصف حضوری ارزش‌گذاری می‌شود.)</a:t>
            </a:r>
            <a:endParaRPr lang="en-US" sz="1400" kern="1400" dirty="0">
              <a:cs typeface="B Titr" panose="00000700000000000000" pitchFamily="2" charset="-78"/>
            </a:endParaRPr>
          </a:p>
          <a:p>
            <a:pPr algn="just" rtl="1">
              <a:lnSpc>
                <a:spcPct val="107000"/>
              </a:lnSpc>
            </a:pPr>
            <a:r>
              <a:rPr lang="en-US" sz="1400" kern="1400" dirty="0">
                <a:cs typeface="B Titr" panose="00000700000000000000" pitchFamily="2" charset="-78"/>
              </a:rPr>
              <a:t> </a:t>
            </a:r>
            <a:r>
              <a:rPr lang="fa-IR" sz="1400" kern="1400" dirty="0" smtClean="0">
                <a:cs typeface="B Titr" panose="00000700000000000000" pitchFamily="2" charset="-78"/>
              </a:rPr>
              <a:t>فعالیت </a:t>
            </a:r>
            <a:r>
              <a:rPr lang="fa-IR" sz="1400" kern="1400" dirty="0">
                <a:cs typeface="B Titr" panose="00000700000000000000" pitchFamily="2" charset="-78"/>
              </a:rPr>
              <a:t>2: میزان گفتگوی عمومی با مردم: محاسبه تعداد گفتگوی عمومی با مردم (دیدارها و گفتگوهای مجازی نصف حضوری ارزش‌گذاری می‌شود.)</a:t>
            </a:r>
            <a:endParaRPr lang="en-US" sz="1400" kern="1400" dirty="0">
              <a:cs typeface="B Titr" panose="00000700000000000000" pitchFamily="2" charset="-78"/>
            </a:endParaRPr>
          </a:p>
          <a:p>
            <a:pPr algn="just" rtl="1">
              <a:lnSpc>
                <a:spcPct val="107000"/>
              </a:lnSpc>
            </a:pPr>
            <a:r>
              <a:rPr lang="en-US" sz="1400" kern="1400" dirty="0">
                <a:cs typeface="B Titr" panose="00000700000000000000" pitchFamily="2" charset="-78"/>
              </a:rPr>
              <a:t> </a:t>
            </a:r>
            <a:r>
              <a:rPr lang="fa-IR" sz="1400" kern="1400" dirty="0" smtClean="0">
                <a:cs typeface="B Titr" panose="00000700000000000000" pitchFamily="2" charset="-78"/>
              </a:rPr>
              <a:t>فعالیت </a:t>
            </a:r>
            <a:r>
              <a:rPr lang="fa-IR" sz="1400" kern="1400" dirty="0">
                <a:cs typeface="B Titr" panose="00000700000000000000" pitchFamily="2" charset="-78"/>
              </a:rPr>
              <a:t>3 : میزان دیدار و نشست با نخبگان و تشکل‌های مردمی: محاسبه تعداد و تنوع حضور در بین ذینفعان مردمی و نخبگان مانند سمن‌ها، جهادگران، بازنشستگان، پژوهشگران، تشکل‌های دانشجویی، اساتید و... (دیدارها و گفتگوهای مجازی نصف حضوری ارزش‌گذاری می‌شود.)</a:t>
            </a:r>
            <a:endParaRPr lang="en-US" sz="1400" kern="1400" dirty="0">
              <a:cs typeface="B Titr" panose="00000700000000000000" pitchFamily="2" charset="-78"/>
            </a:endParaRPr>
          </a:p>
          <a:p>
            <a:pPr algn="just" rtl="1">
              <a:lnSpc>
                <a:spcPct val="107000"/>
              </a:lnSpc>
            </a:pPr>
            <a:r>
              <a:rPr lang="en-US" sz="1400" kern="1400" dirty="0">
                <a:cs typeface="B Titr" panose="00000700000000000000" pitchFamily="2" charset="-78"/>
              </a:rPr>
              <a:t> </a:t>
            </a:r>
            <a:r>
              <a:rPr lang="fa-IR" sz="1400" kern="1400" dirty="0" smtClean="0">
                <a:cs typeface="B Titr" panose="00000700000000000000" pitchFamily="2" charset="-78"/>
              </a:rPr>
              <a:t>فعالیت </a:t>
            </a:r>
            <a:r>
              <a:rPr lang="fa-IR" sz="1400" kern="1400" dirty="0">
                <a:cs typeface="B Titr" panose="00000700000000000000" pitchFamily="2" charset="-78"/>
              </a:rPr>
              <a:t>4 : تعداد همکاری یا برگزاری اردوهای راهیان پیشرفت: محاسبه تعداد همکاری یا برگزاری اردوها یا بازدیدهای راهیان پیشرفت برای اقشار اثرگذار مانند خبرنگاران، دانشجویان، پژوهشگران، دانش‌آموزان (راهیان پیشرفت، به برنامه‌های امیدآفرینی اطلاق می‌شود که پیشرفت‌های مختلف در زمینه‌های فنی، علوم انسانی، پزشکی و... را به افراد معرفی و ارائه می‌کند.)</a:t>
            </a:r>
            <a:endParaRPr lang="en-US" sz="1400" kern="1400" dirty="0">
              <a:cs typeface="B Titr" panose="00000700000000000000" pitchFamily="2" charset="-78"/>
            </a:endParaRPr>
          </a:p>
          <a:p>
            <a:pPr algn="just" rtl="1">
              <a:lnSpc>
                <a:spcPct val="107000"/>
              </a:lnSpc>
            </a:pPr>
            <a:r>
              <a:rPr lang="en-US" sz="1400" kern="1400" dirty="0">
                <a:cs typeface="B Titr" panose="00000700000000000000" pitchFamily="2" charset="-78"/>
              </a:rPr>
              <a:t> </a:t>
            </a:r>
            <a:r>
              <a:rPr lang="fa-IR" sz="1400" kern="1400" dirty="0" smtClean="0">
                <a:cs typeface="B Titr" panose="00000700000000000000" pitchFamily="2" charset="-78"/>
              </a:rPr>
              <a:t>فعالیت </a:t>
            </a:r>
            <a:r>
              <a:rPr lang="fa-IR" sz="1400" kern="1400" dirty="0">
                <a:cs typeface="B Titr" panose="00000700000000000000" pitchFamily="2" charset="-78"/>
              </a:rPr>
              <a:t>5 : میزان اجرای نظرسنجی در موضوعات مختلف: محاسبه تعداد نظرسنجی‌های عمومی اجراشده در سطح استانی و ملی (نظر سنجی باید بالای 3000 نفر باشد تا یک نظر سنجی محاسبه شود).</a:t>
            </a:r>
            <a:endParaRPr lang="fa-IR" sz="1400" dirty="0" smtClean="0">
              <a:solidFill>
                <a:srgbClr val="C00000"/>
              </a:solidFill>
              <a:latin typeface="B TitI"/>
              <a:cs typeface="B Titr" panose="00000700000000000000" pitchFamily="2" charset="-78"/>
            </a:endParaRPr>
          </a:p>
          <a:p>
            <a:pPr algn="r" rtl="1"/>
            <a:endParaRPr lang="fa-IR" dirty="0" smtClean="0">
              <a:solidFill>
                <a:srgbClr val="C00000"/>
              </a:solidFill>
              <a:latin typeface="B TitI"/>
              <a:cs typeface="B Titr" panose="00000700000000000000" pitchFamily="2" charset="-78"/>
            </a:endParaRPr>
          </a:p>
          <a:p>
            <a:pPr algn="r" rtl="1"/>
            <a:r>
              <a:rPr lang="fa-IR" sz="1400" kern="1400" dirty="0">
                <a:cs typeface="B Titr" panose="00000700000000000000" pitchFamily="2" charset="-78"/>
              </a:rPr>
              <a:t>مستندات قابل قبول از سوی دستگاه:</a:t>
            </a:r>
            <a:endParaRPr lang="en-US" sz="1400" kern="1400" dirty="0">
              <a:cs typeface="B Titr" panose="00000700000000000000" pitchFamily="2" charset="-78"/>
            </a:endParaRPr>
          </a:p>
          <a:p>
            <a:pPr algn="r" rtl="1"/>
            <a:r>
              <a:rPr lang="fa-IR" sz="1400" kern="1400" dirty="0">
                <a:cs typeface="B Titr" panose="00000700000000000000" pitchFamily="2" charset="-78"/>
              </a:rPr>
              <a:t>ارائه آمار و اطلاعات محتوای تولیدی و مستندات تولید و انتشار آن</a:t>
            </a:r>
            <a:r>
              <a:rPr lang="fa-IR" sz="1400" kern="1400" dirty="0" smtClean="0">
                <a:cs typeface="B Titr" panose="00000700000000000000" pitchFamily="2" charset="-78"/>
              </a:rPr>
              <a:t>.</a:t>
            </a:r>
          </a:p>
          <a:p>
            <a:pPr algn="r" rtl="1"/>
            <a:r>
              <a:rPr lang="fa-IR" altLang="en-US" sz="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ارائه اطلاعات برنامه ها به همراه تصاویری از برنامه به‌عنوان مستندات</a:t>
            </a:r>
            <a:r>
              <a:rPr lang="en-US" altLang="en-US" sz="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rPr>
              <a:t>.</a:t>
            </a:r>
            <a:r>
              <a:rPr lang="en-US" altLang="en-US" sz="1400" dirty="0">
                <a:cs typeface="B Titr" panose="00000700000000000000" pitchFamily="2" charset="-78"/>
              </a:rPr>
              <a:t> </a:t>
            </a:r>
            <a:endParaRPr lang="en-US" altLang="en-US" sz="1400" dirty="0">
              <a:latin typeface="Arial" panose="020B0604020202020204" pitchFamily="34" charset="0"/>
              <a:cs typeface="B Titr" panose="00000700000000000000" pitchFamily="2" charset="-78"/>
            </a:endParaRPr>
          </a:p>
          <a:p>
            <a:pPr algn="r" rtl="1"/>
            <a:endParaRPr lang="en-US" sz="1100" kern="1400" dirty="0">
              <a:solidFill>
                <a:srgbClr val="000000"/>
              </a:solidFill>
              <a:latin typeface="Times New Roman" panose="02020603050405020304" pitchFamily="18" charset="0"/>
              <a:ea typeface="Times New Roman" panose="02020603050405020304" pitchFamily="18" charset="0"/>
            </a:endParaRPr>
          </a:p>
          <a:p>
            <a:pPr algn="r" rtl="1"/>
            <a:endParaRPr lang="fa-IR" dirty="0" smtClean="0">
              <a:solidFill>
                <a:srgbClr val="C00000"/>
              </a:solidFill>
              <a:latin typeface="B TitI"/>
              <a:cs typeface="B Titr" panose="00000700000000000000" pitchFamily="2" charset="-78"/>
            </a:endParaRPr>
          </a:p>
        </p:txBody>
      </p:sp>
    </p:spTree>
    <p:extLst>
      <p:ext uri="{BB962C8B-B14F-4D97-AF65-F5344CB8AC3E}">
        <p14:creationId xmlns:p14="http://schemas.microsoft.com/office/powerpoint/2010/main" val="31340750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145" y="822728"/>
            <a:ext cx="10764982" cy="5627951"/>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رضایتمندی مردم معیار اطلاع رسانی و تبیین:</a:t>
            </a:r>
          </a:p>
          <a:p>
            <a:pPr algn="r" rtl="1"/>
            <a:r>
              <a:rPr lang="fa-IR" dirty="0">
                <a:solidFill>
                  <a:srgbClr val="C00000"/>
                </a:solidFill>
                <a:latin typeface="B TitI"/>
                <a:cs typeface="B Titr" panose="00000700000000000000" pitchFamily="2" charset="-78"/>
              </a:rPr>
              <a:t>واحدهای متولی:</a:t>
            </a:r>
            <a:r>
              <a:rPr lang="ar-SA" dirty="0">
                <a:solidFill>
                  <a:srgbClr val="C00000"/>
                </a:solidFill>
                <a:latin typeface="B TitI"/>
                <a:cs typeface="B Titr" panose="00000700000000000000" pitchFamily="2" charset="-78"/>
              </a:rPr>
              <a:t>(</a:t>
            </a:r>
            <a:r>
              <a:rPr lang="fa-IR" dirty="0">
                <a:solidFill>
                  <a:srgbClr val="C00000"/>
                </a:solidFill>
                <a:latin typeface="B TitI"/>
                <a:cs typeface="B Titr" panose="00000700000000000000" pitchFamily="2" charset="-78"/>
              </a:rPr>
              <a:t>دبیرخانه شورای اطلاع رسانی دولت </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مرکز روابط عمومی</a:t>
            </a:r>
          </a:p>
          <a:p>
            <a:pPr algn="r" rtl="1"/>
            <a:endParaRPr lang="fa-IR" dirty="0" smtClean="0">
              <a:solidFill>
                <a:srgbClr val="C00000"/>
              </a:solidFill>
              <a:latin typeface="B TitI"/>
              <a:cs typeface="B Titr" panose="00000700000000000000" pitchFamily="2" charset="-78"/>
            </a:endParaRPr>
          </a:p>
          <a:p>
            <a:pPr algn="just" rtl="1"/>
            <a:r>
              <a:rPr lang="fa-IR" sz="1400" b="1" dirty="0">
                <a:cs typeface="B Titr" panose="00000700000000000000" pitchFamily="2" charset="-78"/>
              </a:rPr>
              <a:t>سنجه5:</a:t>
            </a:r>
            <a:r>
              <a:rPr lang="fa-IR" sz="1400" dirty="0">
                <a:cs typeface="B Titr" panose="00000700000000000000" pitchFamily="2" charset="-78"/>
              </a:rPr>
              <a:t> </a:t>
            </a:r>
            <a:r>
              <a:rPr lang="fa-IR" sz="1400" b="1" dirty="0">
                <a:cs typeface="B Titr" panose="00000700000000000000" pitchFamily="2" charset="-78"/>
              </a:rPr>
              <a:t>میزان تولید انواع محتواهای رسانه‌ای از برنامه‌ها، فعالیت‌ها و </a:t>
            </a:r>
            <a:r>
              <a:rPr lang="fa-IR" sz="1400" b="1" dirty="0" smtClean="0">
                <a:cs typeface="B Titr" panose="00000700000000000000" pitchFamily="2" charset="-78"/>
              </a:rPr>
              <a:t>دستاوردها</a:t>
            </a:r>
          </a:p>
          <a:p>
            <a:pPr algn="just" rtl="1">
              <a:lnSpc>
                <a:spcPct val="107000"/>
              </a:lnSpc>
            </a:pPr>
            <a:r>
              <a:rPr lang="fa-IR" sz="1400" kern="1400" dirty="0">
                <a:cs typeface="B Titr" panose="00000700000000000000" pitchFamily="2" charset="-78"/>
              </a:rPr>
              <a:t>نحوه سنجش:</a:t>
            </a:r>
            <a:endParaRPr lang="en-US" sz="1400" kern="1400" dirty="0">
              <a:cs typeface="B Titr" panose="00000700000000000000" pitchFamily="2" charset="-78"/>
            </a:endParaRPr>
          </a:p>
          <a:p>
            <a:pPr algn="just" rtl="1">
              <a:lnSpc>
                <a:spcPct val="107000"/>
              </a:lnSpc>
            </a:pPr>
            <a:r>
              <a:rPr lang="fa-IR" sz="1400" kern="1400" dirty="0">
                <a:cs typeface="B Titr" panose="00000700000000000000" pitchFamily="2" charset="-78"/>
              </a:rPr>
              <a:t>این سنجه به‌عبارتی بیانگر انعكاس مناسب‌ اهداف‌، سیاست‌ها، فعالیت‌ها، برنامه‌ها و مواضع‌ سازمان‌ به‌ مخاطبان‌، رسانه‌ها و جامعه‌ در قالب‌های مختلف رسانه‌ای است.</a:t>
            </a:r>
            <a:endParaRPr lang="en-US" sz="1400" kern="1400" dirty="0">
              <a:cs typeface="B Titr" panose="00000700000000000000" pitchFamily="2" charset="-78"/>
            </a:endParaRPr>
          </a:p>
          <a:p>
            <a:pPr algn="just" rtl="1">
              <a:lnSpc>
                <a:spcPct val="107000"/>
              </a:lnSpc>
            </a:pPr>
            <a:r>
              <a:rPr lang="fa-IR" sz="1400" kern="1400" dirty="0">
                <a:cs typeface="B Titr" panose="00000700000000000000" pitchFamily="2" charset="-78"/>
              </a:rPr>
              <a:t>تعهد به اجرای این سنجه سبب افزایش شفافیت سازمانی در عملکردها و دستاوردها، بهبود تصویر سازمانی و دریافت بازخورد مناسب از محیط سازمان در راستای بهبود عملکرد، برنامه‌ها و سیاست‌ها می‌شود.</a:t>
            </a:r>
            <a:endParaRPr lang="en-US" sz="1400" kern="1400" dirty="0">
              <a:cs typeface="B Titr" panose="00000700000000000000" pitchFamily="2" charset="-78"/>
            </a:endParaRPr>
          </a:p>
          <a:p>
            <a:pPr algn="just" rtl="1">
              <a:lnSpc>
                <a:spcPct val="107000"/>
              </a:lnSpc>
            </a:pPr>
            <a:r>
              <a:rPr lang="fa-IR" sz="1400" kern="1400" dirty="0">
                <a:cs typeface="B Titr" panose="00000700000000000000" pitchFamily="2" charset="-78"/>
              </a:rPr>
              <a:t>محاسبه میزان محتوای تولیدی در قالب‌های متنی، گزارش تصویری، تیزر، اینفوگراف، موشن‌گراف و نشریه داخلی در راستای و توزیع آن در بسترهای مختلف سازمانی و همچنین تغذیه محتوایی پایگاه اطلاع‌رسانی دولت بر اساس سه فعالیت زیر:</a:t>
            </a:r>
            <a:endParaRPr lang="en-US" sz="1400" kern="1400" dirty="0">
              <a:cs typeface="B Titr" panose="00000700000000000000" pitchFamily="2" charset="-78"/>
            </a:endParaRPr>
          </a:p>
          <a:p>
            <a:pPr algn="just" rtl="1">
              <a:lnSpc>
                <a:spcPct val="107000"/>
              </a:lnSpc>
            </a:pPr>
            <a:r>
              <a:rPr lang="en-US" sz="1400" kern="1400" dirty="0">
                <a:cs typeface="B Titr" panose="00000700000000000000" pitchFamily="2" charset="-78"/>
              </a:rPr>
              <a:t> </a:t>
            </a:r>
            <a:r>
              <a:rPr lang="fa-IR" sz="1400" kern="1400" dirty="0" smtClean="0">
                <a:cs typeface="B Titr" panose="00000700000000000000" pitchFamily="2" charset="-78"/>
              </a:rPr>
              <a:t>فعالیت </a:t>
            </a:r>
            <a:r>
              <a:rPr lang="fa-IR" sz="1400" kern="1400" dirty="0">
                <a:cs typeface="B Titr" panose="00000700000000000000" pitchFamily="2" charset="-78"/>
              </a:rPr>
              <a:t>1: تولید محتوای متنی: محاسبه تعداد محتوای متنی تولیدی (شامل خبر، مصاحبه ، گزارش و ...) منتشر شده در بسترهای رسمی مختلف سازمانی و پایگاه اطلاع‌رسانی دولت (محتوای تکراری که در بسترهای مختلف منتشر شده است، محاسبه نمی‌شود.)</a:t>
            </a:r>
            <a:endParaRPr lang="en-US" sz="1400" kern="1400" dirty="0">
              <a:cs typeface="B Titr" panose="00000700000000000000" pitchFamily="2" charset="-78"/>
            </a:endParaRPr>
          </a:p>
          <a:p>
            <a:pPr algn="just" rtl="1">
              <a:lnSpc>
                <a:spcPct val="107000"/>
              </a:lnSpc>
            </a:pPr>
            <a:endParaRPr lang="en-US" sz="1400" kern="1400" dirty="0">
              <a:cs typeface="B Titr" panose="00000700000000000000" pitchFamily="2" charset="-78"/>
            </a:endParaRPr>
          </a:p>
          <a:p>
            <a:pPr algn="just" rtl="1">
              <a:lnSpc>
                <a:spcPct val="107000"/>
              </a:lnSpc>
            </a:pPr>
            <a:r>
              <a:rPr lang="fa-IR" sz="1400" kern="1400" dirty="0">
                <a:cs typeface="B Titr" panose="00000700000000000000" pitchFamily="2" charset="-78"/>
              </a:rPr>
              <a:t>فعالیت 2: تولید محتوای عکسی و گرافیکی: محاسبه تعداد محتوای عکسی و گرافیکی تولیدی (شامل تصویر، عکس، اینفوگراف، پوستر و ...) منتشر شده در بسترهای رسمی مختلف سازمانی و پایگاه اطلاع‌رسانی دولت (محتوای تکراری که در بسترهای مختلف تکرار شده است، محاسبه نمی‌شود.)</a:t>
            </a:r>
            <a:endParaRPr lang="en-US" sz="1400" kern="1400" dirty="0">
              <a:cs typeface="B Titr" panose="00000700000000000000" pitchFamily="2" charset="-78"/>
            </a:endParaRPr>
          </a:p>
          <a:p>
            <a:pPr algn="just" rtl="1">
              <a:lnSpc>
                <a:spcPct val="107000"/>
              </a:lnSpc>
            </a:pPr>
            <a:r>
              <a:rPr lang="en-US" sz="1400" kern="1400" dirty="0">
                <a:cs typeface="B Titr" panose="00000700000000000000" pitchFamily="2" charset="-78"/>
              </a:rPr>
              <a:t> </a:t>
            </a:r>
            <a:r>
              <a:rPr lang="fa-IR" sz="1400" kern="1400" dirty="0" smtClean="0">
                <a:cs typeface="B Titr" panose="00000700000000000000" pitchFamily="2" charset="-78"/>
              </a:rPr>
              <a:t>فعالیت </a:t>
            </a:r>
            <a:r>
              <a:rPr lang="fa-IR" sz="1400" kern="1400" dirty="0">
                <a:cs typeface="B Titr" panose="00000700000000000000" pitchFamily="2" charset="-78"/>
              </a:rPr>
              <a:t>3: تولید محتوای صوتی و تصویری: محاسبه تعداد محتوای صوتی و تصویری تولیدی (شامل تیزر، فیلم کوتاه، پویانمایی (انیمیشن)، موشن‌گرافیک و ...) منتشر شده در بسترهای رسمی مختلف سازمانی و پایگاه اطلاع‌رسانی دولت (محتوای تکراری که در بسترهای مختلف تکرار شده است، محاسبه نمی‌شود</a:t>
            </a:r>
            <a:r>
              <a:rPr lang="fa-IR" sz="1400" kern="1400" dirty="0" smtClean="0">
                <a:cs typeface="B Titr" panose="00000700000000000000" pitchFamily="2" charset="-78"/>
              </a:rPr>
              <a:t>.)</a:t>
            </a:r>
          </a:p>
          <a:p>
            <a:pPr algn="just" rtl="1">
              <a:lnSpc>
                <a:spcPct val="107000"/>
              </a:lnSpc>
            </a:pPr>
            <a:r>
              <a:rPr lang="fa-IR" sz="1400" kern="1400" dirty="0">
                <a:cs typeface="B Titr" panose="00000700000000000000" pitchFamily="2" charset="-78"/>
              </a:rPr>
              <a:t>مستندات قابل قبول از سوی دستگاه:</a:t>
            </a:r>
            <a:endParaRPr lang="en-US" sz="1400" kern="1400" dirty="0">
              <a:cs typeface="B Titr" panose="00000700000000000000" pitchFamily="2" charset="-78"/>
            </a:endParaRPr>
          </a:p>
          <a:p>
            <a:pPr algn="just" rtl="1">
              <a:lnSpc>
                <a:spcPct val="107000"/>
              </a:lnSpc>
            </a:pPr>
            <a:r>
              <a:rPr lang="fa-IR" sz="1400" kern="1400" dirty="0">
                <a:cs typeface="B Titr" panose="00000700000000000000" pitchFamily="2" charset="-78"/>
              </a:rPr>
              <a:t>ارائه آمار و اطلاعات محتوای تولیدی و مستندات تولید و انتشار آن</a:t>
            </a:r>
            <a:endParaRPr lang="en-US" sz="14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algn="r" rtl="1">
              <a:lnSpc>
                <a:spcPct val="107000"/>
              </a:lnSpc>
            </a:pPr>
            <a:endParaRPr lang="en-US" sz="11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algn="r" rtl="1"/>
            <a:endParaRPr lang="fa-IR" dirty="0" smtClean="0">
              <a:solidFill>
                <a:srgbClr val="C00000"/>
              </a:solidFill>
              <a:latin typeface="B TitI"/>
              <a:cs typeface="B Titr" panose="00000700000000000000" pitchFamily="2" charset="-78"/>
            </a:endParaRPr>
          </a:p>
          <a:p>
            <a:pPr algn="r" rtl="1"/>
            <a:endParaRPr lang="fa-IR" dirty="0" smtClean="0">
              <a:solidFill>
                <a:srgbClr val="C00000"/>
              </a:solidFill>
              <a:latin typeface="B TitI"/>
              <a:cs typeface="B Titr" panose="00000700000000000000" pitchFamily="2" charset="-78"/>
            </a:endParaRPr>
          </a:p>
        </p:txBody>
      </p:sp>
    </p:spTree>
    <p:extLst>
      <p:ext uri="{BB962C8B-B14F-4D97-AF65-F5344CB8AC3E}">
        <p14:creationId xmlns:p14="http://schemas.microsoft.com/office/powerpoint/2010/main" val="19735831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279" y="687261"/>
            <a:ext cx="10764982" cy="6228821"/>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رضایتمندی مردم معیار اطلاع رسانی و تبیین:</a:t>
            </a:r>
          </a:p>
          <a:p>
            <a:pPr algn="r" rtl="1"/>
            <a:r>
              <a:rPr lang="fa-IR" dirty="0">
                <a:solidFill>
                  <a:srgbClr val="C00000"/>
                </a:solidFill>
                <a:latin typeface="B TitI"/>
                <a:cs typeface="B Titr" panose="00000700000000000000" pitchFamily="2" charset="-78"/>
              </a:rPr>
              <a:t>واحدهای متولی:</a:t>
            </a:r>
            <a:r>
              <a:rPr lang="ar-SA" dirty="0">
                <a:solidFill>
                  <a:srgbClr val="C00000"/>
                </a:solidFill>
                <a:latin typeface="B TitI"/>
                <a:cs typeface="B Titr" panose="00000700000000000000" pitchFamily="2" charset="-78"/>
              </a:rPr>
              <a:t>(</a:t>
            </a:r>
            <a:r>
              <a:rPr lang="fa-IR" dirty="0">
                <a:solidFill>
                  <a:srgbClr val="C00000"/>
                </a:solidFill>
                <a:latin typeface="B TitI"/>
                <a:cs typeface="B Titr" panose="00000700000000000000" pitchFamily="2" charset="-78"/>
              </a:rPr>
              <a:t>دبیرخانه شورای اطلاع رسانی دولت </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مرکز روابط عمومی</a:t>
            </a:r>
          </a:p>
          <a:p>
            <a:pPr algn="r" rtl="1"/>
            <a:endParaRPr lang="fa-IR" dirty="0" smtClean="0">
              <a:solidFill>
                <a:srgbClr val="C00000"/>
              </a:solidFill>
              <a:latin typeface="B TitI"/>
              <a:cs typeface="B Titr" panose="00000700000000000000" pitchFamily="2" charset="-78"/>
            </a:endParaRPr>
          </a:p>
          <a:p>
            <a:pPr algn="just" rtl="1"/>
            <a:r>
              <a:rPr lang="fa-IR" b="1" dirty="0">
                <a:cs typeface="B Titr" panose="00000700000000000000" pitchFamily="2" charset="-78"/>
              </a:rPr>
              <a:t>سنجه5:</a:t>
            </a:r>
            <a:r>
              <a:rPr lang="fa-IR" dirty="0">
                <a:cs typeface="B Titr" panose="00000700000000000000" pitchFamily="2" charset="-78"/>
              </a:rPr>
              <a:t> </a:t>
            </a:r>
            <a:r>
              <a:rPr lang="fa-IR" b="1" dirty="0" smtClean="0">
                <a:cs typeface="B Titr" panose="00000700000000000000" pitchFamily="2" charset="-78"/>
              </a:rPr>
              <a:t>رویدادها و اقدامات تبلیغی</a:t>
            </a:r>
          </a:p>
          <a:p>
            <a:pPr indent="212725" algn="just" rtl="1">
              <a:lnSpc>
                <a:spcPct val="115000"/>
              </a:lnSpc>
            </a:pPr>
            <a:r>
              <a:rPr lang="fa-IR" dirty="0">
                <a:cs typeface="B Titr" panose="00000700000000000000" pitchFamily="2" charset="-78"/>
              </a:rPr>
              <a:t>نحوه ارزیابی و امتیازدهی:</a:t>
            </a:r>
            <a:endParaRPr lang="en-US" dirty="0">
              <a:cs typeface="B Titr" panose="00000700000000000000" pitchFamily="2" charset="-78"/>
            </a:endParaRPr>
          </a:p>
          <a:p>
            <a:pPr indent="212725" algn="just" rtl="1"/>
            <a:r>
              <a:rPr lang="fa-IR" dirty="0">
                <a:cs typeface="B Titr" panose="00000700000000000000" pitchFamily="2" charset="-78"/>
              </a:rPr>
              <a:t>این سنجه در بعد تبیینی بیانگر تعامل رئیس و معاونان‌ سازمان‌ با جامعه به خصوص ذی‌نفعان سازمانی همچون شخصیت‌های‌ حقیقی‌ و حقوقی‌، اقشار مختلف‌ مردم‌، سازمان‌های مردم‌نهاد، انجمن‌ها و تشکل‌های تخصصی و صنفی، باهدف تداوم‌ و تبیین  اصولی‌ سیاست‌ها، ‌ برنامه‌ها، فعالیت‌ها، اقدامات و دستاوردها است. </a:t>
            </a:r>
            <a:endParaRPr lang="en-US" dirty="0">
              <a:cs typeface="B Titr" panose="00000700000000000000" pitchFamily="2" charset="-78"/>
            </a:endParaRPr>
          </a:p>
          <a:p>
            <a:pPr indent="212725" algn="just" rtl="1"/>
            <a:r>
              <a:rPr lang="fa-IR" dirty="0">
                <a:cs typeface="B Titr" panose="00000700000000000000" pitchFamily="2" charset="-78"/>
              </a:rPr>
              <a:t>محاسبه میزان برنامه‌های تییینی و تبلیغی بر اساس فعالیت­هایی زیر خواهد بود:</a:t>
            </a:r>
            <a:endParaRPr lang="en-US" dirty="0">
              <a:cs typeface="B Titr" panose="00000700000000000000" pitchFamily="2" charset="-78"/>
            </a:endParaRPr>
          </a:p>
          <a:p>
            <a:pPr indent="212725" algn="just" rtl="1"/>
            <a:r>
              <a:rPr lang="en-US" dirty="0">
                <a:cs typeface="B Titr" panose="00000700000000000000" pitchFamily="2" charset="-78"/>
              </a:rPr>
              <a:t> </a:t>
            </a:r>
          </a:p>
          <a:p>
            <a:pPr indent="212725" algn="just" rtl="1"/>
            <a:r>
              <a:rPr lang="fa-IR" u="sng" dirty="0">
                <a:cs typeface="B Titr" panose="00000700000000000000" pitchFamily="2" charset="-78"/>
              </a:rPr>
              <a:t>زیر سنجه ۱:</a:t>
            </a:r>
            <a:r>
              <a:rPr lang="fa-IR" dirty="0">
                <a:cs typeface="B Titr" panose="00000700000000000000" pitchFamily="2" charset="-78"/>
              </a:rPr>
              <a:t> دیدار و نشست با تشکل‌ها، گروه‌ها و افراد مؤثر:  محاسبه تعداد دیدارها و نشست‌های رئیس و معاونان دستگاه با اتحادیه‌ها، اصناف، سازمان‌های مردم‌نهاد، انجمن‌های علمی و تخصصی، تشکل‌های ذی‌نفع و مؤثر جامعه هدف دستگاه و حضور برای بازدید یا سخنرانی در مراکز علمی، آموزشی، عمومی و مذهبی (دیدارها و گفتگوهای مجازی نصف حضوری ارزش‌گذاری می‌شود.)</a:t>
            </a:r>
            <a:endParaRPr lang="en-US" dirty="0">
              <a:cs typeface="B Titr" panose="00000700000000000000" pitchFamily="2" charset="-78"/>
            </a:endParaRPr>
          </a:p>
          <a:p>
            <a:pPr algn="just" rtl="1"/>
            <a:endParaRPr lang="fa-IR" b="1" dirty="0" smtClean="0">
              <a:cs typeface="B Titr" panose="00000700000000000000" pitchFamily="2" charset="-78"/>
            </a:endParaRPr>
          </a:p>
          <a:p>
            <a:pPr algn="just" rtl="1">
              <a:lnSpc>
                <a:spcPct val="107000"/>
              </a:lnSpc>
            </a:pPr>
            <a:r>
              <a:rPr lang="fa-IR" b="1" kern="1400" dirty="0" smtClean="0">
                <a:cs typeface="B Titr" panose="00000700000000000000" pitchFamily="2" charset="-78"/>
              </a:rPr>
              <a:t> </a:t>
            </a:r>
            <a:r>
              <a:rPr lang="fa-IR" altLang="en-US" b="1" u="sng" dirty="0">
                <a:latin typeface="Calibri" panose="020F0502020204030204" pitchFamily="34" charset="0"/>
                <a:ea typeface="Calibri" panose="020F0502020204030204" pitchFamily="34" charset="0"/>
                <a:cs typeface="B Titr" panose="00000700000000000000" pitchFamily="2" charset="-78"/>
              </a:rPr>
              <a:t>زیر سنجه 2</a:t>
            </a:r>
            <a:r>
              <a:rPr lang="en-US" altLang="en-US" b="1" u="sng" dirty="0">
                <a:latin typeface="Calibri" panose="020F0502020204030204" pitchFamily="34" charset="0"/>
                <a:ea typeface="Calibri" panose="020F0502020204030204" pitchFamily="34" charset="0"/>
                <a:cs typeface="B Titr" panose="00000700000000000000" pitchFamily="2" charset="-78"/>
              </a:rPr>
              <a:t>:</a:t>
            </a:r>
            <a:r>
              <a:rPr lang="en-US" altLang="en-US" dirty="0">
                <a:latin typeface="Calibri" panose="020F0502020204030204" pitchFamily="34" charset="0"/>
                <a:ea typeface="Calibri" panose="020F0502020204030204" pitchFamily="34" charset="0"/>
                <a:cs typeface="B Titr" panose="00000700000000000000" pitchFamily="2" charset="-78"/>
              </a:rPr>
              <a:t> </a:t>
            </a:r>
            <a:r>
              <a:rPr lang="en-US" altLang="en-US" b="1" dirty="0">
                <a:latin typeface="Calibri" panose="020F0502020204030204" pitchFamily="34" charset="0"/>
                <a:ea typeface="Calibri" panose="020F0502020204030204" pitchFamily="34" charset="0"/>
                <a:cs typeface="B Titr" panose="00000700000000000000" pitchFamily="2" charset="-78"/>
              </a:rPr>
              <a:t> </a:t>
            </a:r>
            <a:r>
              <a:rPr lang="fa-IR" altLang="en-US" b="1" dirty="0">
                <a:latin typeface="Calibri" panose="020F0502020204030204" pitchFamily="34" charset="0"/>
                <a:ea typeface="Calibri" panose="020F0502020204030204" pitchFamily="34" charset="0"/>
                <a:cs typeface="B Titr" panose="00000700000000000000" pitchFamily="2" charset="-78"/>
              </a:rPr>
              <a:t>برگزاری یا همکاری در بازدیدهای تبیینی</a:t>
            </a:r>
            <a:r>
              <a:rPr lang="en-US" altLang="en-US" b="1" dirty="0">
                <a:latin typeface="Calibri" panose="020F0502020204030204" pitchFamily="34" charset="0"/>
                <a:ea typeface="Calibri" panose="020F0502020204030204" pitchFamily="34" charset="0"/>
                <a:cs typeface="B Titr" panose="00000700000000000000" pitchFamily="2" charset="-78"/>
              </a:rPr>
              <a:t>: </a:t>
            </a:r>
            <a:r>
              <a:rPr lang="fa-IR" altLang="en-US" dirty="0">
                <a:latin typeface="Calibri" panose="020F0502020204030204" pitchFamily="34" charset="0"/>
                <a:ea typeface="Calibri" panose="020F0502020204030204" pitchFamily="34" charset="0"/>
                <a:cs typeface="B Titr" panose="00000700000000000000" pitchFamily="2" charset="-78"/>
              </a:rPr>
              <a:t>محاسبه</a:t>
            </a:r>
            <a:r>
              <a:rPr lang="en-US" altLang="en-US" dirty="0">
                <a:latin typeface="Calibri" panose="020F0502020204030204" pitchFamily="34" charset="0"/>
                <a:ea typeface="Calibri" panose="020F0502020204030204" pitchFamily="34" charset="0"/>
                <a:cs typeface="B Titr" panose="00000700000000000000" pitchFamily="2" charset="-78"/>
              </a:rPr>
              <a:t> </a:t>
            </a:r>
            <a:r>
              <a:rPr lang="fa-IR" altLang="en-US" dirty="0">
                <a:latin typeface="Calibri" panose="020F0502020204030204" pitchFamily="34" charset="0"/>
                <a:ea typeface="Calibri" panose="020F0502020204030204" pitchFamily="34" charset="0"/>
                <a:cs typeface="B Titr" panose="00000700000000000000" pitchFamily="2" charset="-78"/>
              </a:rPr>
              <a:t>تعداد برگزاری یا همکاری در اجرای</a:t>
            </a:r>
            <a:r>
              <a:rPr lang="en-US" altLang="en-US" dirty="0">
                <a:latin typeface="Calibri" panose="020F0502020204030204" pitchFamily="34" charset="0"/>
                <a:ea typeface="Calibri" panose="020F0502020204030204" pitchFamily="34" charset="0"/>
                <a:cs typeface="B Titr" panose="00000700000000000000" pitchFamily="2" charset="-78"/>
              </a:rPr>
              <a:t> </a:t>
            </a:r>
            <a:r>
              <a:rPr lang="fa-IR" altLang="en-US" dirty="0">
                <a:latin typeface="Calibri" panose="020F0502020204030204" pitchFamily="34" charset="0"/>
                <a:ea typeface="Calibri" panose="020F0502020204030204" pitchFamily="34" charset="0"/>
                <a:cs typeface="B Titr" panose="00000700000000000000" pitchFamily="2" charset="-78"/>
              </a:rPr>
              <a:t>اردوهای راهیان پیشرفتِ و بازدیدهای موضوعی از فعالیت ها، خدمات، طرح ها</a:t>
            </a:r>
            <a:r>
              <a:rPr lang="en-US" altLang="en-US" dirty="0">
                <a:latin typeface="Calibri" panose="020F0502020204030204" pitchFamily="34" charset="0"/>
                <a:ea typeface="Calibri" panose="020F0502020204030204" pitchFamily="34" charset="0"/>
                <a:cs typeface="B Titr" panose="00000700000000000000" pitchFamily="2" charset="-78"/>
              </a:rPr>
              <a:t>  </a:t>
            </a:r>
            <a:r>
              <a:rPr lang="fa-IR" altLang="en-US" dirty="0">
                <a:latin typeface="Calibri" panose="020F0502020204030204" pitchFamily="34" charset="0"/>
                <a:ea typeface="Calibri" panose="020F0502020204030204" pitchFamily="34" charset="0"/>
                <a:cs typeface="B Titr" panose="00000700000000000000" pitchFamily="2" charset="-78"/>
              </a:rPr>
              <a:t>و دستاوردهای دستگاه برای آشنایی اقشار مختلف مانند اصحاب رسانه، دانش‌آموزان، دانشجویان، طلاب، پژوهشگران، فرهنگیان، هنرمندان، ورزشکاران و اساتید</a:t>
            </a:r>
            <a:r>
              <a:rPr lang="en-US" altLang="en-US" dirty="0">
                <a:cs typeface="B Titr" panose="00000700000000000000" pitchFamily="2" charset="-78"/>
              </a:rPr>
              <a:t> </a:t>
            </a:r>
            <a:endParaRPr lang="en-US" altLang="en-US" dirty="0">
              <a:latin typeface="Arial" panose="020B0604020202020204" pitchFamily="34" charset="0"/>
              <a:cs typeface="B Titr" panose="00000700000000000000" pitchFamily="2" charset="-78"/>
            </a:endParaRPr>
          </a:p>
          <a:p>
            <a:pPr algn="just" rtl="1">
              <a:lnSpc>
                <a:spcPct val="107000"/>
              </a:lnSpc>
            </a:pPr>
            <a:endParaRPr lang="en-US" b="1"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algn="r" rtl="1">
              <a:lnSpc>
                <a:spcPct val="107000"/>
              </a:lnSpc>
            </a:pPr>
            <a:endParaRPr lang="en-US" sz="11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algn="r" rtl="1"/>
            <a:endParaRPr lang="fa-IR" dirty="0" smtClean="0">
              <a:solidFill>
                <a:srgbClr val="C00000"/>
              </a:solidFill>
              <a:latin typeface="B TitI"/>
              <a:cs typeface="B Titr" panose="00000700000000000000" pitchFamily="2" charset="-78"/>
            </a:endParaRPr>
          </a:p>
          <a:p>
            <a:pPr algn="r" rtl="1"/>
            <a:endParaRPr lang="fa-IR" dirty="0" smtClean="0">
              <a:solidFill>
                <a:srgbClr val="C00000"/>
              </a:solidFill>
              <a:latin typeface="B TitI"/>
              <a:cs typeface="B Titr" panose="00000700000000000000" pitchFamily="2" charset="-78"/>
            </a:endParaRPr>
          </a:p>
        </p:txBody>
      </p:sp>
    </p:spTree>
    <p:extLst>
      <p:ext uri="{BB962C8B-B14F-4D97-AF65-F5344CB8AC3E}">
        <p14:creationId xmlns:p14="http://schemas.microsoft.com/office/powerpoint/2010/main" val="746473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233917" y="5921402"/>
            <a:ext cx="11865934" cy="338554"/>
          </a:xfrm>
          <a:prstGeom prst="rect">
            <a:avLst/>
          </a:prstGeom>
          <a:solidFill>
            <a:srgbClr val="FFFF00"/>
          </a:solidFill>
        </p:spPr>
        <p:txBody>
          <a:bodyPr wrap="square" rtlCol="0">
            <a:spAutoFit/>
          </a:bodyPr>
          <a:lstStyle/>
          <a:p>
            <a:pPr algn="r"/>
            <a:r>
              <a:rPr lang="fa-IR" sz="1600" dirty="0" smtClean="0">
                <a:cs typeface="B Titr" panose="00000700000000000000" pitchFamily="2" charset="-78"/>
              </a:rPr>
              <a:t>مجموع امتیاز ارزیابی عملکرد = امتیاز مکتسبه در شاخص های عمومی (حداکثر 1000 امتیاز) + امتیاز مکتسبه در شاخصهای اختصاصی (حداکثر 1000 امتیاز) می باشد.</a:t>
            </a:r>
            <a:endParaRPr lang="en-US" sz="1600" dirty="0">
              <a:cs typeface="B Titr" panose="00000700000000000000" pitchFamily="2" charset="-78"/>
            </a:endParaRPr>
          </a:p>
        </p:txBody>
      </p:sp>
      <p:graphicFrame>
        <p:nvGraphicFramePr>
          <p:cNvPr id="2" name="Diagram 1"/>
          <p:cNvGraphicFramePr/>
          <p:nvPr/>
        </p:nvGraphicFramePr>
        <p:xfrm>
          <a:off x="2255282" y="791491"/>
          <a:ext cx="861119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loud Callout 3"/>
          <p:cNvSpPr/>
          <p:nvPr/>
        </p:nvSpPr>
        <p:spPr>
          <a:xfrm>
            <a:off x="8885457" y="791492"/>
            <a:ext cx="3274644" cy="2071380"/>
          </a:xfrm>
          <a:prstGeom prst="cloud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dirty="0">
                <a:solidFill>
                  <a:schemeClr val="tx1"/>
                </a:solidFill>
                <a:cs typeface="B Titr" panose="00000700000000000000" pitchFamily="2" charset="-78"/>
              </a:rPr>
              <a:t>شاخص های اختصاصی بدلیل تفاوت ماموریت دستگاه ها، مختص همان دستگاه  است.</a:t>
            </a:r>
            <a:endParaRPr lang="en-US" dirty="0">
              <a:solidFill>
                <a:schemeClr val="tx1"/>
              </a:solidFill>
              <a:cs typeface="B Titr" panose="00000700000000000000" pitchFamily="2" charset="-78"/>
            </a:endParaRPr>
          </a:p>
        </p:txBody>
      </p:sp>
      <p:sp>
        <p:nvSpPr>
          <p:cNvPr id="26" name="Cloud Callout 25"/>
          <p:cNvSpPr/>
          <p:nvPr/>
        </p:nvSpPr>
        <p:spPr>
          <a:xfrm>
            <a:off x="674353" y="791490"/>
            <a:ext cx="3274644" cy="2071380"/>
          </a:xfrm>
          <a:prstGeom prst="cloudCallout">
            <a:avLst>
              <a:gd name="adj1" fmla="val 33066"/>
              <a:gd name="adj2" fmla="val 5274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dirty="0">
                <a:solidFill>
                  <a:schemeClr val="tx1"/>
                </a:solidFill>
                <a:cs typeface="B Titr" panose="00000700000000000000" pitchFamily="2" charset="-78"/>
              </a:rPr>
              <a:t>شاخص های عمومی بین همه</a:t>
            </a:r>
          </a:p>
          <a:p>
            <a:pPr algn="ctr" rtl="1"/>
            <a:r>
              <a:rPr lang="fa-IR" dirty="0">
                <a:solidFill>
                  <a:schemeClr val="tx1"/>
                </a:solidFill>
                <a:cs typeface="B Titr" panose="00000700000000000000" pitchFamily="2" charset="-78"/>
              </a:rPr>
              <a:t> وزارتخانه ها و دستگاه ها مشترک  است.</a:t>
            </a:r>
            <a:endParaRPr lang="en-US" dirty="0">
              <a:solidFill>
                <a:schemeClr val="tx1"/>
              </a:solidFill>
              <a:cs typeface="B Titr" panose="00000700000000000000" pitchFamily="2" charset="-78"/>
            </a:endParaRPr>
          </a:p>
        </p:txBody>
      </p:sp>
    </p:spTree>
    <p:extLst>
      <p:ext uri="{BB962C8B-B14F-4D97-AF65-F5344CB8AC3E}">
        <p14:creationId xmlns:p14="http://schemas.microsoft.com/office/powerpoint/2010/main" val="95531251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145" y="822728"/>
            <a:ext cx="10764982" cy="6512424"/>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رضایتمندی مردم معیار اطلاع رسانی و تبیین:</a:t>
            </a:r>
          </a:p>
          <a:p>
            <a:pPr algn="r" rtl="1"/>
            <a:r>
              <a:rPr lang="fa-IR" dirty="0">
                <a:solidFill>
                  <a:srgbClr val="C00000"/>
                </a:solidFill>
                <a:latin typeface="B TitI"/>
                <a:cs typeface="B Titr" panose="00000700000000000000" pitchFamily="2" charset="-78"/>
              </a:rPr>
              <a:t>واحدهای متولی:</a:t>
            </a:r>
            <a:r>
              <a:rPr lang="ar-SA" dirty="0">
                <a:solidFill>
                  <a:srgbClr val="C00000"/>
                </a:solidFill>
                <a:latin typeface="B TitI"/>
                <a:cs typeface="B Titr" panose="00000700000000000000" pitchFamily="2" charset="-78"/>
              </a:rPr>
              <a:t>(</a:t>
            </a:r>
            <a:r>
              <a:rPr lang="fa-IR" dirty="0">
                <a:solidFill>
                  <a:srgbClr val="C00000"/>
                </a:solidFill>
                <a:latin typeface="B TitI"/>
                <a:cs typeface="B Titr" panose="00000700000000000000" pitchFamily="2" charset="-78"/>
              </a:rPr>
              <a:t>دبیرخانه شورای اطلاع رسانی دولت </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مرکز روابط عمومی</a:t>
            </a:r>
          </a:p>
          <a:p>
            <a:pPr algn="r" rtl="1"/>
            <a:endParaRPr lang="fa-IR" dirty="0" smtClean="0">
              <a:solidFill>
                <a:srgbClr val="C00000"/>
              </a:solidFill>
              <a:latin typeface="B TitI"/>
              <a:cs typeface="B Titr" panose="00000700000000000000" pitchFamily="2" charset="-78"/>
            </a:endParaRPr>
          </a:p>
          <a:p>
            <a:pPr algn="just" rtl="1"/>
            <a:r>
              <a:rPr lang="fa-IR" sz="1600" b="1" dirty="0">
                <a:cs typeface="B Titr" panose="00000700000000000000" pitchFamily="2" charset="-78"/>
              </a:rPr>
              <a:t>سنجه6:</a:t>
            </a:r>
            <a:r>
              <a:rPr lang="fa-IR" sz="1600" dirty="0">
                <a:cs typeface="B Titr" panose="00000700000000000000" pitchFamily="2" charset="-78"/>
              </a:rPr>
              <a:t> </a:t>
            </a:r>
            <a:r>
              <a:rPr lang="fa-IR" sz="1600" b="1" dirty="0">
                <a:cs typeface="B Titr" panose="00000700000000000000" pitchFamily="2" charset="-78"/>
              </a:rPr>
              <a:t>میزان استقرار روابط عمومی </a:t>
            </a:r>
            <a:r>
              <a:rPr lang="fa-IR" sz="1600" b="1" dirty="0" smtClean="0">
                <a:cs typeface="B Titr" panose="00000700000000000000" pitchFamily="2" charset="-78"/>
              </a:rPr>
              <a:t>الکترونیک</a:t>
            </a:r>
          </a:p>
          <a:p>
            <a:pPr algn="just" rtl="1">
              <a:lnSpc>
                <a:spcPct val="107000"/>
              </a:lnSpc>
            </a:pPr>
            <a:r>
              <a:rPr lang="fa-IR" sz="1600" kern="1400" dirty="0">
                <a:cs typeface="B Titr" panose="00000700000000000000" pitchFamily="2" charset="-78"/>
              </a:rPr>
              <a:t>نحوه سنجش:</a:t>
            </a:r>
            <a:endParaRPr lang="en-US" sz="1600" kern="1400" dirty="0">
              <a:cs typeface="B Titr" panose="00000700000000000000" pitchFamily="2" charset="-78"/>
            </a:endParaRPr>
          </a:p>
          <a:p>
            <a:pPr algn="just" rtl="1">
              <a:lnSpc>
                <a:spcPct val="107000"/>
              </a:lnSpc>
            </a:pPr>
            <a:r>
              <a:rPr lang="fa-IR" sz="1600" kern="1400" dirty="0">
                <a:cs typeface="B Titr" panose="00000700000000000000" pitchFamily="2" charset="-78"/>
              </a:rPr>
              <a:t>این سنجه بیانگر بعضی از خدمات روابط‌عمومی الکترونیک به مردم از طریق سایت‌ها و درگاه‌های مختلف الکترونیکی است. تعهد به این سنجه سبب پاسخگویی مناسب، ارتباط مستمر، رضایت مردم و تصویرسازی مثبت از سازمان در اذعان عمومی است. پاسخگویی آنلاین در سایت‌های رسمی، ارائه بخش سوالات پرتکرار و پاسخ آن در سایت یا شبکه‌های اجتماعی، سندیکای محتوا و دایرکتوری سایت در اخبار سنجیده می‌شود.</a:t>
            </a:r>
            <a:endParaRPr lang="en-US" sz="1600" kern="1400" dirty="0">
              <a:cs typeface="B Titr" panose="00000700000000000000" pitchFamily="2" charset="-78"/>
            </a:endParaRPr>
          </a:p>
          <a:p>
            <a:pPr algn="just" rtl="1">
              <a:lnSpc>
                <a:spcPct val="107000"/>
              </a:lnSpc>
            </a:pPr>
            <a:r>
              <a:rPr lang="en-US" sz="1600" kern="1400" dirty="0">
                <a:cs typeface="B Titr" panose="00000700000000000000" pitchFamily="2" charset="-78"/>
              </a:rPr>
              <a:t> </a:t>
            </a:r>
            <a:r>
              <a:rPr lang="fa-IR" sz="1600" kern="1400" dirty="0" smtClean="0">
                <a:cs typeface="B Titr" panose="00000700000000000000" pitchFamily="2" charset="-78"/>
              </a:rPr>
              <a:t>فعالیت </a:t>
            </a:r>
            <a:r>
              <a:rPr lang="fa-IR" sz="1600" kern="1400" dirty="0">
                <a:cs typeface="B Titr" panose="00000700000000000000" pitchFamily="2" charset="-78"/>
              </a:rPr>
              <a:t>1:  میزان پاسخگویی برخط در سایت‌های رسمی: تعداد پاسخگویی برخط در سایت/ تعداد سوالات برخط در سایت (در صورتیکه بیش از یک سایت مرتبط یا سایت خدمت‌رسان وجود دارد، باید هر سایت مجزا گفته شود.)</a:t>
            </a:r>
            <a:endParaRPr lang="en-US" sz="1600" kern="1400" dirty="0">
              <a:cs typeface="B Titr" panose="00000700000000000000" pitchFamily="2" charset="-78"/>
            </a:endParaRPr>
          </a:p>
          <a:p>
            <a:pPr algn="just" rtl="1">
              <a:lnSpc>
                <a:spcPct val="107000"/>
              </a:lnSpc>
            </a:pPr>
            <a:endParaRPr lang="en-US" sz="1600" kern="1400" dirty="0">
              <a:cs typeface="B Titr" panose="00000700000000000000" pitchFamily="2" charset="-78"/>
            </a:endParaRPr>
          </a:p>
          <a:p>
            <a:pPr algn="just" rtl="1">
              <a:lnSpc>
                <a:spcPct val="107000"/>
              </a:lnSpc>
            </a:pPr>
            <a:r>
              <a:rPr lang="fa-IR" sz="1600" kern="1400" dirty="0">
                <a:cs typeface="B Titr" panose="00000700000000000000" pitchFamily="2" charset="-78"/>
              </a:rPr>
              <a:t>فعالیت 2 : بررسی سوالات پرتکرار و پاسخ آن در سایت یا شبکه‌های اجتماعی: تعداد کلیک‌های روی (لینک) سوالات در صفحه سوالات پرتکرار سایت/ تعداد بازدید از صفحه سوالات پرتکرار به‌علاوه تعداد پاسخ‌های ربات هوش مصنوعی شبکه اجتماعی به سوالات/ تعداد سوالات مطرح شده از هوش مصنوعی (در صورتیکه بیش از یک سایت مرتبط یا سایت خدمت‌رسان وجود دارد، باید هر سایت مجزا گفته شود. منظور از ربات هوش مصنوعی، ربات شبکه اجتماعی است که به سوالات پرتکرار پاسخ می‌دهد.)</a:t>
            </a:r>
            <a:endParaRPr lang="en-US" sz="1600" kern="1400" dirty="0">
              <a:cs typeface="B Titr" panose="00000700000000000000" pitchFamily="2" charset="-78"/>
            </a:endParaRPr>
          </a:p>
          <a:p>
            <a:pPr algn="just" rtl="1">
              <a:lnSpc>
                <a:spcPct val="107000"/>
              </a:lnSpc>
            </a:pPr>
            <a:r>
              <a:rPr lang="en-US" sz="1600" kern="1400" dirty="0">
                <a:cs typeface="B Titr" panose="00000700000000000000" pitchFamily="2" charset="-78"/>
              </a:rPr>
              <a:t> </a:t>
            </a:r>
            <a:r>
              <a:rPr lang="fa-IR" sz="1600" kern="1400" dirty="0" smtClean="0">
                <a:cs typeface="B Titr" panose="00000700000000000000" pitchFamily="2" charset="-78"/>
              </a:rPr>
              <a:t>فعالیت </a:t>
            </a:r>
            <a:r>
              <a:rPr lang="fa-IR" sz="1600" kern="1400" dirty="0">
                <a:cs typeface="B Titr" panose="00000700000000000000" pitchFamily="2" charset="-78"/>
              </a:rPr>
              <a:t>: به‌روزرسانی سایت و شبکه‌های اجتماعی: بیشترین فاصله زمانی به‌روز­ رسانی سایت به علاوه بیشترین فاصله زمانی به‌روزرسانی شبکه‌های اجتماعی.</a:t>
            </a:r>
            <a:endParaRPr lang="en-US" sz="16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algn="just" rtl="1">
              <a:lnSpc>
                <a:spcPct val="107000"/>
              </a:lnSpc>
            </a:pPr>
            <a:r>
              <a:rPr lang="fa-IR" sz="1600" kern="1400" dirty="0">
                <a:cs typeface="B Titr" panose="00000700000000000000" pitchFamily="2" charset="-78"/>
              </a:rPr>
              <a:t>مستندات قابل قبول از سوی دستگاه:</a:t>
            </a:r>
            <a:endParaRPr lang="en-US" sz="1600" kern="1400" dirty="0">
              <a:cs typeface="B Titr" panose="00000700000000000000" pitchFamily="2" charset="-78"/>
            </a:endParaRPr>
          </a:p>
          <a:p>
            <a:pPr algn="just" rtl="1">
              <a:lnSpc>
                <a:spcPct val="107000"/>
              </a:lnSpc>
            </a:pPr>
            <a:r>
              <a:rPr lang="fa-IR" sz="1600" kern="1400" dirty="0">
                <a:cs typeface="B Titr" panose="00000700000000000000" pitchFamily="2" charset="-78"/>
              </a:rPr>
              <a:t>آمار و اطلاعات سایت و مستندات سوال و پاسخ؛ </a:t>
            </a:r>
            <a:endParaRPr lang="en-US" sz="1600" kern="1400" dirty="0">
              <a:cs typeface="B Titr" panose="00000700000000000000" pitchFamily="2" charset="-78"/>
            </a:endParaRPr>
          </a:p>
          <a:p>
            <a:pPr algn="just" rtl="1">
              <a:lnSpc>
                <a:spcPct val="107000"/>
              </a:lnSpc>
            </a:pPr>
            <a:r>
              <a:rPr lang="fa-IR" sz="1600" kern="1400" dirty="0">
                <a:cs typeface="B Titr" panose="00000700000000000000" pitchFamily="2" charset="-78"/>
              </a:rPr>
              <a:t>آمار و اطلاعات سایت و هوش مصنوعی.</a:t>
            </a:r>
            <a:endParaRPr lang="en-US" sz="16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algn="r" rtl="1"/>
            <a:endParaRPr lang="fa-IR" b="1" dirty="0" smtClean="0"/>
          </a:p>
          <a:p>
            <a:pPr algn="r" rtl="1"/>
            <a:endParaRPr lang="fa-IR" dirty="0" smtClean="0">
              <a:solidFill>
                <a:srgbClr val="C00000"/>
              </a:solidFill>
              <a:latin typeface="B TitI"/>
              <a:cs typeface="B Titr" panose="00000700000000000000" pitchFamily="2" charset="-78"/>
            </a:endParaRPr>
          </a:p>
          <a:p>
            <a:pPr algn="r" rtl="1"/>
            <a:endParaRPr lang="fa-IR" dirty="0" smtClean="0">
              <a:solidFill>
                <a:srgbClr val="C00000"/>
              </a:solidFill>
              <a:latin typeface="B TitI"/>
              <a:cs typeface="B Titr" panose="00000700000000000000" pitchFamily="2" charset="-78"/>
            </a:endParaRPr>
          </a:p>
        </p:txBody>
      </p:sp>
    </p:spTree>
    <p:extLst>
      <p:ext uri="{BB962C8B-B14F-4D97-AF65-F5344CB8AC3E}">
        <p14:creationId xmlns:p14="http://schemas.microsoft.com/office/powerpoint/2010/main" val="5946499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1395" y="788376"/>
            <a:ext cx="10823170" cy="5913285"/>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a:t>
            </a:r>
            <a:r>
              <a:rPr lang="fa-IR" dirty="0" smtClean="0">
                <a:solidFill>
                  <a:srgbClr val="C00000"/>
                </a:solidFill>
                <a:cs typeface="B Titr" panose="00000700000000000000" pitchFamily="2" charset="-78"/>
              </a:rPr>
              <a:t>بهره وری و تعالی، </a:t>
            </a:r>
            <a:r>
              <a:rPr lang="fa-IR" dirty="0">
                <a:solidFill>
                  <a:srgbClr val="C00000"/>
                </a:solidFill>
                <a:cs typeface="B Titr" panose="00000700000000000000" pitchFamily="2" charset="-78"/>
              </a:rPr>
              <a:t>معیار  </a:t>
            </a:r>
            <a:r>
              <a:rPr lang="fa-IR" dirty="0" smtClean="0">
                <a:solidFill>
                  <a:srgbClr val="C00000"/>
                </a:solidFill>
                <a:cs typeface="B Titr" panose="00000700000000000000" pitchFamily="2" charset="-78"/>
              </a:rPr>
              <a:t>هوشمندسازی:</a:t>
            </a:r>
            <a:endParaRPr lang="fa-IR" dirty="0">
              <a:solidFill>
                <a:srgbClr val="C00000"/>
              </a:solidFill>
              <a:cs typeface="B Titr" panose="00000700000000000000" pitchFamily="2" charset="-78"/>
            </a:endParaRPr>
          </a:p>
          <a:p>
            <a:pPr algn="r" rtl="1"/>
            <a:r>
              <a:rPr lang="fa-IR" dirty="0">
                <a:solidFill>
                  <a:srgbClr val="C00000"/>
                </a:solidFill>
                <a:latin typeface="B TitI"/>
                <a:cs typeface="B Titr" panose="00000700000000000000" pitchFamily="2" charset="-78"/>
              </a:rPr>
              <a:t>واحدهای متولی:</a:t>
            </a:r>
            <a:r>
              <a:rPr lang="ar-SA" dirty="0" smtClean="0">
                <a:solidFill>
                  <a:srgbClr val="C00000"/>
                </a:solidFill>
                <a:latin typeface="B TitI"/>
                <a:cs typeface="B Titr" panose="00000700000000000000" pitchFamily="2" charset="-78"/>
              </a:rPr>
              <a:t>(</a:t>
            </a:r>
            <a:r>
              <a:rPr lang="fa-IR" dirty="0" smtClean="0">
                <a:solidFill>
                  <a:srgbClr val="C00000"/>
                </a:solidFill>
                <a:latin typeface="B TitI"/>
                <a:cs typeface="B Titr" panose="00000700000000000000" pitchFamily="2" charset="-78"/>
              </a:rPr>
              <a:t> دبیرخانه نهاد</a:t>
            </a:r>
            <a:r>
              <a:rPr lang="ar-SA" dirty="0" smtClean="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a:t>
            </a:r>
            <a:r>
              <a:rPr lang="ar-SA" dirty="0">
                <a:solidFill>
                  <a:srgbClr val="C00000"/>
                </a:solidFill>
                <a:cs typeface="B Titr" panose="00000700000000000000" pitchFamily="2" charset="-78"/>
              </a:rPr>
              <a:t>مرکز فناوری و اطلاعات + امور اداری – دفتر حقوقی</a:t>
            </a:r>
            <a:endParaRPr lang="fa-IR" dirty="0">
              <a:solidFill>
                <a:srgbClr val="C00000"/>
              </a:solidFill>
              <a:latin typeface="B TitI"/>
              <a:cs typeface="B Titr" panose="00000700000000000000" pitchFamily="2" charset="-78"/>
            </a:endParaRPr>
          </a:p>
          <a:p>
            <a:pPr algn="r" rtl="1"/>
            <a:endParaRPr lang="fa-IR" b="1" dirty="0" smtClean="0"/>
          </a:p>
          <a:p>
            <a:pPr algn="r" rtl="1"/>
            <a:r>
              <a:rPr lang="fa-IR" sz="1100" b="1" dirty="0" smtClean="0">
                <a:cs typeface="B Titr" panose="00000700000000000000" pitchFamily="2" charset="-78"/>
              </a:rPr>
              <a:t>شاخص1</a:t>
            </a:r>
            <a:r>
              <a:rPr lang="fa-IR" sz="1100" b="1" dirty="0">
                <a:cs typeface="B Titr" panose="00000700000000000000" pitchFamily="2" charset="-78"/>
              </a:rPr>
              <a:t>: هوشمندسازی مکاتبات </a:t>
            </a:r>
            <a:r>
              <a:rPr lang="fa-IR" sz="1100" b="1" dirty="0" smtClean="0">
                <a:cs typeface="B Titr" panose="00000700000000000000" pitchFamily="2" charset="-78"/>
              </a:rPr>
              <a:t>اداری</a:t>
            </a:r>
          </a:p>
          <a:p>
            <a:pPr algn="r" rtl="1"/>
            <a:r>
              <a:rPr lang="fa-IR" sz="1100" b="1" dirty="0" smtClean="0">
                <a:cs typeface="B Titr" panose="00000700000000000000" pitchFamily="2" charset="-78"/>
              </a:rPr>
              <a:t>سنجه </a:t>
            </a:r>
            <a:r>
              <a:rPr lang="fa-IR" sz="1100" b="1" dirty="0">
                <a:cs typeface="B Titr" panose="00000700000000000000" pitchFamily="2" charset="-78"/>
              </a:rPr>
              <a:t>1: درج شناسه ملی سند (شمس)</a:t>
            </a:r>
            <a:endParaRPr lang="fa-IR" sz="1100" dirty="0">
              <a:solidFill>
                <a:srgbClr val="C00000"/>
              </a:solidFill>
              <a:latin typeface="B TitI"/>
              <a:cs typeface="B Titr" panose="00000700000000000000" pitchFamily="2" charset="-78"/>
            </a:endParaRPr>
          </a:p>
          <a:p>
            <a:pPr algn="r" rtl="1"/>
            <a:r>
              <a:rPr lang="fa-IR" altLang="en-US" sz="1100" dirty="0" smtClean="0">
                <a:latin typeface="Calibri" panose="020F0502020204030204" pitchFamily="34" charset="0"/>
                <a:ea typeface="Calibri" panose="020F0502020204030204" pitchFamily="34" charset="0"/>
                <a:cs typeface="B Titr" panose="00000700000000000000" pitchFamily="2" charset="-78"/>
              </a:rPr>
              <a:t>نحوه ارزیابی و فرمول سنجش:</a:t>
            </a:r>
          </a:p>
          <a:p>
            <a:pPr algn="r" rtl="1"/>
            <a:r>
              <a:rPr lang="fa-IR" altLang="en-US" sz="1100" dirty="0" smtClean="0">
                <a:latin typeface="Calibri" panose="020F0502020204030204" pitchFamily="34" charset="0"/>
                <a:ea typeface="Calibri" panose="020F0502020204030204" pitchFamily="34" charset="0"/>
                <a:cs typeface="B Titr" panose="00000700000000000000" pitchFamily="2" charset="-78"/>
              </a:rPr>
              <a:t>درج </a:t>
            </a:r>
            <a:r>
              <a:rPr lang="fa-IR" altLang="en-US" sz="1100" dirty="0">
                <a:latin typeface="Calibri" panose="020F0502020204030204" pitchFamily="34" charset="0"/>
                <a:ea typeface="Calibri" panose="020F0502020204030204" pitchFamily="34" charset="0"/>
                <a:cs typeface="B Titr" panose="00000700000000000000" pitchFamily="2" charset="-78"/>
              </a:rPr>
              <a:t>شناسه ملی سند (شمس)، موضوع بخشنامه 385022 مورخ 22/10/1399سازمان اداری استخدامی کشور است که به استناد اعلام شفاهی دستگاه­های نظارتی در سال 1401 به راهبر (اداره­کل دبیرخانه مرکزی نهاد ریاست جمهوری)، برخی از اقلام اطلاعاتی بارکد دوبعدی شمس، حذف و فقط 5 قلم اطلاعاتی آن، قابل اجرا خواهد بود. اقلام اطلاعاتی یادشده متعاقباً توسط راهبر به صورت کتبی به دستگاه­های اجرایی، اعلام خواهد شد. دستگاه­ها نیز موظفند پس از ایجاد/ اصلاح شناسه شمس، راهبر را از نتیجه اقدامات مطلع </a:t>
            </a:r>
            <a:r>
              <a:rPr lang="fa-IR" altLang="en-US" sz="1100" dirty="0" smtClean="0">
                <a:latin typeface="Calibri" panose="020F0502020204030204" pitchFamily="34" charset="0"/>
                <a:ea typeface="Calibri" panose="020F0502020204030204" pitchFamily="34" charset="0"/>
                <a:cs typeface="B Titr" panose="00000700000000000000" pitchFamily="2" charset="-78"/>
              </a:rPr>
              <a:t>نمایند.</a:t>
            </a:r>
          </a:p>
          <a:p>
            <a:pPr algn="r" rtl="1"/>
            <a:endParaRPr lang="fa-IR" altLang="en-US" sz="1100" dirty="0" smtClean="0">
              <a:latin typeface="Calibri" panose="020F0502020204030204" pitchFamily="34" charset="0"/>
              <a:cs typeface="B Titr" panose="00000700000000000000" pitchFamily="2" charset="-78"/>
            </a:endParaRPr>
          </a:p>
          <a:p>
            <a:pPr algn="r" rtl="1"/>
            <a:r>
              <a:rPr lang="fa-IR" sz="1600" dirty="0">
                <a:solidFill>
                  <a:srgbClr val="C00000"/>
                </a:solidFill>
                <a:latin typeface="B TitI"/>
                <a:cs typeface="B Titr" panose="00000700000000000000" pitchFamily="2" charset="-78"/>
              </a:rPr>
              <a:t>نهاد ارزیاب:  </a:t>
            </a:r>
            <a:r>
              <a:rPr lang="ar-SA" sz="1600" dirty="0">
                <a:solidFill>
                  <a:srgbClr val="C00000"/>
                </a:solidFill>
                <a:cs typeface="B Titr" panose="00000700000000000000" pitchFamily="2" charset="-78"/>
              </a:rPr>
              <a:t>مرکز فناوری و </a:t>
            </a:r>
            <a:r>
              <a:rPr lang="ar-SA" sz="1600" dirty="0" smtClean="0">
                <a:solidFill>
                  <a:srgbClr val="C00000"/>
                </a:solidFill>
                <a:cs typeface="B Titr" panose="00000700000000000000" pitchFamily="2" charset="-78"/>
              </a:rPr>
              <a:t>اطلاعا</a:t>
            </a:r>
            <a:r>
              <a:rPr lang="fa-IR" sz="1600" dirty="0" smtClean="0">
                <a:solidFill>
                  <a:srgbClr val="C00000"/>
                </a:solidFill>
                <a:cs typeface="B Titr" panose="00000700000000000000" pitchFamily="2" charset="-78"/>
              </a:rPr>
              <a:t>ت</a:t>
            </a:r>
            <a:endParaRPr lang="fa-IR" sz="1600" dirty="0">
              <a:solidFill>
                <a:srgbClr val="C00000"/>
              </a:solidFill>
              <a:latin typeface="B TitI"/>
              <a:cs typeface="B Titr" panose="00000700000000000000" pitchFamily="2" charset="-78"/>
            </a:endParaRPr>
          </a:p>
          <a:p>
            <a:pPr algn="r" rtl="1"/>
            <a:r>
              <a:rPr lang="fa-IR" sz="1100" b="1" dirty="0" smtClean="0">
                <a:cs typeface="B Titr" panose="00000700000000000000" pitchFamily="2" charset="-78"/>
              </a:rPr>
              <a:t>شاخص2</a:t>
            </a:r>
            <a:r>
              <a:rPr lang="fa-IR" sz="1100" b="1" dirty="0">
                <a:cs typeface="B Titr" panose="00000700000000000000" pitchFamily="2" charset="-78"/>
              </a:rPr>
              <a:t>: ارایه داده ها واطلاعات آماری موردنیاز برای استقرار حاکمیت داده </a:t>
            </a:r>
            <a:endParaRPr lang="fa-IR" sz="1100" b="1" dirty="0" smtClean="0">
              <a:cs typeface="B Titr" panose="00000700000000000000" pitchFamily="2" charset="-78"/>
            </a:endParaRPr>
          </a:p>
          <a:p>
            <a:pPr algn="r" rtl="1"/>
            <a:r>
              <a:rPr lang="fa-IR" sz="1100" b="1" dirty="0">
                <a:cs typeface="B Titr" panose="00000700000000000000" pitchFamily="2" charset="-78"/>
              </a:rPr>
              <a:t>سنجه 1: ریز داده­های مورد نیاز راه اندازی  و اتصال چهار ثبت آماری </a:t>
            </a:r>
            <a:r>
              <a:rPr lang="fa-IR" sz="1100" b="1" dirty="0" smtClean="0">
                <a:cs typeface="B Titr" panose="00000700000000000000" pitchFamily="2" charset="-78"/>
              </a:rPr>
              <a:t>پايه</a:t>
            </a:r>
          </a:p>
          <a:p>
            <a:pPr algn="just" rtl="1"/>
            <a:r>
              <a:rPr lang="ar-SA" sz="1100" dirty="0">
                <a:cs typeface="B Titr" panose="00000700000000000000" pitchFamily="2" charset="-78"/>
              </a:rPr>
              <a:t>نحوه ارزیابی و فرمول سنجش: </a:t>
            </a:r>
            <a:endParaRPr lang="en-US" sz="1100" dirty="0">
              <a:cs typeface="B Titr" panose="00000700000000000000" pitchFamily="2" charset="-78"/>
            </a:endParaRPr>
          </a:p>
          <a:p>
            <a:pPr algn="just" rtl="1"/>
            <a:r>
              <a:rPr lang="fa-IR" sz="1100" dirty="0">
                <a:cs typeface="B Titr" panose="00000700000000000000" pitchFamily="2" charset="-78"/>
              </a:rPr>
              <a:t>تعداد ریزداده­های دریافتی به تعداد ریزداده­های مورد درخواست وابلاغ شده به دستگاه­ها(ریزداده های مورد نظر برای اتصال چهارثبت :شامل ثبت­هاي آماری جمعيت، فعاليت، كسب و كار و املاك و مستغلات ، وهمچنین  تهیه حساب های ملی ومنطقه ای وشاخص قیمت ها)،مبنای این ارزیابی است. از سوی دیگرکیفیت آمارهای ثبتی مبنا متأثر از کیفیت داده های اداری و روش های پردازش مورد استفاده برای تولید ثبت آماری است</a:t>
            </a:r>
            <a:r>
              <a:rPr lang="en-US" sz="1100" dirty="0">
                <a:cs typeface="B Titr" panose="00000700000000000000" pitchFamily="2" charset="-78"/>
              </a:rPr>
              <a:t>.</a:t>
            </a:r>
            <a:r>
              <a:rPr lang="fa-IR" sz="1100" dirty="0">
                <a:cs typeface="B Titr" panose="00000700000000000000" pitchFamily="2" charset="-78"/>
              </a:rPr>
              <a:t> کیفیت داده های اداری نیز به چگونگی تولید داده ها در سیستم اطلاعاتی مرتبط در دستگاه اجرایی بستگی دارد</a:t>
            </a:r>
            <a:r>
              <a:rPr lang="en-US" sz="1100" dirty="0">
                <a:cs typeface="B Titr" panose="00000700000000000000" pitchFamily="2" charset="-78"/>
              </a:rPr>
              <a:t>.</a:t>
            </a:r>
            <a:r>
              <a:rPr lang="fa-IR" sz="1100" dirty="0">
                <a:cs typeface="B Titr" panose="00000700000000000000" pitchFamily="2" charset="-78"/>
              </a:rPr>
              <a:t> بنابر این نقطه شروع بررسی کیفیت آمارهای ثبتی، بررسی و تحلیل کیفیت داده های ورودی است</a:t>
            </a:r>
            <a:r>
              <a:rPr lang="en-US" sz="1100" dirty="0">
                <a:cs typeface="B Titr" panose="00000700000000000000" pitchFamily="2" charset="-78"/>
              </a:rPr>
              <a:t>. </a:t>
            </a:r>
            <a:r>
              <a:rPr lang="fa-IR" sz="1100" dirty="0">
                <a:cs typeface="B Titr" panose="00000700000000000000" pitchFamily="2" charset="-78"/>
              </a:rPr>
              <a:t>این بررسی مستلزم دریافت ریزداده ها است و  سپس  در قالب گزارش کیفیت ودر تعامل با دستگاه مربوطه و طی برگزاری جلسات بازخورد ارایه می شود و نشان میدهد که آیا ثبت اداری مورد نظر قابلیت استفاده برای تولید آمار را دارد</a:t>
            </a:r>
            <a:r>
              <a:rPr lang="en-US" sz="1100" dirty="0">
                <a:cs typeface="B Titr" panose="00000700000000000000" pitchFamily="2" charset="-78"/>
              </a:rPr>
              <a:t>. </a:t>
            </a:r>
            <a:r>
              <a:rPr lang="fa-IR" sz="1100" dirty="0">
                <a:cs typeface="B Titr" panose="00000700000000000000" pitchFamily="2" charset="-78"/>
              </a:rPr>
              <a:t>در این گزارش تحلیل، منبع داده از جنبه های مختلف مورد بررسی و ارزیابی قرار گیرد، مانند میزان دقت داده های ثبت شده، زمان مرجع داده ها، میزان نزدیکی مفاهیم مورد استفاده در منبع با مفاهیم مورد نیاز، کیفیت ثبت اطلاعات در فرایند اداری مرتبط</a:t>
            </a:r>
            <a:r>
              <a:rPr lang="en-US" sz="1100" dirty="0">
                <a:cs typeface="B Titr" panose="00000700000000000000" pitchFamily="2" charset="-78"/>
              </a:rPr>
              <a:t>  </a:t>
            </a:r>
            <a:r>
              <a:rPr lang="fa-IR" sz="1100" dirty="0">
                <a:cs typeface="B Titr" panose="00000700000000000000" pitchFamily="2" charset="-78"/>
              </a:rPr>
              <a:t>بررسی وارایه میشود.</a:t>
            </a:r>
            <a:endParaRPr lang="en-US" sz="1100" dirty="0">
              <a:cs typeface="B Titr" panose="00000700000000000000" pitchFamily="2" charset="-78"/>
            </a:endParaRPr>
          </a:p>
          <a:p>
            <a:pPr algn="just" rtl="1"/>
            <a:r>
              <a:rPr lang="fa-IR" sz="1100" dirty="0">
                <a:cs typeface="B Titr" panose="00000700000000000000" pitchFamily="2" charset="-78"/>
              </a:rPr>
              <a:t>ریزداده های موردنیاز برای  اتصال چهار ثبت پایه شامل ثبت­هاي آماری جمعيت، فعاليت، كسب و كار و املاك و مستغلات و تهیه حساب های ملی ومنطقه ای و شاخص قیمت ها در قالب تکالیف ابلاغی دستگاه ها سالانه از طریق مکاتبات مرکز آمار ایران به دستگاه­های اجرایی ارسال می­شود. پاسخ به این مکاتبات و پیگیری­ها تا حصول نتیجه و دریافت ریزداده  و ارزیابی کیفیت داده ها و استقرار آن ها در محیط امن مرکز آمار، مبنای ارزیابی قرار می گیرد.</a:t>
            </a:r>
            <a:endParaRPr lang="en-US" sz="1100" dirty="0">
              <a:cs typeface="B Titr" panose="00000700000000000000" pitchFamily="2" charset="-78"/>
            </a:endParaRPr>
          </a:p>
          <a:p>
            <a:pPr algn="just" rtl="1"/>
            <a:r>
              <a:rPr lang="fa-IR" sz="1100" dirty="0">
                <a:cs typeface="B Titr" panose="00000700000000000000" pitchFamily="2" charset="-78"/>
              </a:rPr>
              <a:t>نحوه امتیازدهی  در سال </a:t>
            </a:r>
            <a:r>
              <a:rPr lang="fa-IR" sz="1100" u="sng" dirty="0">
                <a:cs typeface="B Titr" panose="00000700000000000000" pitchFamily="2" charset="-78"/>
              </a:rPr>
              <a:t>1401</a:t>
            </a:r>
            <a:r>
              <a:rPr lang="fa-IR" sz="1100" dirty="0">
                <a:cs typeface="B Titr" panose="00000700000000000000" pitchFamily="2" charset="-78"/>
              </a:rPr>
              <a:t> بیشتر بر روی موضوع ارسال ریزداده  در موعد مقرر به مرکز آمار ایران می باشد و برای دستگاه هایی که تکلیف داشته و در پاسخ به مکاتبات مرکز آمار ایران  داده ها را  ارسال ننموده باشند، امتیازی تعلق نمی گیرد.</a:t>
            </a:r>
            <a:endParaRPr lang="en-US" sz="1100" dirty="0">
              <a:cs typeface="B Titr" panose="00000700000000000000" pitchFamily="2" charset="-78"/>
            </a:endParaRPr>
          </a:p>
          <a:p>
            <a:pPr algn="just" rtl="1"/>
            <a:r>
              <a:rPr lang="fa-IR" sz="1100" dirty="0">
                <a:cs typeface="B Titr" panose="00000700000000000000" pitchFamily="2" charset="-78"/>
              </a:rPr>
              <a:t>مستندات قابل قبول(قابل ارائه از سوی دستگاه): </a:t>
            </a:r>
            <a:endParaRPr lang="en-US" sz="1100" dirty="0">
              <a:cs typeface="B Titr" panose="00000700000000000000" pitchFamily="2" charset="-78"/>
            </a:endParaRPr>
          </a:p>
          <a:p>
            <a:pPr lvl="0" algn="just" rtl="1"/>
            <a:r>
              <a:rPr lang="fa-IR" sz="1100" dirty="0">
                <a:cs typeface="B Titr" panose="00000700000000000000" pitchFamily="2" charset="-78"/>
              </a:rPr>
              <a:t>پاسخ به مکاتبات مرکز آمار ایران در قالب فرمت مورد درخواست داده ها</a:t>
            </a:r>
            <a:endParaRPr lang="en-US" sz="1100" dirty="0">
              <a:cs typeface="B Titr" panose="00000700000000000000" pitchFamily="2" charset="-78"/>
            </a:endParaRPr>
          </a:p>
          <a:p>
            <a:pPr lvl="0" algn="just" rtl="1"/>
            <a:r>
              <a:rPr lang="fa-IR" sz="1100" dirty="0">
                <a:cs typeface="B Titr" panose="00000700000000000000" pitchFamily="2" charset="-78"/>
              </a:rPr>
              <a:t>بارگذاری گزارشات و موارد درخواستی در سامانه های الکترونیکی مرکز آمار ایران</a:t>
            </a:r>
            <a:endParaRPr lang="en-US" sz="1100" dirty="0">
              <a:cs typeface="B Titr" panose="00000700000000000000" pitchFamily="2" charset="-78"/>
            </a:endParaRPr>
          </a:p>
          <a:p>
            <a:pPr algn="just" rtl="1"/>
            <a:r>
              <a:rPr lang="fa-IR" sz="1100" dirty="0">
                <a:cs typeface="B Titr" panose="00000700000000000000" pitchFamily="2" charset="-78"/>
              </a:rPr>
              <a:t>-ارائه گزارش­های سالانه پیشرفت عملکرد بر اساس فرمت درخواستی مرکز آمار ایران</a:t>
            </a:r>
            <a:endParaRPr lang="en-US" altLang="en-US" sz="1100" dirty="0">
              <a:latin typeface="Arial" panose="020B0604020202020204" pitchFamily="34" charset="0"/>
              <a:cs typeface="B Titr" panose="00000700000000000000" pitchFamily="2" charset="-78"/>
            </a:endParaRPr>
          </a:p>
          <a:p>
            <a:pPr algn="r" rtl="1"/>
            <a:endParaRPr lang="fa-IR" sz="1400" b="1" dirty="0">
              <a:cs typeface="B Titr" panose="00000700000000000000" pitchFamily="2" charset="-78"/>
            </a:endParaRPr>
          </a:p>
        </p:txBody>
      </p:sp>
    </p:spTree>
    <p:extLst>
      <p:ext uri="{BB962C8B-B14F-4D97-AF65-F5344CB8AC3E}">
        <p14:creationId xmlns:p14="http://schemas.microsoft.com/office/powerpoint/2010/main" val="33771073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3331" y="814418"/>
            <a:ext cx="10715105" cy="4913012"/>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بهره وری و تعالی، معیار  هوشمندسازی:</a:t>
            </a:r>
          </a:p>
          <a:p>
            <a:pPr algn="r" rtl="1"/>
            <a:r>
              <a:rPr lang="fa-IR" dirty="0">
                <a:solidFill>
                  <a:srgbClr val="C00000"/>
                </a:solidFill>
                <a:latin typeface="B TitI"/>
                <a:cs typeface="B Titr" panose="00000700000000000000" pitchFamily="2" charset="-78"/>
              </a:rPr>
              <a:t>واحدهای متولی:</a:t>
            </a:r>
            <a:r>
              <a:rPr lang="ar-SA" dirty="0" smtClean="0">
                <a:solidFill>
                  <a:srgbClr val="C00000"/>
                </a:solidFill>
                <a:latin typeface="B TitI"/>
                <a:cs typeface="B Titr" panose="00000700000000000000" pitchFamily="2" charset="-78"/>
              </a:rPr>
              <a:t>(</a:t>
            </a:r>
            <a:r>
              <a:rPr lang="fa-IR" dirty="0" smtClean="0">
                <a:solidFill>
                  <a:srgbClr val="C00000"/>
                </a:solidFill>
                <a:latin typeface="B TitI"/>
                <a:cs typeface="B Titr" panose="00000700000000000000" pitchFamily="2" charset="-78"/>
              </a:rPr>
              <a:t>مرکز آمار ایران </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a:t>
            </a:r>
            <a:r>
              <a:rPr lang="fa-IR" dirty="0" smtClean="0">
                <a:solidFill>
                  <a:srgbClr val="C00000"/>
                </a:solidFill>
                <a:latin typeface="B TitI"/>
                <a:cs typeface="B Titr" panose="00000700000000000000" pitchFamily="2" charset="-78"/>
              </a:rPr>
              <a:t>مرکز فناوری و اطلاعات</a:t>
            </a:r>
          </a:p>
          <a:p>
            <a:pPr algn="just" rtl="1"/>
            <a:endParaRPr lang="fa-IR" sz="1600" b="1" dirty="0" smtClean="0">
              <a:cs typeface="B Titr" panose="00000700000000000000" pitchFamily="2" charset="-78"/>
            </a:endParaRPr>
          </a:p>
          <a:p>
            <a:pPr algn="just" rtl="1"/>
            <a:r>
              <a:rPr lang="fa-IR" sz="1600" b="1" dirty="0" smtClean="0">
                <a:cs typeface="B Titr" panose="00000700000000000000" pitchFamily="2" charset="-78"/>
              </a:rPr>
              <a:t>سنجه2</a:t>
            </a:r>
            <a:r>
              <a:rPr lang="fa-IR" sz="1600" b="1" dirty="0">
                <a:cs typeface="B Titr" panose="00000700000000000000" pitchFamily="2" charset="-78"/>
              </a:rPr>
              <a:t>: طراحی سرویس های موردنیاز نظام آمارهای ثبتی مبنا </a:t>
            </a:r>
            <a:endParaRPr lang="fa-IR" sz="1600" b="1" dirty="0" smtClean="0">
              <a:cs typeface="B Titr" panose="00000700000000000000" pitchFamily="2" charset="-78"/>
            </a:endParaRPr>
          </a:p>
          <a:p>
            <a:pPr algn="just" rtl="1"/>
            <a:r>
              <a:rPr lang="ar-SA" sz="1600" dirty="0">
                <a:cs typeface="B Titr" panose="00000700000000000000" pitchFamily="2" charset="-78"/>
              </a:rPr>
              <a:t>نحوه ارزیابی و فرمول سنجش: </a:t>
            </a:r>
            <a:endParaRPr lang="en-US" sz="1600" dirty="0">
              <a:cs typeface="B Titr" panose="00000700000000000000" pitchFamily="2" charset="-78"/>
            </a:endParaRPr>
          </a:p>
          <a:p>
            <a:pPr algn="just" rtl="1"/>
            <a:r>
              <a:rPr lang="fa-IR" sz="1600" dirty="0">
                <a:cs typeface="B Titr" panose="00000700000000000000" pitchFamily="2" charset="-78"/>
              </a:rPr>
              <a:t>سامانه­های مورد نیاز بر اساس مصوبات کارگروه تعامل­پذیری دولت به دستگاه­های اجرایی کشور ابلاغ شده و در حال تکمیل و ابلاغ مستمر است ( سرویس­های اعلامی وسامانه­ها)-هریک از سرویس ها وسامانه هایی که بر اساس مصوبه ابلاغی این کارگروه راه اندازی و امکان بهره برداری آن برای مرکز آمار ایران فراهم شود، ملاک ارزیابی دستگاه قرار می گیرد.  همچنین برای دستگاه هایی که در سامانه مدیریت عملکرد دولت(تسما) این سنجه برایشان مصداق دار بوده، لیکن تا زمان ارزیابی جشنواره شهید رجایی، تصمیمات کارگروه تعاملپذیری برایشان ابلاغ نشده باشد، موظفند طی مکاتبه رسمی  به کارگروه تعاملپذیری دولت اعلام نمایند که در راستای حکمرانی داده در کشور، آمادگی لازم برای ارایه سرویس های </a:t>
            </a:r>
            <a:r>
              <a:rPr lang="ar-SA" sz="1600" dirty="0">
                <a:cs typeface="B Titr" panose="00000700000000000000" pitchFamily="2" charset="-78"/>
              </a:rPr>
              <a:t>موردنیاز مرکز آمار ایران جهت استقرار</a:t>
            </a:r>
            <a:r>
              <a:rPr lang="fa-IR" sz="1600" dirty="0">
                <a:cs typeface="B Titr" panose="00000700000000000000" pitchFamily="2" charset="-78"/>
              </a:rPr>
              <a:t>نظام آمارهای ثبتی مبنا را داشته و منتظر تأیید کارگروه مذکور هستند و رونوشت این مکاتبات نیز به مرکز آمار ایران ارسال شود تا مبنای ارزیابی این سنجه قرار گیرد. مستندات مربوط به این سنجه نیز لازم در سامانه مدیریت عملکرد دولت(تسما) بارگذاری </a:t>
            </a:r>
            <a:r>
              <a:rPr lang="fa-IR" sz="1600" dirty="0" smtClean="0">
                <a:cs typeface="B Titr" panose="00000700000000000000" pitchFamily="2" charset="-78"/>
              </a:rPr>
              <a:t>شود</a:t>
            </a:r>
          </a:p>
          <a:p>
            <a:pPr algn="just" rtl="1"/>
            <a:r>
              <a:rPr lang="fa-IR" sz="1600" dirty="0">
                <a:cs typeface="B Titr" panose="00000700000000000000" pitchFamily="2" charset="-78"/>
              </a:rPr>
              <a:t>مستندات قابل قبول(قابل ارائه از سوی دستگاه):</a:t>
            </a:r>
            <a:endParaRPr lang="en-US" sz="1600" dirty="0">
              <a:cs typeface="B Titr" panose="00000700000000000000" pitchFamily="2" charset="-78"/>
            </a:endParaRPr>
          </a:p>
          <a:p>
            <a:pPr algn="just" rtl="1"/>
            <a:r>
              <a:rPr lang="fa-IR" sz="1600" dirty="0">
                <a:cs typeface="B Titr" panose="00000700000000000000" pitchFamily="2" charset="-78"/>
              </a:rPr>
              <a:t>- پاسخ به مکاتبات مرکز آمار ایران در قالب فرمت مورد درخواست </a:t>
            </a:r>
            <a:endParaRPr lang="en-US" sz="1600" dirty="0">
              <a:cs typeface="B Titr" panose="00000700000000000000" pitchFamily="2" charset="-78"/>
            </a:endParaRPr>
          </a:p>
          <a:p>
            <a:pPr algn="just" rtl="1"/>
            <a:r>
              <a:rPr lang="fa-IR" sz="1600" dirty="0">
                <a:cs typeface="B Titr" panose="00000700000000000000" pitchFamily="2" charset="-78"/>
              </a:rPr>
              <a:t>– مستندات مربوط به راه اندازی سرویس ها و در اختیار قرار دادن آن ها برای بهره برداری مرکز آمار ایران</a:t>
            </a:r>
            <a:endParaRPr lang="en-US" sz="1600" dirty="0">
              <a:cs typeface="B Titr" panose="00000700000000000000" pitchFamily="2" charset="-78"/>
            </a:endParaRPr>
          </a:p>
          <a:p>
            <a:pPr algn="just" rtl="1"/>
            <a:r>
              <a:rPr lang="fa-IR" sz="1600" dirty="0">
                <a:cs typeface="B Titr" panose="00000700000000000000" pitchFamily="2" charset="-78"/>
              </a:rPr>
              <a:t>- </a:t>
            </a:r>
            <a:r>
              <a:rPr lang="ar-SA" sz="1600" dirty="0">
                <a:cs typeface="B Titr" panose="00000700000000000000" pitchFamily="2" charset="-78"/>
              </a:rPr>
              <a:t>مکاتبات ارسالی به کارگروه تعاملپذیری دولت مبنی بر اعلام آمادگی برای ارایه سرویس های موردنیاز مرکز آمار ایران جهت استقرار نظام آمارهای ثبتی مبنا</a:t>
            </a:r>
            <a:endParaRPr lang="fa-IR" sz="1600" b="1" dirty="0" smtClean="0">
              <a:cs typeface="B Titr" panose="00000700000000000000" pitchFamily="2" charset="-78"/>
            </a:endParaRPr>
          </a:p>
          <a:p>
            <a:pPr algn="r" rtl="1"/>
            <a:endParaRPr lang="fa-IR" dirty="0">
              <a:solidFill>
                <a:srgbClr val="C00000"/>
              </a:solidFill>
              <a:latin typeface="B TitI"/>
              <a:cs typeface="B Titr" panose="00000700000000000000" pitchFamily="2" charset="-78"/>
            </a:endParaRPr>
          </a:p>
        </p:txBody>
      </p:sp>
    </p:spTree>
    <p:extLst>
      <p:ext uri="{BB962C8B-B14F-4D97-AF65-F5344CB8AC3E}">
        <p14:creationId xmlns:p14="http://schemas.microsoft.com/office/powerpoint/2010/main" val="29582552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748145" y="822728"/>
                <a:ext cx="10764982" cy="4551311"/>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بهره وری و تعالی، معیار  هوشمندسازی:</a:t>
                </a:r>
              </a:p>
              <a:p>
                <a:pPr algn="r" rtl="1"/>
                <a:r>
                  <a:rPr lang="fa-IR" dirty="0">
                    <a:solidFill>
                      <a:srgbClr val="C00000"/>
                    </a:solidFill>
                    <a:latin typeface="B TitI"/>
                    <a:cs typeface="B Titr" panose="00000700000000000000" pitchFamily="2" charset="-78"/>
                  </a:rPr>
                  <a:t>واحدهای متولی:</a:t>
                </a:r>
                <a:r>
                  <a:rPr lang="ar-SA" dirty="0">
                    <a:solidFill>
                      <a:srgbClr val="C00000"/>
                    </a:solidFill>
                    <a:latin typeface="B TitI"/>
                    <a:cs typeface="B Titr" panose="00000700000000000000" pitchFamily="2" charset="-78"/>
                  </a:rPr>
                  <a:t>(</a:t>
                </a:r>
                <a:r>
                  <a:rPr lang="fa-IR" dirty="0">
                    <a:solidFill>
                      <a:srgbClr val="C00000"/>
                    </a:solidFill>
                    <a:latin typeface="B TitI"/>
                    <a:cs typeface="B Titr" panose="00000700000000000000" pitchFamily="2" charset="-78"/>
                  </a:rPr>
                  <a:t> </a:t>
                </a:r>
                <a:r>
                  <a:rPr lang="fa-IR" dirty="0" smtClean="0">
                    <a:solidFill>
                      <a:srgbClr val="C00000"/>
                    </a:solidFill>
                    <a:latin typeface="B TitI"/>
                    <a:cs typeface="B Titr" panose="00000700000000000000" pitchFamily="2" charset="-78"/>
                  </a:rPr>
                  <a:t>دفتر حکمرانی داده </a:t>
                </a:r>
                <a:r>
                  <a:rPr lang="ar-SA" dirty="0" smtClean="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a:t>
                </a:r>
                <a:r>
                  <a:rPr lang="ar-SA" dirty="0">
                    <a:solidFill>
                      <a:srgbClr val="C00000"/>
                    </a:solidFill>
                    <a:cs typeface="B Titr" panose="00000700000000000000" pitchFamily="2" charset="-78"/>
                  </a:rPr>
                  <a:t>امور اداری – دفتر حقوقی- کلیه واحدهای سازمانی</a:t>
                </a:r>
                <a:endParaRPr lang="fa-IR" dirty="0" smtClean="0">
                  <a:solidFill>
                    <a:srgbClr val="C00000"/>
                  </a:solidFill>
                  <a:latin typeface="B TitI"/>
                  <a:cs typeface="B Titr" panose="00000700000000000000" pitchFamily="2" charset="-78"/>
                </a:endParaRPr>
              </a:p>
              <a:p>
                <a:pPr algn="r" rtl="1"/>
                <a:r>
                  <a:rPr lang="fa-IR" sz="1600" b="1" dirty="0">
                    <a:cs typeface="B Titr" panose="00000700000000000000" pitchFamily="2" charset="-78"/>
                  </a:rPr>
                  <a:t>شاخص 3: بارگذاری به موقع اطلاعات دقیق و صحیح اداری و مالی </a:t>
                </a:r>
                <a:r>
                  <a:rPr lang="fa-IR" sz="1600" b="1" dirty="0" smtClean="0">
                    <a:cs typeface="B Titr" panose="00000700000000000000" pitchFamily="2" charset="-78"/>
                  </a:rPr>
                  <a:t>کارکنان</a:t>
                </a:r>
              </a:p>
              <a:p>
                <a:pPr algn="r" rtl="1"/>
                <a:r>
                  <a:rPr lang="fa-IR" sz="1600" b="1" dirty="0">
                    <a:cs typeface="B Titr" panose="00000700000000000000" pitchFamily="2" charset="-78"/>
                  </a:rPr>
                  <a:t>سنجه 1: تطابق اطلاعات کارکنان و اقلام حقوق و مزایا در سامانه ثبت حقوق و مزایا و سامانه </a:t>
                </a:r>
                <a:r>
                  <a:rPr lang="fa-IR" sz="1600" b="1" dirty="0" smtClean="0">
                    <a:cs typeface="B Titr" panose="00000700000000000000" pitchFamily="2" charset="-78"/>
                  </a:rPr>
                  <a:t>پاکنا</a:t>
                </a:r>
              </a:p>
              <a:p>
                <a:pPr algn="just" rtl="1"/>
                <a:r>
                  <a:rPr lang="fa-IR" sz="1600" dirty="0">
                    <a:cs typeface="B Titr" panose="00000700000000000000" pitchFamily="2" charset="-78"/>
                  </a:rPr>
                  <a:t>نحوه ارزیابی و فرمول سنجش:</a:t>
                </a:r>
                <a:endParaRPr lang="en-US" sz="1600" dirty="0">
                  <a:cs typeface="B Titr" panose="00000700000000000000" pitchFamily="2" charset="-78"/>
                </a:endParaRPr>
              </a:p>
              <a:p>
                <a:pPr algn="just" rtl="1"/>
                <a14:m>
                  <m:oMathPara xmlns:m="http://schemas.openxmlformats.org/officeDocument/2006/math">
                    <m:oMathParaPr>
                      <m:jc m:val="centerGroup"/>
                    </m:oMathParaPr>
                    <m:oMath xmlns:m="http://schemas.openxmlformats.org/officeDocument/2006/math">
                      <m:r>
                        <a:rPr lang="fa-IR" sz="1600">
                          <a:latin typeface="Cambria Math" panose="02040503050406030204" pitchFamily="18" charset="0"/>
                        </a:rPr>
                        <m:t>ماه</m:t>
                      </m:r>
                      <m:r>
                        <a:rPr lang="fa-IR" sz="1600">
                          <a:latin typeface="Cambria Math" panose="02040503050406030204" pitchFamily="18" charset="0"/>
                        </a:rPr>
                        <m:t> </m:t>
                      </m:r>
                      <m:r>
                        <a:rPr lang="fa-IR" sz="1600">
                          <a:latin typeface="Cambria Math" panose="02040503050406030204" pitchFamily="18" charset="0"/>
                        </a:rPr>
                        <m:t>هر</m:t>
                      </m:r>
                      <m:r>
                        <a:rPr lang="fa-IR" sz="1600">
                          <a:latin typeface="Cambria Math" panose="02040503050406030204" pitchFamily="18" charset="0"/>
                        </a:rPr>
                        <m:t> </m:t>
                      </m:r>
                      <m:r>
                        <a:rPr lang="fa-IR" sz="1600">
                          <a:latin typeface="Cambria Math" panose="02040503050406030204" pitchFamily="18" charset="0"/>
                        </a:rPr>
                        <m:t>تطابق</m:t>
                      </m:r>
                      <m:r>
                        <a:rPr lang="fa-IR" sz="1600" i="1">
                          <a:latin typeface="Cambria Math" panose="02040503050406030204" pitchFamily="18" charset="0"/>
                        </a:rPr>
                        <m:t> </m:t>
                      </m:r>
                      <m:r>
                        <a:rPr lang="fa-IR" sz="1600">
                          <a:latin typeface="Cambria Math" panose="02040503050406030204" pitchFamily="18" charset="0"/>
                        </a:rPr>
                        <m:t>عدم</m:t>
                      </m:r>
                      <m:r>
                        <a:rPr lang="fa-IR" sz="1600">
                          <a:latin typeface="Cambria Math" panose="02040503050406030204" pitchFamily="18" charset="0"/>
                        </a:rPr>
                        <m:t> </m:t>
                      </m:r>
                      <m:r>
                        <a:rPr lang="fa-IR" sz="1600">
                          <a:latin typeface="Cambria Math" panose="02040503050406030204" pitchFamily="18" charset="0"/>
                        </a:rPr>
                        <m:t>درصد</m:t>
                      </m:r>
                      <m:r>
                        <a:rPr lang="en-US" sz="1600">
                          <a:latin typeface="Cambria Math" panose="02040503050406030204" pitchFamily="18" charset="0"/>
                        </a:rPr>
                        <m:t>=</m:t>
                      </m:r>
                      <m:f>
                        <m:fPr>
                          <m:ctrlPr>
                            <a:rPr lang="en-US" sz="1600" i="1">
                              <a:latin typeface="Cambria Math" panose="02040503050406030204" pitchFamily="18" charset="0"/>
                            </a:rPr>
                          </m:ctrlPr>
                        </m:fPr>
                        <m:num>
                          <m:r>
                            <a:rPr lang="fa-IR" sz="1600">
                              <a:latin typeface="Cambria Math" panose="02040503050406030204" pitchFamily="18" charset="0"/>
                            </a:rPr>
                            <m:t>مزایا</m:t>
                          </m:r>
                          <m:r>
                            <a:rPr lang="fa-IR" sz="1600">
                              <a:latin typeface="Cambria Math" panose="02040503050406030204" pitchFamily="18" charset="0"/>
                            </a:rPr>
                            <m:t> </m:t>
                          </m:r>
                          <m:r>
                            <a:rPr lang="fa-IR" sz="1600">
                              <a:latin typeface="Cambria Math" panose="02040503050406030204" pitchFamily="18" charset="0"/>
                            </a:rPr>
                            <m:t>و</m:t>
                          </m:r>
                          <m:r>
                            <a:rPr lang="fa-IR" sz="1600">
                              <a:latin typeface="Cambria Math" panose="02040503050406030204" pitchFamily="18" charset="0"/>
                            </a:rPr>
                            <m:t> </m:t>
                          </m:r>
                          <m:r>
                            <a:rPr lang="fa-IR" sz="1600">
                              <a:latin typeface="Cambria Math" panose="02040503050406030204" pitchFamily="18" charset="0"/>
                            </a:rPr>
                            <m:t>حقوق</m:t>
                          </m:r>
                          <m:r>
                            <a:rPr lang="fa-IR" sz="1600">
                              <a:latin typeface="Cambria Math" panose="02040503050406030204" pitchFamily="18" charset="0"/>
                            </a:rPr>
                            <m:t> </m:t>
                          </m:r>
                          <m:r>
                            <a:rPr lang="fa-IR" sz="1600">
                              <a:latin typeface="Cambria Math" panose="02040503050406030204" pitchFamily="18" charset="0"/>
                            </a:rPr>
                            <m:t>ثبت</m:t>
                          </m:r>
                          <m:r>
                            <a:rPr lang="fa-IR" sz="1600">
                              <a:latin typeface="Cambria Math" panose="02040503050406030204" pitchFamily="18" charset="0"/>
                            </a:rPr>
                            <m:t> </m:t>
                          </m:r>
                          <m:r>
                            <a:rPr lang="fa-IR" sz="1600">
                              <a:latin typeface="Cambria Math" panose="02040503050406030204" pitchFamily="18" charset="0"/>
                            </a:rPr>
                            <m:t>سامانه</m:t>
                          </m:r>
                          <m:r>
                            <a:rPr lang="fa-IR" sz="1600">
                              <a:latin typeface="Cambria Math" panose="02040503050406030204" pitchFamily="18" charset="0"/>
                            </a:rPr>
                            <m:t> </m:t>
                          </m:r>
                          <m:r>
                            <a:rPr lang="fa-IR" sz="1600">
                              <a:latin typeface="Cambria Math" panose="02040503050406030204" pitchFamily="18" charset="0"/>
                            </a:rPr>
                            <m:t>در</m:t>
                          </m:r>
                          <m:r>
                            <a:rPr lang="fa-IR" sz="1600">
                              <a:latin typeface="Cambria Math" panose="02040503050406030204" pitchFamily="18" charset="0"/>
                            </a:rPr>
                            <m:t> </m:t>
                          </m:r>
                          <m:r>
                            <a:rPr lang="fa-IR" sz="1600">
                              <a:latin typeface="Cambria Math" panose="02040503050406030204" pitchFamily="18" charset="0"/>
                            </a:rPr>
                            <m:t>ملی</m:t>
                          </m:r>
                          <m:r>
                            <a:rPr lang="fa-IR" sz="1600">
                              <a:latin typeface="Cambria Math" panose="02040503050406030204" pitchFamily="18" charset="0"/>
                            </a:rPr>
                            <m:t> </m:t>
                          </m:r>
                          <m:r>
                            <a:rPr lang="fa-IR" sz="1600">
                              <a:latin typeface="Cambria Math" panose="02040503050406030204" pitchFamily="18" charset="0"/>
                            </a:rPr>
                            <m:t>کد</m:t>
                          </m:r>
                          <m:r>
                            <a:rPr lang="fa-IR" sz="1600">
                              <a:latin typeface="Cambria Math" panose="02040503050406030204" pitchFamily="18" charset="0"/>
                            </a:rPr>
                            <m:t> </m:t>
                          </m:r>
                          <m:r>
                            <a:rPr lang="fa-IR" sz="1600">
                              <a:latin typeface="Cambria Math" panose="02040503050406030204" pitchFamily="18" charset="0"/>
                            </a:rPr>
                            <m:t>تعداد</m:t>
                          </m:r>
                          <m:r>
                            <a:rPr lang="en-US" sz="1600" i="1">
                              <a:latin typeface="Cambria Math" panose="02040503050406030204" pitchFamily="18" charset="0"/>
                            </a:rPr>
                            <m:t>−</m:t>
                          </m:r>
                          <m:r>
                            <a:rPr lang="en-US" sz="1600">
                              <a:latin typeface="Cambria Math" panose="02040503050406030204" pitchFamily="18" charset="0"/>
                            </a:rPr>
                            <m:t>(</m:t>
                          </m:r>
                          <m:r>
                            <a:rPr lang="fa-IR" sz="1600">
                              <a:latin typeface="Cambria Math" panose="02040503050406030204" pitchFamily="18" charset="0"/>
                            </a:rPr>
                            <m:t>کارگزینی</m:t>
                          </m:r>
                          <m:r>
                            <a:rPr lang="fa-IR" sz="1600">
                              <a:latin typeface="Cambria Math" panose="02040503050406030204" pitchFamily="18" charset="0"/>
                            </a:rPr>
                            <m:t> </m:t>
                          </m:r>
                          <m:r>
                            <a:rPr lang="fa-IR" sz="1600">
                              <a:latin typeface="Cambria Math" panose="02040503050406030204" pitchFamily="18" charset="0"/>
                            </a:rPr>
                            <m:t>حکم</m:t>
                          </m:r>
                          <m:r>
                            <a:rPr lang="fa-IR" sz="1600">
                              <a:latin typeface="Cambria Math" panose="02040503050406030204" pitchFamily="18" charset="0"/>
                            </a:rPr>
                            <m:t> </m:t>
                          </m:r>
                          <m:r>
                            <a:rPr lang="fa-IR" sz="1600">
                              <a:latin typeface="Cambria Math" panose="02040503050406030204" pitchFamily="18" charset="0"/>
                            </a:rPr>
                            <m:t>آخرین</m:t>
                          </m:r>
                          <m:r>
                            <a:rPr lang="fa-IR" sz="1600">
                              <a:latin typeface="Cambria Math" panose="02040503050406030204" pitchFamily="18" charset="0"/>
                            </a:rPr>
                            <m:t> </m:t>
                          </m:r>
                          <m:r>
                            <a:rPr lang="fa-IR" sz="1600">
                              <a:latin typeface="Cambria Math" panose="02040503050406030204" pitchFamily="18" charset="0"/>
                            </a:rPr>
                            <m:t>دارای</m:t>
                          </m:r>
                          <m:r>
                            <a:rPr lang="en-US" sz="1600">
                              <a:latin typeface="Cambria Math" panose="02040503050406030204" pitchFamily="18" charset="0"/>
                            </a:rPr>
                            <m:t>) </m:t>
                          </m:r>
                          <m:r>
                            <a:rPr lang="fa-IR" sz="1600">
                              <a:latin typeface="Cambria Math" panose="02040503050406030204" pitchFamily="18" charset="0"/>
                            </a:rPr>
                            <m:t>پاکنا</m:t>
                          </m:r>
                          <m:r>
                            <a:rPr lang="fa-IR" sz="1600">
                              <a:latin typeface="Cambria Math" panose="02040503050406030204" pitchFamily="18" charset="0"/>
                            </a:rPr>
                            <m:t> </m:t>
                          </m:r>
                          <m:r>
                            <a:rPr lang="fa-IR" sz="1600">
                              <a:latin typeface="Cambria Math" panose="02040503050406030204" pitchFamily="18" charset="0"/>
                            </a:rPr>
                            <m:t>در</m:t>
                          </m:r>
                          <m:r>
                            <a:rPr lang="fa-IR" sz="1600">
                              <a:latin typeface="Cambria Math" panose="02040503050406030204" pitchFamily="18" charset="0"/>
                            </a:rPr>
                            <m:t> </m:t>
                          </m:r>
                          <m:r>
                            <a:rPr lang="fa-IR" sz="1600">
                              <a:latin typeface="Cambria Math" panose="02040503050406030204" pitchFamily="18" charset="0"/>
                            </a:rPr>
                            <m:t>ملی</m:t>
                          </m:r>
                          <m:r>
                            <a:rPr lang="fa-IR" sz="1600">
                              <a:latin typeface="Cambria Math" panose="02040503050406030204" pitchFamily="18" charset="0"/>
                            </a:rPr>
                            <m:t> </m:t>
                          </m:r>
                          <m:r>
                            <a:rPr lang="fa-IR" sz="1600">
                              <a:latin typeface="Cambria Math" panose="02040503050406030204" pitchFamily="18" charset="0"/>
                            </a:rPr>
                            <m:t>کد</m:t>
                          </m:r>
                          <m:r>
                            <a:rPr lang="fa-IR" sz="1600">
                              <a:latin typeface="Cambria Math" panose="02040503050406030204" pitchFamily="18" charset="0"/>
                            </a:rPr>
                            <m:t> </m:t>
                          </m:r>
                          <m:r>
                            <a:rPr lang="fa-IR" sz="1600">
                              <a:latin typeface="Cambria Math" panose="02040503050406030204" pitchFamily="18" charset="0"/>
                            </a:rPr>
                            <m:t>تعداد</m:t>
                          </m:r>
                        </m:num>
                        <m:den>
                          <m:r>
                            <a:rPr lang="fa-IR" sz="1600">
                              <a:latin typeface="Cambria Math" panose="02040503050406030204" pitchFamily="18" charset="0"/>
                            </a:rPr>
                            <m:t>مزایا</m:t>
                          </m:r>
                          <m:r>
                            <a:rPr lang="fa-IR" sz="1600">
                              <a:latin typeface="Cambria Math" panose="02040503050406030204" pitchFamily="18" charset="0"/>
                            </a:rPr>
                            <m:t> </m:t>
                          </m:r>
                          <m:r>
                            <a:rPr lang="fa-IR" sz="1600">
                              <a:latin typeface="Cambria Math" panose="02040503050406030204" pitchFamily="18" charset="0"/>
                            </a:rPr>
                            <m:t>و</m:t>
                          </m:r>
                          <m:r>
                            <a:rPr lang="fa-IR" sz="1600">
                              <a:latin typeface="Cambria Math" panose="02040503050406030204" pitchFamily="18" charset="0"/>
                            </a:rPr>
                            <m:t> </m:t>
                          </m:r>
                          <m:r>
                            <a:rPr lang="fa-IR" sz="1600">
                              <a:latin typeface="Cambria Math" panose="02040503050406030204" pitchFamily="18" charset="0"/>
                            </a:rPr>
                            <m:t>حقوق</m:t>
                          </m:r>
                          <m:r>
                            <a:rPr lang="fa-IR" sz="1600">
                              <a:latin typeface="Cambria Math" panose="02040503050406030204" pitchFamily="18" charset="0"/>
                            </a:rPr>
                            <m:t> </m:t>
                          </m:r>
                          <m:r>
                            <a:rPr lang="fa-IR" sz="1600">
                              <a:latin typeface="Cambria Math" panose="02040503050406030204" pitchFamily="18" charset="0"/>
                            </a:rPr>
                            <m:t>سامانه</m:t>
                          </m:r>
                          <m:r>
                            <a:rPr lang="fa-IR" sz="1600">
                              <a:latin typeface="Cambria Math" panose="02040503050406030204" pitchFamily="18" charset="0"/>
                            </a:rPr>
                            <m:t> </m:t>
                          </m:r>
                          <m:r>
                            <a:rPr lang="fa-IR" sz="1600">
                              <a:latin typeface="Cambria Math" panose="02040503050406030204" pitchFamily="18" charset="0"/>
                            </a:rPr>
                            <m:t>در</m:t>
                          </m:r>
                          <m:r>
                            <a:rPr lang="fa-IR" sz="1600">
                              <a:latin typeface="Cambria Math" panose="02040503050406030204" pitchFamily="18" charset="0"/>
                            </a:rPr>
                            <m:t> </m:t>
                          </m:r>
                          <m:r>
                            <a:rPr lang="fa-IR" sz="1600">
                              <a:latin typeface="Cambria Math" panose="02040503050406030204" pitchFamily="18" charset="0"/>
                            </a:rPr>
                            <m:t>ملی</m:t>
                          </m:r>
                          <m:r>
                            <a:rPr lang="fa-IR" sz="1600">
                              <a:latin typeface="Cambria Math" panose="02040503050406030204" pitchFamily="18" charset="0"/>
                            </a:rPr>
                            <m:t> </m:t>
                          </m:r>
                          <m:r>
                            <a:rPr lang="fa-IR" sz="1600">
                              <a:latin typeface="Cambria Math" panose="02040503050406030204" pitchFamily="18" charset="0"/>
                            </a:rPr>
                            <m:t>کد</m:t>
                          </m:r>
                          <m:r>
                            <a:rPr lang="fa-IR" sz="1600">
                              <a:latin typeface="Cambria Math" panose="02040503050406030204" pitchFamily="18" charset="0"/>
                            </a:rPr>
                            <m:t> </m:t>
                          </m:r>
                          <m:r>
                            <a:rPr lang="fa-IR" sz="1600">
                              <a:latin typeface="Cambria Math" panose="02040503050406030204" pitchFamily="18" charset="0"/>
                            </a:rPr>
                            <m:t>تعداد</m:t>
                          </m:r>
                        </m:den>
                      </m:f>
                      <m:r>
                        <a:rPr lang="fa-IR" sz="1600">
                          <a:latin typeface="Cambria Math" panose="02040503050406030204" pitchFamily="18" charset="0"/>
                        </a:rPr>
                        <m:t>×</m:t>
                      </m:r>
                      <m:r>
                        <a:rPr lang="en-US" sz="1600" i="1">
                          <a:latin typeface="Cambria Math" panose="02040503050406030204" pitchFamily="18" charset="0"/>
                        </a:rPr>
                        <m:t>100</m:t>
                      </m:r>
                    </m:oMath>
                  </m:oMathPara>
                </a14:m>
                <a:endParaRPr lang="en-US" sz="1600" dirty="0">
                  <a:cs typeface="B Titr" panose="00000700000000000000" pitchFamily="2" charset="-78"/>
                </a:endParaRPr>
              </a:p>
              <a:p>
                <a:pPr algn="just" rtl="1"/>
                <a14:m>
                  <m:oMathPara xmlns:m="http://schemas.openxmlformats.org/officeDocument/2006/math">
                    <m:oMathParaPr>
                      <m:jc m:val="centerGroup"/>
                    </m:oMathParaPr>
                    <m:oMath xmlns:m="http://schemas.openxmlformats.org/officeDocument/2006/math">
                      <m:r>
                        <a:rPr lang="fa-IR" sz="1600">
                          <a:latin typeface="Cambria Math" panose="02040503050406030204" pitchFamily="18" charset="0"/>
                        </a:rPr>
                        <m:t>تطابق</m:t>
                      </m:r>
                      <m:r>
                        <a:rPr lang="fa-IR" sz="1600">
                          <a:latin typeface="Cambria Math" panose="02040503050406030204" pitchFamily="18" charset="0"/>
                        </a:rPr>
                        <m:t> </m:t>
                      </m:r>
                      <m:r>
                        <a:rPr lang="fa-IR" sz="1600">
                          <a:latin typeface="Cambria Math" panose="02040503050406030204" pitchFamily="18" charset="0"/>
                        </a:rPr>
                        <m:t>امتیاز</m:t>
                      </m:r>
                      <m:r>
                        <a:rPr lang="fa-IR" sz="1600">
                          <a:latin typeface="Cambria Math" panose="02040503050406030204" pitchFamily="18" charset="0"/>
                        </a:rPr>
                        <m:t> </m:t>
                      </m:r>
                      <m:r>
                        <a:rPr lang="en-US" sz="1600" i="1">
                          <a:latin typeface="Cambria Math" panose="02040503050406030204" pitchFamily="18" charset="0"/>
                        </a:rPr>
                        <m:t>=</m:t>
                      </m:r>
                      <m:d>
                        <m:dPr>
                          <m:ctrlPr>
                            <a:rPr lang="en-US" sz="1600" i="1">
                              <a:latin typeface="Cambria Math" panose="02040503050406030204" pitchFamily="18" charset="0"/>
                            </a:rPr>
                          </m:ctrlPr>
                        </m:dPr>
                        <m:e>
                          <m:r>
                            <a:rPr lang="en-US" sz="1600" i="1">
                              <a:latin typeface="Cambria Math" panose="02040503050406030204" pitchFamily="18" charset="0"/>
                            </a:rPr>
                            <m:t>100</m:t>
                          </m:r>
                          <m:r>
                            <a:rPr lang="en-US" sz="1600" i="1">
                              <a:latin typeface="Cambria Math" panose="02040503050406030204" pitchFamily="18" charset="0"/>
                            </a:rPr>
                            <m:t>−</m:t>
                          </m:r>
                          <m:r>
                            <a:rPr lang="fa-IR" sz="1600">
                              <a:latin typeface="Cambria Math" panose="02040503050406030204" pitchFamily="18" charset="0"/>
                            </a:rPr>
                            <m:t>س</m:t>
                          </m:r>
                          <m:r>
                            <a:rPr lang="ar-SA" sz="1600">
                              <a:latin typeface="Cambria Math" panose="02040503050406030204" pitchFamily="18" charset="0"/>
                            </a:rPr>
                            <m:t>الانه</m:t>
                          </m:r>
                          <m:r>
                            <a:rPr lang="ar-SA" sz="1600">
                              <a:latin typeface="Cambria Math" panose="02040503050406030204" pitchFamily="18" charset="0"/>
                            </a:rPr>
                            <m:t> </m:t>
                          </m:r>
                          <m:r>
                            <a:rPr lang="ar-SA" sz="1600">
                              <a:latin typeface="Cambria Math" panose="02040503050406030204" pitchFamily="18" charset="0"/>
                            </a:rPr>
                            <m:t>عدد</m:t>
                          </m:r>
                        </m:e>
                      </m:d>
                      <m:r>
                        <a:rPr lang="en-US" sz="1600" i="1">
                          <a:latin typeface="Cambria Math" panose="02040503050406030204" pitchFamily="18" charset="0"/>
                        </a:rPr>
                        <m:t>×</m:t>
                      </m:r>
                      <m:r>
                        <a:rPr lang="en-US" sz="1600" i="1">
                          <a:latin typeface="Cambria Math" panose="02040503050406030204" pitchFamily="18" charset="0"/>
                        </a:rPr>
                        <m:t>0</m:t>
                      </m:r>
                      <m:r>
                        <a:rPr lang="en-US" sz="1600" i="1">
                          <a:latin typeface="Cambria Math" panose="02040503050406030204" pitchFamily="18" charset="0"/>
                        </a:rPr>
                        <m:t>.</m:t>
                      </m:r>
                      <m:r>
                        <a:rPr lang="en-US" sz="1600" i="1">
                          <a:latin typeface="Cambria Math" panose="02040503050406030204" pitchFamily="18" charset="0"/>
                        </a:rPr>
                        <m:t>5</m:t>
                      </m:r>
                    </m:oMath>
                  </m:oMathPara>
                </a14:m>
                <a:endParaRPr lang="en-US" sz="1600" dirty="0">
                  <a:cs typeface="B Titr" panose="00000700000000000000" pitchFamily="2" charset="-78"/>
                </a:endParaRPr>
              </a:p>
              <a:p>
                <a:pPr algn="just" rtl="1"/>
                <a:r>
                  <a:rPr lang="fa-IR" sz="1600" dirty="0">
                    <a:cs typeface="B Titr" panose="00000700000000000000" pitchFamily="2" charset="-78"/>
                  </a:rPr>
                  <a:t>در صورتی که دستگاه اجرایی ارزیابی شونده هیچ اطلاعاتی ثبت نکرده باشد مغایرت به صورت پیشفرض 100% منظور خواهد </a:t>
                </a:r>
                <a:r>
                  <a:rPr lang="fa-IR" sz="1600" dirty="0" smtClean="0">
                    <a:cs typeface="B Titr" panose="00000700000000000000" pitchFamily="2" charset="-78"/>
                  </a:rPr>
                  <a:t>شد</a:t>
                </a:r>
              </a:p>
              <a:p>
                <a:pPr algn="just" rtl="1"/>
                <a:r>
                  <a:rPr lang="fa-IR" sz="1600" dirty="0">
                    <a:cs typeface="B Titr" panose="00000700000000000000" pitchFamily="2" charset="-78"/>
                  </a:rPr>
                  <a:t>مستندات قابل قبول(قابل ارائه از سوی دستگاه): عملکرد دستگاه اجرایی در رابطه با ثبت اطلاعات به موقع و کامل در سامانه پاکنا و سامانه حقوق و مزایای </a:t>
                </a:r>
                <a:r>
                  <a:rPr lang="fa-IR" sz="1600" dirty="0" smtClean="0">
                    <a:cs typeface="B Titr" panose="00000700000000000000" pitchFamily="2" charset="-78"/>
                  </a:rPr>
                  <a:t>کارکنان</a:t>
                </a:r>
              </a:p>
              <a:p>
                <a:pPr algn="just" rtl="1"/>
                <a:r>
                  <a:rPr lang="fa-IR" sz="1600" b="1" dirty="0">
                    <a:cs typeface="B Titr" panose="00000700000000000000" pitchFamily="2" charset="-78"/>
                  </a:rPr>
                  <a:t>سنجه 2 : بارگذاری به موقع و کامل اطلاعات احکام/قراردادها/ابلاغ کارکنان در سامانه </a:t>
                </a:r>
                <a:r>
                  <a:rPr lang="fa-IR" sz="1600" b="1" dirty="0" smtClean="0">
                    <a:cs typeface="B Titr" panose="00000700000000000000" pitchFamily="2" charset="-78"/>
                  </a:rPr>
                  <a:t>پاکنا</a:t>
                </a:r>
              </a:p>
              <a:p>
                <a:pPr algn="just" rtl="1"/>
                <a:r>
                  <a:rPr lang="fa-IR" sz="1600" dirty="0">
                    <a:cs typeface="B Titr" panose="00000700000000000000" pitchFamily="2" charset="-78"/>
                  </a:rPr>
                  <a:t>نحوه ارزیابی و فرمول سنجش: نیازی به بارگذاری مستند در سامانه مدیریت عملکرد ندارد و بارگذاری به موقع و کامل اطلاعات احکام/قراردادها/ابلاغ کارکنان در پایگاه اطلاعات کارکنان نظام اداری (پاکنا) ملاک عمل خواهد بود</a:t>
                </a:r>
                <a:r>
                  <a:rPr lang="fa-IR" sz="1600" dirty="0" smtClean="0">
                    <a:cs typeface="B Titr" panose="00000700000000000000" pitchFamily="2" charset="-78"/>
                  </a:rPr>
                  <a:t>.</a:t>
                </a:r>
              </a:p>
              <a:p>
                <a:pPr algn="just" rtl="1"/>
                <a:r>
                  <a:rPr lang="fa-IR" sz="1600" dirty="0">
                    <a:cs typeface="B Titr" panose="00000700000000000000" pitchFamily="2" charset="-78"/>
                  </a:rPr>
                  <a:t>مستندات قابل قبول(قابل ارائه از سوی دستگاه): عملکرد دستگاه اجرایی در رابطه با ثبت اطلاعات بموقع و کامل در سامانه پاکنا (حداقل تعداد بارگذاری و بروزرسانی تمامی کارکنان: 3 بار)</a:t>
                </a:r>
                <a:endParaRPr lang="fa-IR" sz="1600" dirty="0">
                  <a:solidFill>
                    <a:srgbClr val="C00000"/>
                  </a:solidFill>
                  <a:latin typeface="B TitI"/>
                  <a:cs typeface="B Titr" panose="00000700000000000000" pitchFamily="2" charset="-78"/>
                </a:endParaRPr>
              </a:p>
            </p:txBody>
          </p:sp>
        </mc:Choice>
        <mc:Fallback xmlns="">
          <p:sp>
            <p:nvSpPr>
              <p:cNvPr id="2" name="Rectangle 1"/>
              <p:cNvSpPr>
                <a:spLocks noRot="1" noChangeAspect="1" noMove="1" noResize="1" noEditPoints="1" noAdjustHandles="1" noChangeArrowheads="1" noChangeShapeType="1" noTextEdit="1"/>
              </p:cNvSpPr>
              <p:nvPr/>
            </p:nvSpPr>
            <p:spPr>
              <a:xfrm>
                <a:off x="748145" y="822728"/>
                <a:ext cx="10764982" cy="4551311"/>
              </a:xfrm>
              <a:prstGeom prst="rect">
                <a:avLst/>
              </a:prstGeom>
              <a:blipFill>
                <a:blip r:embed="rId2"/>
                <a:stretch>
                  <a:fillRect l="-736" t="-268" r="-453" b="-669"/>
                </a:stretch>
              </a:blipFill>
            </p:spPr>
            <p:txBody>
              <a:bodyPr/>
              <a:lstStyle/>
              <a:p>
                <a:r>
                  <a:rPr lang="en-US">
                    <a:noFill/>
                  </a:rPr>
                  <a:t> </a:t>
                </a:r>
              </a:p>
            </p:txBody>
          </p:sp>
        </mc:Fallback>
      </mc:AlternateContent>
    </p:spTree>
    <p:extLst>
      <p:ext uri="{BB962C8B-B14F-4D97-AF65-F5344CB8AC3E}">
        <p14:creationId xmlns:p14="http://schemas.microsoft.com/office/powerpoint/2010/main" val="16959823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145" y="822728"/>
            <a:ext cx="10764982" cy="5682453"/>
          </a:xfrm>
          <a:prstGeom prst="rect">
            <a:avLst/>
          </a:prstGeom>
        </p:spPr>
        <p:txBody>
          <a:bodyPr wrap="square">
            <a:spAutoFit/>
          </a:bodyPr>
          <a:lstStyle/>
          <a:p>
            <a:pPr algn="r" rtl="1">
              <a:lnSpc>
                <a:spcPct val="107000"/>
              </a:lnSpc>
            </a:pPr>
            <a:r>
              <a:rPr lang="fa-IR" dirty="0">
                <a:solidFill>
                  <a:srgbClr val="C00000"/>
                </a:solidFill>
                <a:cs typeface="B Titr" panose="00000700000000000000" pitchFamily="2" charset="-78"/>
              </a:rPr>
              <a:t>راهکارهای پیشنهادی ارتقاء امتیاز حوزه محور بهره وری و تعالی، معیار  هوشمندسازی:</a:t>
            </a:r>
          </a:p>
          <a:p>
            <a:pPr algn="r" rtl="1"/>
            <a:r>
              <a:rPr lang="fa-IR" dirty="0">
                <a:solidFill>
                  <a:srgbClr val="C00000"/>
                </a:solidFill>
                <a:latin typeface="B TitI"/>
                <a:cs typeface="B Titr" panose="00000700000000000000" pitchFamily="2" charset="-78"/>
              </a:rPr>
              <a:t>واحدهای متولی:</a:t>
            </a:r>
            <a:r>
              <a:rPr lang="ar-SA" dirty="0" smtClean="0">
                <a:solidFill>
                  <a:srgbClr val="C00000"/>
                </a:solidFill>
                <a:latin typeface="B TitI"/>
                <a:cs typeface="B Titr" panose="00000700000000000000" pitchFamily="2" charset="-78"/>
              </a:rPr>
              <a:t>(</a:t>
            </a:r>
            <a:r>
              <a:rPr lang="fa-IR" dirty="0" smtClean="0">
                <a:solidFill>
                  <a:srgbClr val="C00000"/>
                </a:solidFill>
                <a:latin typeface="B TitI"/>
                <a:cs typeface="B Titr" panose="00000700000000000000" pitchFamily="2" charset="-78"/>
              </a:rPr>
              <a:t>سازمان نقشه برداری کشور </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algn="r" rtl="1"/>
            <a:r>
              <a:rPr lang="fa-IR" dirty="0">
                <a:solidFill>
                  <a:srgbClr val="C00000"/>
                </a:solidFill>
                <a:latin typeface="B TitI"/>
                <a:cs typeface="B Titr" panose="00000700000000000000" pitchFamily="2" charset="-78"/>
              </a:rPr>
              <a:t>نهاد ارزیاب:  </a:t>
            </a:r>
            <a:r>
              <a:rPr lang="ar-SA" dirty="0">
                <a:solidFill>
                  <a:srgbClr val="C00000"/>
                </a:solidFill>
                <a:cs typeface="B Titr" panose="00000700000000000000" pitchFamily="2" charset="-78"/>
              </a:rPr>
              <a:t>مرکز فناوری و اطلاعات + قرارگاه رصد</a:t>
            </a:r>
            <a:endParaRPr lang="fa-IR" dirty="0" smtClean="0">
              <a:solidFill>
                <a:srgbClr val="C00000"/>
              </a:solidFill>
              <a:latin typeface="B TitI"/>
              <a:cs typeface="B Titr" panose="00000700000000000000" pitchFamily="2" charset="-78"/>
            </a:endParaRPr>
          </a:p>
          <a:p>
            <a:pPr algn="r" rtl="1"/>
            <a:endParaRPr lang="fa-IR" dirty="0" smtClean="0">
              <a:solidFill>
                <a:srgbClr val="C00000"/>
              </a:solidFill>
              <a:latin typeface="B TitI"/>
              <a:cs typeface="B Titr" panose="00000700000000000000" pitchFamily="2" charset="-78"/>
            </a:endParaRPr>
          </a:p>
          <a:p>
            <a:pPr algn="r" rtl="1"/>
            <a:r>
              <a:rPr lang="fa-IR" b="1" dirty="0">
                <a:cs typeface="B Titr" panose="00000700000000000000" pitchFamily="2" charset="-78"/>
              </a:rPr>
              <a:t>شاخص 4 : ثبت زیر لایه­های داده­های مکانی در زیر ساخت داده­های </a:t>
            </a:r>
            <a:r>
              <a:rPr lang="fa-IR" b="1" dirty="0" smtClean="0">
                <a:cs typeface="B Titr" panose="00000700000000000000" pitchFamily="2" charset="-78"/>
              </a:rPr>
              <a:t>مکانی</a:t>
            </a:r>
            <a:endParaRPr lang="fa-IR" sz="1600" b="1" dirty="0" smtClean="0">
              <a:cs typeface="B Titr" panose="00000700000000000000" pitchFamily="2" charset="-78"/>
            </a:endParaRPr>
          </a:p>
          <a:p>
            <a:pPr algn="r" rtl="1"/>
            <a:r>
              <a:rPr lang="fa-IR" sz="1600" b="1" dirty="0">
                <a:cs typeface="B Titr" panose="00000700000000000000" pitchFamily="2" charset="-78"/>
              </a:rPr>
              <a:t>سنجه 1:  به اشتراک گذاری لایه های مکانی دستگاه در ژئوپورتال های ملی و </a:t>
            </a:r>
            <a:r>
              <a:rPr lang="fa-IR" sz="1600" b="1" dirty="0" smtClean="0">
                <a:cs typeface="B Titr" panose="00000700000000000000" pitchFamily="2" charset="-78"/>
              </a:rPr>
              <a:t>استانی</a:t>
            </a:r>
          </a:p>
          <a:p>
            <a:pPr algn="just" rtl="1"/>
            <a:r>
              <a:rPr lang="fa-IR" sz="1600" dirty="0">
                <a:cs typeface="B Titr" panose="00000700000000000000" pitchFamily="2" charset="-78"/>
              </a:rPr>
              <a:t>نحوه ارزیابی و فرمول سنجش: </a:t>
            </a:r>
            <a:endParaRPr lang="en-US" sz="1600" dirty="0">
              <a:cs typeface="B Titr" panose="00000700000000000000" pitchFamily="2" charset="-78"/>
            </a:endParaRPr>
          </a:p>
          <a:p>
            <a:pPr algn="just" rtl="1"/>
            <a:r>
              <a:rPr lang="fa-IR" sz="1600" dirty="0">
                <a:cs typeface="B Titr" panose="00000700000000000000" pitchFamily="2" charset="-78"/>
              </a:rPr>
              <a:t>دستگاه‌ها از دید این شاخص به دو دسته زیر تقسیم می‌گردند:</a:t>
            </a:r>
            <a:endParaRPr lang="en-US" sz="1600" dirty="0">
              <a:cs typeface="B Titr" panose="00000700000000000000" pitchFamily="2" charset="-78"/>
            </a:endParaRPr>
          </a:p>
          <a:p>
            <a:pPr algn="just" rtl="1"/>
            <a:r>
              <a:rPr lang="fa-IR" sz="1600" dirty="0">
                <a:cs typeface="B Titr" panose="00000700000000000000" pitchFamily="2" charset="-78"/>
              </a:rPr>
              <a:t>1-	دستگاه‌های متولی داده‌های مکانی که مدل داده‌های آن‌ها در کمیسیون معین شورای عالی نقشه برداری طرح و نهایی گردیده است لیست این دستگاه‌ها در آدرس ذیل به همراه لایه‌های اطلاعاتی آن‌ها آورده شده است.</a:t>
            </a:r>
            <a:endParaRPr lang="en-US" sz="1600" dirty="0">
              <a:cs typeface="B Titr" panose="00000700000000000000" pitchFamily="2" charset="-78"/>
            </a:endParaRPr>
          </a:p>
          <a:p>
            <a:pPr algn="just" rtl="1"/>
            <a:r>
              <a:rPr lang="en-US" sz="1600" dirty="0">
                <a:cs typeface="B Titr" panose="00000700000000000000" pitchFamily="2" charset="-78"/>
              </a:rPr>
              <a:t>https://iransdi.ncc.gov.ir/layersf/DataModels</a:t>
            </a:r>
          </a:p>
          <a:p>
            <a:pPr algn="just" rtl="1"/>
            <a:r>
              <a:rPr lang="fa-IR" sz="1600" dirty="0">
                <a:cs typeface="B Titr" panose="00000700000000000000" pitchFamily="2" charset="-78"/>
              </a:rPr>
              <a:t>2-	سایر دستگاه‌ها: شامل دستگاه‌های اجرایی ماده 5 که نامشان در لیست فوق قرار </a:t>
            </a:r>
            <a:r>
              <a:rPr lang="fa-IR" sz="1600" dirty="0" smtClean="0">
                <a:cs typeface="B Titr" panose="00000700000000000000" pitchFamily="2" charset="-78"/>
              </a:rPr>
              <a:t>ندارد</a:t>
            </a:r>
          </a:p>
          <a:p>
            <a:pPr algn="just" rtl="1"/>
            <a:endParaRPr lang="fa-IR" sz="1600" b="1" dirty="0">
              <a:cs typeface="B Titr" panose="00000700000000000000" pitchFamily="2" charset="-78"/>
            </a:endParaRPr>
          </a:p>
          <a:p>
            <a:pPr algn="just" rtl="1"/>
            <a:r>
              <a:rPr lang="fa-IR" sz="1600" dirty="0">
                <a:cs typeface="B Titr" panose="00000700000000000000" pitchFamily="2" charset="-78"/>
              </a:rPr>
              <a:t>مستندات قابل قبول از سوی دستگاه: </a:t>
            </a:r>
            <a:endParaRPr lang="en-US" sz="1600" dirty="0">
              <a:cs typeface="B Titr" panose="00000700000000000000" pitchFamily="2" charset="-78"/>
            </a:endParaRPr>
          </a:p>
          <a:p>
            <a:pPr algn="just" rtl="1"/>
            <a:r>
              <a:rPr lang="fa-IR" sz="1600" dirty="0">
                <a:cs typeface="B Titr" panose="00000700000000000000" pitchFamily="2" charset="-78"/>
              </a:rPr>
              <a:t>به تناسب معیارهای مذکور در بخش شماره 1 و 2  اسناد و مدارکی به شرح ذیل مطالبه می‌گردد:</a:t>
            </a:r>
            <a:endParaRPr lang="en-US" sz="1600" dirty="0">
              <a:cs typeface="B Titr" panose="00000700000000000000" pitchFamily="2" charset="-78"/>
            </a:endParaRPr>
          </a:p>
          <a:p>
            <a:pPr lvl="0" algn="just" rtl="1"/>
            <a:r>
              <a:rPr lang="fa-IR" sz="1600" dirty="0">
                <a:cs typeface="B Titr" panose="00000700000000000000" pitchFamily="2" charset="-78"/>
              </a:rPr>
              <a:t>گزارش فنی رقومی سازی اطلاعات مکانی مطابق با دستورالعمل فنی  119-2 و 119-3</a:t>
            </a:r>
            <a:endParaRPr lang="en-US" sz="1600" dirty="0">
              <a:cs typeface="B Titr" panose="00000700000000000000" pitchFamily="2" charset="-78"/>
            </a:endParaRPr>
          </a:p>
          <a:p>
            <a:pPr lvl="0" algn="just" rtl="1"/>
            <a:r>
              <a:rPr lang="fa-IR" sz="1600" dirty="0">
                <a:cs typeface="B Titr" panose="00000700000000000000" pitchFamily="2" charset="-78"/>
              </a:rPr>
              <a:t>گزارش تعداد سرویس‌های ساخته شده و فراداده‌هابر اساس استانداردهای </a:t>
            </a:r>
            <a:r>
              <a:rPr lang="en-US" sz="1600" dirty="0">
                <a:cs typeface="B Titr" panose="00000700000000000000" pitchFamily="2" charset="-78"/>
              </a:rPr>
              <a:t>OGC</a:t>
            </a:r>
            <a:r>
              <a:rPr lang="fa-IR" sz="1600" dirty="0">
                <a:cs typeface="B Titr" panose="00000700000000000000" pitchFamily="2" charset="-78"/>
              </a:rPr>
              <a:t> مطابق با راهنمای جامع ایجاد زیرساخت داده‎‌های مکانی سازمان نقشه برداری</a:t>
            </a:r>
            <a:endParaRPr lang="en-US" sz="1600" dirty="0">
              <a:cs typeface="B Titr" panose="00000700000000000000" pitchFamily="2" charset="-78"/>
            </a:endParaRPr>
          </a:p>
          <a:p>
            <a:pPr lvl="0" algn="just" rtl="1"/>
            <a:r>
              <a:rPr lang="fa-IR" sz="1600" dirty="0">
                <a:cs typeface="B Titr" panose="00000700000000000000" pitchFamily="2" charset="-78"/>
              </a:rPr>
              <a:t>گزارش مربوط به ثبت سرویس در ژئوپورتال‌های ملی و استانی</a:t>
            </a:r>
            <a:endParaRPr lang="en-US" sz="1600" dirty="0">
              <a:cs typeface="B Titr" panose="00000700000000000000" pitchFamily="2" charset="-78"/>
            </a:endParaRPr>
          </a:p>
          <a:p>
            <a:pPr lvl="0" algn="just" rtl="1"/>
            <a:r>
              <a:rPr lang="fa-IR" sz="1600" dirty="0">
                <a:cs typeface="B Titr" panose="00000700000000000000" pitchFamily="2" charset="-78"/>
              </a:rPr>
              <a:t>اسناد مخاطرات لایه‌های مکانی مطابق با الگوی مورد تائید مرکز مدیریت راهبردی افتا بر اساس هماهنگی با سازمان نقشه برداری کشور</a:t>
            </a:r>
            <a:endParaRPr lang="en-US" sz="1600" dirty="0">
              <a:cs typeface="B Titr" panose="00000700000000000000" pitchFamily="2" charset="-78"/>
            </a:endParaRPr>
          </a:p>
          <a:p>
            <a:pPr lvl="0" algn="just" rtl="1"/>
            <a:r>
              <a:rPr lang="fa-IR" sz="1600" dirty="0">
                <a:cs typeface="B Titr" panose="00000700000000000000" pitchFamily="2" charset="-78"/>
              </a:rPr>
              <a:t>اسناد وضع موجود و مدل داده‌های مکانی</a:t>
            </a:r>
            <a:endParaRPr lang="en-US" sz="1600" dirty="0">
              <a:cs typeface="B Titr" panose="00000700000000000000" pitchFamily="2" charset="-78"/>
            </a:endParaRPr>
          </a:p>
          <a:p>
            <a:pPr algn="just" rtl="1"/>
            <a:r>
              <a:rPr lang="fa-IR" sz="1600" dirty="0">
                <a:cs typeface="B Titr" panose="00000700000000000000" pitchFamily="2" charset="-78"/>
              </a:rPr>
              <a:t>گزارش تامین سرور و تخصیص </a:t>
            </a:r>
            <a:r>
              <a:rPr lang="en-US" sz="1600" dirty="0">
                <a:cs typeface="B Titr" panose="00000700000000000000" pitchFamily="2" charset="-78"/>
              </a:rPr>
              <a:t>IP-Valid</a:t>
            </a:r>
            <a:r>
              <a:rPr lang="fa-IR" sz="1600" dirty="0">
                <a:cs typeface="B Titr" panose="00000700000000000000" pitchFamily="2" charset="-78"/>
              </a:rPr>
              <a:t> و ارائه آن به سازمان نقشه برداری کشور</a:t>
            </a:r>
            <a:endParaRPr lang="fa-IR" sz="1600" b="1" dirty="0" smtClean="0">
              <a:cs typeface="B Titr" panose="00000700000000000000" pitchFamily="2" charset="-78"/>
            </a:endParaRPr>
          </a:p>
        </p:txBody>
      </p:sp>
    </p:spTree>
    <p:extLst>
      <p:ext uri="{BB962C8B-B14F-4D97-AF65-F5344CB8AC3E}">
        <p14:creationId xmlns:p14="http://schemas.microsoft.com/office/powerpoint/2010/main" val="24417604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5884" y="673311"/>
            <a:ext cx="11338560" cy="4943405"/>
          </a:xfrm>
          <a:prstGeom prst="rect">
            <a:avLst/>
          </a:prstGeom>
        </p:spPr>
        <p:txBody>
          <a:bodyPr wrap="square">
            <a:spAutoFit/>
          </a:bodyPr>
          <a:lstStyle/>
          <a:p>
            <a:pPr algn="r" rtl="1">
              <a:lnSpc>
                <a:spcPct val="107000"/>
              </a:lnSpc>
            </a:pPr>
            <a:r>
              <a:rPr lang="fa-IR" sz="2000" dirty="0" smtClean="0">
                <a:solidFill>
                  <a:srgbClr val="C00000"/>
                </a:solidFill>
                <a:cs typeface="B Titr" panose="00000700000000000000" pitchFamily="2" charset="-78"/>
              </a:rPr>
              <a:t>راهکارهای پیشنهادی ارتقاء امتیاز حوزه محور عدالت، معیار  شایسته سالاری </a:t>
            </a:r>
          </a:p>
          <a:p>
            <a:pPr algn="r" rtl="1"/>
            <a:r>
              <a:rPr lang="fa-IR" sz="2000" dirty="0">
                <a:solidFill>
                  <a:srgbClr val="C00000"/>
                </a:solidFill>
                <a:latin typeface="B TitI"/>
                <a:cs typeface="B Titr" panose="00000700000000000000" pitchFamily="2" charset="-78"/>
              </a:rPr>
              <a:t>واحدهای متولی:</a:t>
            </a:r>
            <a:r>
              <a:rPr lang="ar-SA" sz="2000" dirty="0" smtClean="0">
                <a:solidFill>
                  <a:srgbClr val="C00000"/>
                </a:solidFill>
                <a:latin typeface="B TitI"/>
                <a:cs typeface="B Titr" panose="00000700000000000000" pitchFamily="2" charset="-78"/>
              </a:rPr>
              <a:t>(</a:t>
            </a:r>
            <a:r>
              <a:rPr lang="fa-IR" sz="2000" dirty="0" smtClean="0">
                <a:solidFill>
                  <a:srgbClr val="C00000"/>
                </a:solidFill>
                <a:latin typeface="B TitI"/>
                <a:cs typeface="B Titr" panose="00000700000000000000" pitchFamily="2" charset="-78"/>
              </a:rPr>
              <a:t>امور جذب</a:t>
            </a:r>
            <a:r>
              <a:rPr lang="ar-SA" sz="2000" dirty="0" smtClean="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algn="r" rtl="1"/>
            <a:r>
              <a:rPr lang="fa-IR" sz="2000" dirty="0">
                <a:solidFill>
                  <a:srgbClr val="C00000"/>
                </a:solidFill>
                <a:latin typeface="B TitI"/>
                <a:cs typeface="B Titr" panose="00000700000000000000" pitchFamily="2" charset="-78"/>
              </a:rPr>
              <a:t> نهاد ارزیاب: </a:t>
            </a:r>
            <a:r>
              <a:rPr lang="fa-IR" sz="2000" dirty="0" smtClean="0">
                <a:solidFill>
                  <a:srgbClr val="C00000"/>
                </a:solidFill>
                <a:latin typeface="B TitI"/>
                <a:cs typeface="B Titr" panose="00000700000000000000" pitchFamily="2" charset="-78"/>
              </a:rPr>
              <a:t>امور اداری</a:t>
            </a:r>
            <a:endParaRPr lang="fa-IR" sz="2000" dirty="0">
              <a:solidFill>
                <a:srgbClr val="C00000"/>
              </a:solidFill>
              <a:latin typeface="B TitI"/>
              <a:cs typeface="B Titr" panose="00000700000000000000" pitchFamily="2" charset="-78"/>
            </a:endParaRPr>
          </a:p>
          <a:p>
            <a:pPr algn="r" rtl="1">
              <a:lnSpc>
                <a:spcPct val="107000"/>
              </a:lnSpc>
            </a:pPr>
            <a:endParaRPr lang="fa-IR" sz="3600" dirty="0" smtClean="0">
              <a:solidFill>
                <a:srgbClr val="C00000"/>
              </a:solidFill>
              <a:cs typeface="B Titr" panose="00000700000000000000" pitchFamily="2" charset="-78"/>
            </a:endParaRPr>
          </a:p>
          <a:p>
            <a:pPr algn="r" rtl="1">
              <a:lnSpc>
                <a:spcPct val="107000"/>
              </a:lnSpc>
            </a:pPr>
            <a:r>
              <a:rPr lang="fa-IR" b="1" dirty="0" smtClean="0">
                <a:cs typeface="B Titr" panose="00000700000000000000" pitchFamily="2" charset="-78"/>
              </a:rPr>
              <a:t>شاخص </a:t>
            </a:r>
            <a:r>
              <a:rPr lang="fa-IR" b="1" dirty="0">
                <a:cs typeface="B Titr" panose="00000700000000000000" pitchFamily="2" charset="-78"/>
              </a:rPr>
              <a:t>1: به­کارگیری افراد بر اساس سازوکار عادلانه</a:t>
            </a:r>
          </a:p>
          <a:p>
            <a:pPr algn="r" rtl="1">
              <a:lnSpc>
                <a:spcPct val="107000"/>
              </a:lnSpc>
            </a:pPr>
            <a:r>
              <a:rPr lang="fa-IR" b="1" dirty="0">
                <a:cs typeface="B Titr" panose="00000700000000000000" pitchFamily="2" charset="-78"/>
              </a:rPr>
              <a:t>سنجه 1: به‌کارگیری و استخدام بر مبنای آزمون (فضای رقابتی)</a:t>
            </a:r>
          </a:p>
          <a:p>
            <a:pPr algn="r" rtl="1">
              <a:lnSpc>
                <a:spcPct val="107000"/>
              </a:lnSpc>
            </a:pPr>
            <a:r>
              <a:rPr lang="fa-IR" dirty="0">
                <a:cs typeface="B Titr" panose="00000700000000000000" pitchFamily="2" charset="-78"/>
              </a:rPr>
              <a:t>نحوه ارزیابی و فرمول سنجش: نسبت افراد به‌کارگیری شده در فضای رقابتی به افراد به‌کارگیری شده خارج از فضای رقابتی  (به ازای هر یک نفر که خارج از فضای رقابتی به‌کارگیری شده است، 10 درصد از امتیاز دستگاه کسر می­گردد)</a:t>
            </a:r>
          </a:p>
          <a:p>
            <a:pPr algn="r" rtl="1"/>
            <a:r>
              <a:rPr lang="fa-IR" dirty="0">
                <a:cs typeface="B Titr" panose="00000700000000000000" pitchFamily="2" charset="-78"/>
              </a:rPr>
              <a:t>مستندات قابل‌قبول(قابل‌ارائه از سوی دستگاه):</a:t>
            </a:r>
            <a:endParaRPr lang="en-US" dirty="0">
              <a:cs typeface="B Titr" panose="00000700000000000000" pitchFamily="2" charset="-78"/>
            </a:endParaRPr>
          </a:p>
          <a:p>
            <a:pPr algn="r" rtl="1"/>
            <a:r>
              <a:rPr lang="fa-IR" dirty="0">
                <a:cs typeface="B Titr" panose="00000700000000000000" pitchFamily="2" charset="-78"/>
              </a:rPr>
              <a:t>مستندات مربوط به برگزاری آزمون و فضای رقابتی برای به‌کارگیری </a:t>
            </a:r>
            <a:r>
              <a:rPr lang="fa-IR" dirty="0" smtClean="0">
                <a:cs typeface="B Titr" panose="00000700000000000000" pitchFamily="2" charset="-78"/>
              </a:rPr>
              <a:t>افراد</a:t>
            </a:r>
          </a:p>
          <a:p>
            <a:pPr algn="r" rtl="1"/>
            <a:r>
              <a:rPr lang="fa-IR" b="1" dirty="0">
                <a:cs typeface="B Titr" panose="00000700000000000000" pitchFamily="2" charset="-78"/>
              </a:rPr>
              <a:t>سنجه 2: رعایت سقف تعیین‌شده تبصره ذیل ماده (32) قانون مدیریت خدمات </a:t>
            </a:r>
            <a:r>
              <a:rPr lang="fa-IR" b="1" dirty="0" smtClean="0">
                <a:cs typeface="B Titr" panose="00000700000000000000" pitchFamily="2" charset="-78"/>
              </a:rPr>
              <a:t>کشوری</a:t>
            </a:r>
          </a:p>
          <a:p>
            <a:pPr algn="r" rtl="1"/>
            <a:r>
              <a:rPr lang="fa-IR" dirty="0">
                <a:cs typeface="B Titr" panose="00000700000000000000" pitchFamily="2" charset="-78"/>
              </a:rPr>
              <a:t>نحوه ارزیابی و فرمول سنجش: تعداد نیروهای قرارداد کار معین مازاد که باید در سقف تعیین‌شده تبصره ذیل ماده (32) قانون مدیریت خدمات کشوری باشد. به ازای هر 1 نفر نیروی قرارداد کار معین مازاد، 10 درصد از امتیاز کسر می­گردد</a:t>
            </a:r>
            <a:r>
              <a:rPr lang="fa-IR" dirty="0" smtClean="0">
                <a:cs typeface="B Titr" panose="00000700000000000000" pitchFamily="2" charset="-78"/>
              </a:rPr>
              <a:t>.</a:t>
            </a:r>
          </a:p>
          <a:p>
            <a:pPr algn="r" rtl="1"/>
            <a:r>
              <a:rPr lang="fa-IR" dirty="0">
                <a:cs typeface="B Titr" panose="00000700000000000000" pitchFamily="2" charset="-78"/>
              </a:rPr>
              <a:t>مستندات قابل‌قبول (قابل‌ارائه از سوی دستگاه):</a:t>
            </a:r>
            <a:endParaRPr lang="en-US" dirty="0">
              <a:cs typeface="B Titr" panose="00000700000000000000" pitchFamily="2" charset="-78"/>
            </a:endParaRPr>
          </a:p>
          <a:p>
            <a:pPr algn="r"/>
            <a:r>
              <a:rPr lang="fa-IR" dirty="0">
                <a:cs typeface="B Titr" panose="00000700000000000000" pitchFamily="2" charset="-78"/>
              </a:rPr>
              <a:t>مستندات مربوط به تعداد پست‌های سازمانی در صورت عدم ثبت در سامانه ساختارهای سازمانی</a:t>
            </a:r>
            <a:endParaRPr lang="fa-IR" sz="20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p:txBody>
      </p:sp>
    </p:spTree>
    <p:extLst>
      <p:ext uri="{BB962C8B-B14F-4D97-AF65-F5344CB8AC3E}">
        <p14:creationId xmlns:p14="http://schemas.microsoft.com/office/powerpoint/2010/main" val="4548178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5761327"/>
          </a:xfrm>
        </p:spPr>
        <p:txBody>
          <a:bodyPr>
            <a:normAutofit fontScale="92500" lnSpcReduction="10000"/>
          </a:bodyPr>
          <a:lstStyle/>
          <a:p>
            <a:pPr marL="0" indent="0" algn="r" rtl="1">
              <a:lnSpc>
                <a:spcPct val="107000"/>
              </a:lnSpc>
              <a:buNone/>
            </a:pPr>
            <a:r>
              <a:rPr lang="fa-IR" sz="2200" dirty="0">
                <a:solidFill>
                  <a:srgbClr val="C00000"/>
                </a:solidFill>
                <a:cs typeface="B Titr" panose="00000700000000000000" pitchFamily="2" charset="-78"/>
              </a:rPr>
              <a:t>راهکارهای پیشنهادی ارتقاء امتیاز حوزه محور عدالت، معیار  شایسته سالاری </a:t>
            </a:r>
          </a:p>
          <a:p>
            <a:pPr marL="0" indent="0" algn="r" rtl="1">
              <a:buNone/>
            </a:pPr>
            <a:r>
              <a:rPr lang="fa-IR" sz="2200" dirty="0">
                <a:solidFill>
                  <a:srgbClr val="C00000"/>
                </a:solidFill>
                <a:latin typeface="B TitI"/>
                <a:cs typeface="B Titr" panose="00000700000000000000" pitchFamily="2" charset="-78"/>
              </a:rPr>
              <a:t>واحدهای متولی:</a:t>
            </a:r>
            <a:r>
              <a:rPr lang="ar-SA" sz="2200" dirty="0">
                <a:solidFill>
                  <a:srgbClr val="C00000"/>
                </a:solidFill>
                <a:latin typeface="B TitI"/>
                <a:cs typeface="B Titr" panose="00000700000000000000" pitchFamily="2" charset="-78"/>
              </a:rPr>
              <a:t>(</a:t>
            </a:r>
            <a:r>
              <a:rPr lang="fa-IR" sz="2200" dirty="0">
                <a:solidFill>
                  <a:srgbClr val="C00000"/>
                </a:solidFill>
                <a:latin typeface="B TitI"/>
                <a:cs typeface="B Titr" panose="00000700000000000000" pitchFamily="2" charset="-78"/>
              </a:rPr>
              <a:t>امور </a:t>
            </a:r>
            <a:r>
              <a:rPr lang="fa-IR" sz="2200" dirty="0" smtClean="0">
                <a:solidFill>
                  <a:srgbClr val="C00000"/>
                </a:solidFill>
                <a:latin typeface="B TitI"/>
                <a:cs typeface="B Titr" panose="00000700000000000000" pitchFamily="2" charset="-78"/>
              </a:rPr>
              <a:t>جذب</a:t>
            </a:r>
            <a:r>
              <a:rPr lang="ar-SA" sz="2200" dirty="0" smtClean="0">
                <a:solidFill>
                  <a:srgbClr val="C00000"/>
                </a:solidFill>
                <a:latin typeface="B TitI"/>
                <a:cs typeface="B Titr" panose="00000700000000000000" pitchFamily="2" charset="-78"/>
              </a:rPr>
              <a:t>)</a:t>
            </a:r>
            <a:endParaRPr lang="fa-IR" sz="2200" dirty="0">
              <a:solidFill>
                <a:srgbClr val="C00000"/>
              </a:solidFill>
              <a:latin typeface="B TitI"/>
              <a:cs typeface="B Titr" panose="00000700000000000000" pitchFamily="2" charset="-78"/>
            </a:endParaRPr>
          </a:p>
          <a:p>
            <a:pPr marL="0" indent="0" algn="r" rtl="1">
              <a:buNone/>
            </a:pPr>
            <a:r>
              <a:rPr lang="fa-IR" sz="2200" dirty="0" smtClean="0">
                <a:solidFill>
                  <a:srgbClr val="C00000"/>
                </a:solidFill>
                <a:latin typeface="B TitI"/>
                <a:cs typeface="B Titr" panose="00000700000000000000" pitchFamily="2" charset="-78"/>
              </a:rPr>
              <a:t>نهاد </a:t>
            </a:r>
            <a:r>
              <a:rPr lang="fa-IR" sz="2200" dirty="0">
                <a:solidFill>
                  <a:srgbClr val="C00000"/>
                </a:solidFill>
                <a:latin typeface="B TitI"/>
                <a:cs typeface="B Titr" panose="00000700000000000000" pitchFamily="2" charset="-78"/>
              </a:rPr>
              <a:t>ارزیاب: </a:t>
            </a:r>
            <a:r>
              <a:rPr lang="fa-IR" sz="2200" dirty="0" smtClean="0">
                <a:solidFill>
                  <a:srgbClr val="C00000"/>
                </a:solidFill>
                <a:latin typeface="B TitI"/>
                <a:cs typeface="B Titr" panose="00000700000000000000" pitchFamily="2" charset="-78"/>
              </a:rPr>
              <a:t>امور اداری</a:t>
            </a:r>
            <a:endParaRPr lang="fa-IR" sz="2200" dirty="0">
              <a:solidFill>
                <a:srgbClr val="C00000"/>
              </a:solidFill>
              <a:latin typeface="B TitI"/>
              <a:cs typeface="B Titr" panose="00000700000000000000" pitchFamily="2" charset="-78"/>
            </a:endParaRPr>
          </a:p>
          <a:p>
            <a:pPr marL="0" marR="0" indent="0" algn="r" rtl="1">
              <a:lnSpc>
                <a:spcPct val="107000"/>
              </a:lnSpc>
              <a:spcBef>
                <a:spcPts val="0"/>
              </a:spcBef>
              <a:spcAft>
                <a:spcPts val="0"/>
              </a:spcAft>
              <a:buNone/>
            </a:pPr>
            <a:r>
              <a:rPr lang="fa-IR" b="1" dirty="0" smtClean="0"/>
              <a:t> </a:t>
            </a:r>
            <a:r>
              <a:rPr lang="fa-IR" sz="1700" b="1" dirty="0">
                <a:cs typeface="B Titr" panose="00000700000000000000" pitchFamily="2" charset="-78"/>
              </a:rPr>
              <a:t>شاخص 2: رعایت شرایط احراز در انتصاب نیروی </a:t>
            </a:r>
            <a:r>
              <a:rPr lang="fa-IR" sz="1700" b="1" dirty="0" smtClean="0">
                <a:cs typeface="B Titr" panose="00000700000000000000" pitchFamily="2" charset="-78"/>
              </a:rPr>
              <a:t>انسانی</a:t>
            </a:r>
          </a:p>
          <a:p>
            <a:pPr algn="r" rtl="1"/>
            <a:r>
              <a:rPr lang="fa-IR" sz="1700" dirty="0">
                <a:cs typeface="B Titr" panose="00000700000000000000" pitchFamily="2" charset="-78"/>
              </a:rPr>
              <a:t>نحوه سنجش:</a:t>
            </a:r>
            <a:endParaRPr lang="en-US" sz="1700" dirty="0">
              <a:cs typeface="B Titr" panose="00000700000000000000" pitchFamily="2" charset="-78"/>
            </a:endParaRPr>
          </a:p>
          <a:p>
            <a:pPr algn="r" rtl="1"/>
            <a:r>
              <a:rPr lang="fa-IR" sz="1700" dirty="0">
                <a:cs typeface="B Titr" panose="00000700000000000000" pitchFamily="2" charset="-78"/>
              </a:rPr>
              <a:t>تکمیل جدول شماره 1 مربوط به این شاخص در قالب فایل اکسل و بارگذاری آن در سامانه ملاک عمل ارزیابی این شاخص خواهد بود.</a:t>
            </a:r>
            <a:endParaRPr lang="en-US" sz="1700" dirty="0">
              <a:cs typeface="B Titr" panose="00000700000000000000" pitchFamily="2" charset="-78"/>
            </a:endParaRPr>
          </a:p>
          <a:p>
            <a:pPr algn="r" rtl="1"/>
            <a:r>
              <a:rPr lang="fa-IR" sz="1700" dirty="0">
                <a:cs typeface="B Titr" panose="00000700000000000000" pitchFamily="2" charset="-78"/>
              </a:rPr>
              <a:t>در صورت عدم ارائه اطلاعات مربوطه در فایل مذکور هیچ امتیازی تعلق نخواهد گرفت.</a:t>
            </a:r>
            <a:endParaRPr lang="en-US" sz="1700" dirty="0">
              <a:cs typeface="B Titr" panose="00000700000000000000" pitchFamily="2" charset="-78"/>
            </a:endParaRPr>
          </a:p>
          <a:p>
            <a:pPr algn="r" rtl="1"/>
            <a:r>
              <a:rPr lang="fa-IR" sz="1700" dirty="0">
                <a:cs typeface="B Titr" panose="00000700000000000000" pitchFamily="2" charset="-78"/>
              </a:rPr>
              <a:t>پس از بررسی انطباق مشاغل ابلاغی مصوب با اطلاعات مشاغل ارائه‌شده در جدول شماره 1 ، امتیاز شاخص اختصاص خواهد یافت. به ازای هر عدم انطباق 20 درصد امتیاز کم خواهد شد. درصورتی‌که بیش از  30 درصد عدم انطباق وجود داشته باشد امتیاز صفر لحاظ خواهد شد</a:t>
            </a:r>
            <a:r>
              <a:rPr lang="fa-IR" sz="1700" dirty="0" smtClean="0">
                <a:cs typeface="B Titr" panose="00000700000000000000" pitchFamily="2" charset="-78"/>
              </a:rPr>
              <a:t>.</a:t>
            </a:r>
          </a:p>
          <a:p>
            <a:pPr algn="r" rtl="1"/>
            <a:r>
              <a:rPr lang="fa-IR" sz="1700" b="1" dirty="0">
                <a:cs typeface="B Titr" panose="00000700000000000000" pitchFamily="2" charset="-78"/>
              </a:rPr>
              <a:t>سنجه 2:رعایت شرایط احراز در انتصاب سمت‌های مدیریت حرفه‌ای </a:t>
            </a:r>
            <a:endParaRPr lang="fa-IR" sz="1700" b="1" dirty="0" smtClean="0">
              <a:cs typeface="B Titr" panose="00000700000000000000" pitchFamily="2" charset="-78"/>
            </a:endParaRPr>
          </a:p>
          <a:p>
            <a:pPr algn="r" rtl="1"/>
            <a:r>
              <a:rPr lang="fa-IR" sz="1700" dirty="0">
                <a:cs typeface="B Titr" panose="00000700000000000000" pitchFamily="2" charset="-78"/>
              </a:rPr>
              <a:t>نحوه ارزیابی و فرمول سنجش: </a:t>
            </a:r>
            <a:endParaRPr lang="en-US" sz="1700" dirty="0">
              <a:cs typeface="B Titr" panose="00000700000000000000" pitchFamily="2" charset="-78"/>
            </a:endParaRPr>
          </a:p>
          <a:p>
            <a:pPr algn="r" rtl="1"/>
            <a:r>
              <a:rPr lang="fa-IR" sz="1700" dirty="0">
                <a:cs typeface="B Titr" panose="00000700000000000000" pitchFamily="2" charset="-78"/>
              </a:rPr>
              <a:t>تکمیل جدول شماره 2 مربوط به این شاخص در قالب فایل اکسل و بارگذاری آن در سامانه ملاک عمل ارزیابی این شاخص خواهد بود.</a:t>
            </a:r>
            <a:endParaRPr lang="en-US" sz="1700" dirty="0">
              <a:cs typeface="B Titr" panose="00000700000000000000" pitchFamily="2" charset="-78"/>
            </a:endParaRPr>
          </a:p>
          <a:p>
            <a:pPr algn="r" rtl="1"/>
            <a:r>
              <a:rPr lang="fa-IR" sz="1700" dirty="0">
                <a:cs typeface="B Titr" panose="00000700000000000000" pitchFamily="2" charset="-78"/>
              </a:rPr>
              <a:t>در صورت عدم ارائه اطلاعات مربوطه در فایل مذکور هیچ امتیازی تعلق نخواهد گرفت.</a:t>
            </a:r>
            <a:endParaRPr lang="en-US" sz="1700" dirty="0">
              <a:cs typeface="B Titr" panose="00000700000000000000" pitchFamily="2" charset="-78"/>
            </a:endParaRPr>
          </a:p>
          <a:p>
            <a:pPr algn="r"/>
            <a:r>
              <a:rPr lang="fa-IR" sz="1700" dirty="0">
                <a:cs typeface="B Titr" panose="00000700000000000000" pitchFamily="2" charset="-78"/>
              </a:rPr>
              <a:t>پس از بررسی انطباق مؤلفه‌ها و شرایط احراز (جدول 2 ) با اطلاعات افراد منتصب شده در سال 1401 امتیاز شاخص اختصاص خواهد یافت. به ازای هر عدم انطباق 20 درصد امتیاز کم خواهد شد. درصورتی‌که بیش از  30 درصد عدم انطباق وجود داشته باشد امتیاز صفر لحاظ خواهد </a:t>
            </a:r>
            <a:r>
              <a:rPr lang="fa-IR" sz="1700" dirty="0" smtClean="0">
                <a:cs typeface="B Titr" panose="00000700000000000000" pitchFamily="2" charset="-78"/>
              </a:rPr>
              <a:t>شد</a:t>
            </a:r>
          </a:p>
          <a:p>
            <a:pPr algn="r" rtl="1"/>
            <a:r>
              <a:rPr lang="fa-IR" sz="1700" dirty="0">
                <a:cs typeface="B Titr" panose="00000700000000000000" pitchFamily="2" charset="-78"/>
              </a:rPr>
              <a:t>مستندات قابل‌قبول(قابل‌ارائه از سوی دستگاه):</a:t>
            </a:r>
            <a:endParaRPr lang="en-US" sz="1700" dirty="0">
              <a:cs typeface="B Titr" panose="00000700000000000000" pitchFamily="2" charset="-78"/>
            </a:endParaRPr>
          </a:p>
          <a:p>
            <a:pPr algn="r"/>
            <a:r>
              <a:rPr lang="fa-IR" sz="1700" dirty="0">
                <a:cs typeface="B Titr" panose="00000700000000000000" pitchFamily="2" charset="-78"/>
              </a:rPr>
              <a:t>تکمیل فایل اکسل برای هر کدام از سنجه‌های 1 </a:t>
            </a:r>
            <a:r>
              <a:rPr lang="fa-IR" sz="1700" dirty="0" smtClean="0">
                <a:cs typeface="B Titr" panose="00000700000000000000" pitchFamily="2" charset="-78"/>
              </a:rPr>
              <a:t>و2</a:t>
            </a:r>
            <a:endParaRPr lang="fa-IR" sz="1700" dirty="0" smtClean="0"/>
          </a:p>
          <a:p>
            <a:pPr algn="r" rtl="1"/>
            <a:endParaRPr lang="en-US" dirty="0"/>
          </a:p>
          <a:p>
            <a:pPr marL="0" marR="0" indent="0" algn="r" rtl="1">
              <a:lnSpc>
                <a:spcPct val="107000"/>
              </a:lnSpc>
              <a:spcBef>
                <a:spcPts val="0"/>
              </a:spcBef>
              <a:spcAft>
                <a:spcPts val="0"/>
              </a:spcAft>
              <a:buNone/>
            </a:pPr>
            <a:endParaRPr lang="fa-IR"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68207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5761327"/>
          </a:xfrm>
        </p:spPr>
        <p:txBody>
          <a:bodyPr>
            <a:normAutofit/>
          </a:bodyPr>
          <a:lstStyle/>
          <a:p>
            <a:pPr marL="0" indent="0" algn="r" rtl="1">
              <a:lnSpc>
                <a:spcPct val="107000"/>
              </a:lnSpc>
              <a:buNone/>
            </a:pPr>
            <a:r>
              <a:rPr lang="fa-IR" sz="2000" dirty="0">
                <a:solidFill>
                  <a:srgbClr val="C00000"/>
                </a:solidFill>
                <a:cs typeface="B Titr" panose="00000700000000000000" pitchFamily="2" charset="-78"/>
              </a:rPr>
              <a:t>راهکارهای پیشنهادی ارتقاء امتیاز حوزه محور عدالت، معیار  شایسته سالاری </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امور جذب</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a:t>
            </a:r>
            <a:r>
              <a:rPr lang="fa-IR" sz="2000" dirty="0" smtClean="0">
                <a:solidFill>
                  <a:srgbClr val="C00000"/>
                </a:solidFill>
                <a:latin typeface="B TitI"/>
                <a:cs typeface="B Titr" panose="00000700000000000000" pitchFamily="2" charset="-78"/>
              </a:rPr>
              <a:t>مرکزنوسازی و تحول اداری</a:t>
            </a:r>
            <a:endParaRPr lang="fa-IR" sz="2000" dirty="0">
              <a:solidFill>
                <a:srgbClr val="C00000"/>
              </a:solidFill>
              <a:latin typeface="B TitI"/>
              <a:cs typeface="B Titr" panose="00000700000000000000" pitchFamily="2" charset="-78"/>
            </a:endParaRPr>
          </a:p>
          <a:p>
            <a:pPr marL="0" marR="0" indent="0" algn="r" rtl="1">
              <a:lnSpc>
                <a:spcPct val="107000"/>
              </a:lnSpc>
              <a:spcBef>
                <a:spcPts val="0"/>
              </a:spcBef>
              <a:spcAft>
                <a:spcPts val="0"/>
              </a:spcAft>
              <a:buNone/>
            </a:pPr>
            <a:endParaRPr lang="fa-IR" sz="1900" b="1" dirty="0" smtClean="0">
              <a:cs typeface="B Titr" panose="00000700000000000000" pitchFamily="2" charset="-78"/>
            </a:endParaRPr>
          </a:p>
          <a:p>
            <a:pPr marL="0" marR="0" indent="0" algn="r" rtl="1">
              <a:lnSpc>
                <a:spcPct val="107000"/>
              </a:lnSpc>
              <a:spcBef>
                <a:spcPts val="0"/>
              </a:spcBef>
              <a:spcAft>
                <a:spcPts val="0"/>
              </a:spcAft>
              <a:buNone/>
            </a:pPr>
            <a:r>
              <a:rPr lang="fa-IR" sz="1900" b="1" dirty="0" smtClean="0">
                <a:cs typeface="B Titr" panose="00000700000000000000" pitchFamily="2" charset="-78"/>
              </a:rPr>
              <a:t>شاخص </a:t>
            </a:r>
            <a:r>
              <a:rPr lang="fa-IR" sz="1900" b="1" dirty="0">
                <a:cs typeface="B Titr" panose="00000700000000000000" pitchFamily="2" charset="-78"/>
              </a:rPr>
              <a:t>3: انتصاب مدیران بر اساس </a:t>
            </a:r>
            <a:r>
              <a:rPr lang="fa-IR" sz="1900" b="1" dirty="0" smtClean="0">
                <a:cs typeface="B Titr" panose="00000700000000000000" pitchFamily="2" charset="-78"/>
              </a:rPr>
              <a:t>شایستگی</a:t>
            </a:r>
          </a:p>
          <a:p>
            <a:pPr marL="0" marR="0" indent="0" algn="r" rtl="1">
              <a:lnSpc>
                <a:spcPct val="107000"/>
              </a:lnSpc>
              <a:spcBef>
                <a:spcPts val="0"/>
              </a:spcBef>
              <a:spcAft>
                <a:spcPts val="0"/>
              </a:spcAft>
              <a:buNone/>
            </a:pPr>
            <a:r>
              <a:rPr lang="fa-IR" sz="1900" b="1" dirty="0">
                <a:cs typeface="B Titr" panose="00000700000000000000" pitchFamily="2" charset="-78"/>
              </a:rPr>
              <a:t>سنجه 1: سنجش شایستگی‌های عمومی مدیران و ایجاد بانک اطلاعات دارندگان گواهینامه </a:t>
            </a:r>
            <a:r>
              <a:rPr lang="fa-IR" sz="1900" b="1" dirty="0" smtClean="0">
                <a:cs typeface="B Titr" panose="00000700000000000000" pitchFamily="2" charset="-78"/>
              </a:rPr>
              <a:t>شایستگی</a:t>
            </a:r>
          </a:p>
          <a:p>
            <a:pPr marL="0" indent="0" algn="r" rtl="1">
              <a:buNone/>
            </a:pPr>
            <a:r>
              <a:rPr lang="fa-IR" sz="1900" dirty="0">
                <a:cs typeface="B Titr" panose="00000700000000000000" pitchFamily="2" charset="-78"/>
              </a:rPr>
              <a:t>مستندات قابل‌قبول (قابل‌ارائه از سوی دستگاه): </a:t>
            </a:r>
            <a:endParaRPr lang="en-US" sz="1900" dirty="0">
              <a:cs typeface="B Titr" panose="00000700000000000000" pitchFamily="2" charset="-78"/>
            </a:endParaRPr>
          </a:p>
          <a:p>
            <a:pPr algn="r"/>
            <a:r>
              <a:rPr lang="fa-IR" sz="1900" dirty="0">
                <a:cs typeface="B Titr" panose="00000700000000000000" pitchFamily="2" charset="-78"/>
              </a:rPr>
              <a:t>لیست تعداد افرادی که شایستگی‌های آنان موردسنجش قرار گرفته است - مستندات ایجاد بانک اطلاعات- چند نمونه از گواهی‌نامه شایستگی</a:t>
            </a:r>
            <a:endParaRPr lang="fa-IR" sz="1900" dirty="0" smtClean="0">
              <a:cs typeface="B Titr" panose="00000700000000000000" pitchFamily="2" charset="-78"/>
            </a:endParaRPr>
          </a:p>
          <a:p>
            <a:pPr algn="r" rtl="1"/>
            <a:r>
              <a:rPr lang="fa-IR" sz="1900" b="1" dirty="0">
                <a:cs typeface="B Titr" panose="00000700000000000000" pitchFamily="2" charset="-78"/>
              </a:rPr>
              <a:t>سنجه 2: انتصاب در سطوح مختلف مدیریتی از میان دارندگان گواهینامه </a:t>
            </a:r>
            <a:r>
              <a:rPr lang="fa-IR" sz="1900" b="1" dirty="0" smtClean="0">
                <a:cs typeface="B Titr" panose="00000700000000000000" pitchFamily="2" charset="-78"/>
              </a:rPr>
              <a:t>شایستگی</a:t>
            </a:r>
          </a:p>
          <a:p>
            <a:pPr algn="r" rtl="1"/>
            <a:r>
              <a:rPr lang="fa-IR" sz="1900" dirty="0">
                <a:cs typeface="B Titr" panose="00000700000000000000" pitchFamily="2" charset="-78"/>
              </a:rPr>
              <a:t>نحوه ارزیابی و فرمول سنجش: نحوه ارزیابی و فرمول سنجش: بر اساس اطلاعات ارائه‌شده از سوی دستگاه در قالب جدول اطلاعات مدیران حرفه انجام می­گردد.</a:t>
            </a:r>
            <a:endParaRPr lang="en-US" sz="1900" dirty="0">
              <a:cs typeface="B Titr" panose="00000700000000000000" pitchFamily="2" charset="-78"/>
            </a:endParaRPr>
          </a:p>
          <a:p>
            <a:pPr algn="r" rtl="1"/>
            <a:r>
              <a:rPr lang="fa-IR" sz="1900" dirty="0">
                <a:cs typeface="B Titr" panose="00000700000000000000" pitchFamily="2" charset="-78"/>
              </a:rPr>
              <a:t>توجه:</a:t>
            </a:r>
            <a:r>
              <a:rPr lang="fa-IR" sz="1900" b="1" dirty="0">
                <a:cs typeface="B Titr" panose="00000700000000000000" pitchFamily="2" charset="-78"/>
              </a:rPr>
              <a:t> </a:t>
            </a:r>
            <a:r>
              <a:rPr lang="fa-IR" sz="1900" dirty="0">
                <a:cs typeface="B Titr" panose="00000700000000000000" pitchFamily="2" charset="-78"/>
              </a:rPr>
              <a:t>کلیه اطلاعاتی که در قالب جداول از جانب دستگاه‌های اجرایی ارائه می­شود با اطلاعات موجود در سامانه­های ساختار دستگاه­های اجرایی و کارمند ایران تطبیق و در صورت مشاهده هرگونه مغایرت احتمالی (عمدی یا سهوی) کل امتیاز شاخص مربوطه برای دستگاه اجرایی صفر لحاظ خواهد شد</a:t>
            </a:r>
            <a:r>
              <a:rPr lang="fa-IR" sz="1900" dirty="0" smtClean="0">
                <a:cs typeface="B Titr" panose="00000700000000000000" pitchFamily="2" charset="-78"/>
              </a:rPr>
              <a:t>.</a:t>
            </a:r>
          </a:p>
          <a:p>
            <a:pPr marL="0" indent="0" algn="r" rtl="1">
              <a:buNone/>
            </a:pPr>
            <a:r>
              <a:rPr lang="fa-IR" sz="1900" b="1" dirty="0">
                <a:cs typeface="B Titr" panose="00000700000000000000" pitchFamily="2" charset="-78"/>
              </a:rPr>
              <a:t>سنجه 3: تدوین شایستگی‌های اختصاصی مدیریتی به تفکیک معاونت‌ها / واحد‌های </a:t>
            </a:r>
            <a:r>
              <a:rPr lang="fa-IR" sz="1900" b="1" dirty="0" smtClean="0">
                <a:cs typeface="B Titr" panose="00000700000000000000" pitchFamily="2" charset="-78"/>
              </a:rPr>
              <a:t>دستگاه</a:t>
            </a:r>
          </a:p>
          <a:p>
            <a:pPr marL="0" indent="0" algn="r" rtl="1">
              <a:buNone/>
            </a:pPr>
            <a:endParaRPr lang="fa-IR"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124994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261" y="465512"/>
            <a:ext cx="11062855" cy="5761327"/>
          </a:xfrm>
        </p:spPr>
        <p:txBody>
          <a:bodyPr>
            <a:normAutofit/>
          </a:bodyPr>
          <a:lstStyle/>
          <a:p>
            <a:pPr marL="0" indent="0" algn="r" rtl="1">
              <a:lnSpc>
                <a:spcPct val="107000"/>
              </a:lnSpc>
              <a:buNone/>
            </a:pPr>
            <a:r>
              <a:rPr lang="fa-IR" sz="2000" dirty="0">
                <a:solidFill>
                  <a:srgbClr val="C00000"/>
                </a:solidFill>
                <a:cs typeface="B Titr" panose="00000700000000000000" pitchFamily="2" charset="-78"/>
              </a:rPr>
              <a:t>راهکارهای پیشنهادی ارتقاء امتیاز حوزه محور عدالت، معیار  شایسته سالاری </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امور جذب</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مرکزنوسازی و تحول اداری</a:t>
            </a:r>
          </a:p>
          <a:p>
            <a:pPr marL="0" indent="0" algn="r" rtl="1">
              <a:buNone/>
            </a:pPr>
            <a:endParaRPr lang="fa-IR" sz="1600" b="1" dirty="0" smtClean="0">
              <a:cs typeface="B Titr" panose="00000700000000000000" pitchFamily="2" charset="-78"/>
            </a:endParaRPr>
          </a:p>
          <a:p>
            <a:pPr marL="0" indent="0" algn="r" rtl="1">
              <a:buNone/>
            </a:pPr>
            <a:r>
              <a:rPr lang="fa-IR" sz="1600" b="1" dirty="0" smtClean="0">
                <a:cs typeface="B Titr" panose="00000700000000000000" pitchFamily="2" charset="-78"/>
              </a:rPr>
              <a:t>سنجه </a:t>
            </a:r>
            <a:r>
              <a:rPr lang="fa-IR" sz="1600" b="1" dirty="0">
                <a:cs typeface="B Titr" panose="00000700000000000000" pitchFamily="2" charset="-78"/>
              </a:rPr>
              <a:t>3: تدوین شایستگی‌های اختصاصی مدیریتی به تفکیک معاونت‌ها / واحد‌های </a:t>
            </a:r>
            <a:r>
              <a:rPr lang="fa-IR" sz="1600" b="1" dirty="0" smtClean="0">
                <a:cs typeface="B Titr" panose="00000700000000000000" pitchFamily="2" charset="-78"/>
              </a:rPr>
              <a:t>دستگاه</a:t>
            </a:r>
          </a:p>
          <a:p>
            <a:pPr marL="0" indent="0" algn="r" rtl="1">
              <a:buNone/>
            </a:pPr>
            <a:r>
              <a:rPr lang="fa-IR" sz="1600" dirty="0">
                <a:cs typeface="B Titr" panose="00000700000000000000" pitchFamily="2" charset="-78"/>
              </a:rPr>
              <a:t>نحوه ارزیابی و فرمول سنجش: بر اساس ارائه اطلاعات و مستندات مثبته ارائه‌شده ارزیابی </a:t>
            </a:r>
            <a:r>
              <a:rPr lang="fa-IR" sz="1600" dirty="0" smtClean="0">
                <a:cs typeface="B Titr" panose="00000700000000000000" pitchFamily="2" charset="-78"/>
              </a:rPr>
              <a:t>می­گردد</a:t>
            </a:r>
          </a:p>
          <a:p>
            <a:pPr algn="r" rtl="1"/>
            <a:r>
              <a:rPr lang="fa-IR" sz="1600" dirty="0">
                <a:cs typeface="B Titr" panose="00000700000000000000" pitchFamily="2" charset="-78"/>
              </a:rPr>
              <a:t>مستندات قابل‌قبول (قابل‌ارائه از سوی دستگاه): </a:t>
            </a:r>
            <a:endParaRPr lang="en-US" sz="1600" dirty="0">
              <a:cs typeface="B Titr" panose="00000700000000000000" pitchFamily="2" charset="-78"/>
            </a:endParaRPr>
          </a:p>
          <a:p>
            <a:pPr algn="r" rtl="1"/>
            <a:r>
              <a:rPr lang="fa-IR" sz="1600" dirty="0">
                <a:cs typeface="B Titr" panose="00000700000000000000" pitchFamily="2" charset="-78"/>
              </a:rPr>
              <a:t>مستندات مربوط به تدوین شایستگی‌های اختصاصی مدیریتی و تصویب آن‌ها- مستندات مربوط به اعمال شایستگی‌های اختصاصی مدیریتی</a:t>
            </a:r>
            <a:endParaRPr lang="fa-IR" sz="1600" b="1" dirty="0" smtClean="0">
              <a:cs typeface="B Titr" panose="00000700000000000000" pitchFamily="2" charset="-78"/>
            </a:endParaRPr>
          </a:p>
          <a:p>
            <a:pPr marL="0" indent="0" algn="r" rtl="1">
              <a:buNone/>
            </a:pPr>
            <a:endParaRPr lang="fa-IR" sz="1600" kern="1400" dirty="0">
              <a:solidFill>
                <a:srgbClr val="000000"/>
              </a:solidFill>
              <a:latin typeface="Times New Roman" panose="02020603050405020304" pitchFamily="18" charset="0"/>
              <a:ea typeface="Times New Roman" panose="02020603050405020304" pitchFamily="18" charset="0"/>
              <a:cs typeface="B Titr" panose="00000700000000000000" pitchFamily="2" charset="-78"/>
            </a:endParaRPr>
          </a:p>
          <a:p>
            <a:pPr marL="0" marR="0" indent="0" algn="r" rtl="1">
              <a:lnSpc>
                <a:spcPct val="107000"/>
              </a:lnSpc>
              <a:spcBef>
                <a:spcPts val="0"/>
              </a:spcBef>
              <a:spcAft>
                <a:spcPts val="0"/>
              </a:spcAft>
              <a:buNone/>
            </a:pP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544588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5761327"/>
          </a:xfrm>
        </p:spPr>
        <p:txBody>
          <a:bodyPr>
            <a:normAutofit/>
          </a:bodyPr>
          <a:lstStyle/>
          <a:p>
            <a:pPr marL="0" indent="0" algn="r" rtl="1">
              <a:lnSpc>
                <a:spcPct val="107000"/>
              </a:lnSpc>
              <a:spcBef>
                <a:spcPts val="0"/>
              </a:spcBef>
              <a:buNone/>
            </a:pPr>
            <a:r>
              <a:rPr lang="fa-IR" sz="3200" dirty="0" smtClean="0">
                <a:solidFill>
                  <a:srgbClr val="C00000"/>
                </a:solidFill>
                <a:cs typeface="B Titr" panose="00000700000000000000" pitchFamily="2" charset="-78"/>
              </a:rPr>
              <a:t>راهکارهای </a:t>
            </a:r>
            <a:r>
              <a:rPr lang="fa-IR" sz="3200" dirty="0">
                <a:solidFill>
                  <a:srgbClr val="C00000"/>
                </a:solidFill>
                <a:cs typeface="B Titr" panose="00000700000000000000" pitchFamily="2" charset="-78"/>
              </a:rPr>
              <a:t>پیشنهادی ارتقاء امتیاز حوزه </a:t>
            </a:r>
            <a:r>
              <a:rPr lang="fa-IR" sz="3200" dirty="0" smtClean="0">
                <a:solidFill>
                  <a:srgbClr val="C00000"/>
                </a:solidFill>
                <a:cs typeface="B Titr" panose="00000700000000000000" pitchFamily="2" charset="-78"/>
              </a:rPr>
              <a:t>محور عدالت، </a:t>
            </a:r>
            <a:r>
              <a:rPr lang="fa-IR" sz="3200" dirty="0">
                <a:solidFill>
                  <a:srgbClr val="C00000"/>
                </a:solidFill>
                <a:cs typeface="B Titr" panose="00000700000000000000" pitchFamily="2" charset="-78"/>
              </a:rPr>
              <a:t>معیار  </a:t>
            </a:r>
            <a:r>
              <a:rPr lang="fa-IR" sz="3200" dirty="0" smtClean="0">
                <a:solidFill>
                  <a:srgbClr val="C00000"/>
                </a:solidFill>
                <a:cs typeface="B Titr" panose="00000700000000000000" pitchFamily="2" charset="-78"/>
              </a:rPr>
              <a:t>جبران خدمت عادلانه:</a:t>
            </a:r>
          </a:p>
          <a:p>
            <a:pPr marL="0" indent="0" algn="r" rtl="1">
              <a:buNone/>
            </a:pPr>
            <a:r>
              <a:rPr lang="fa-IR" sz="3200" dirty="0">
                <a:solidFill>
                  <a:srgbClr val="C00000"/>
                </a:solidFill>
                <a:latin typeface="B TitI"/>
                <a:cs typeface="B Titr" panose="00000700000000000000" pitchFamily="2" charset="-78"/>
              </a:rPr>
              <a:t>واحدهای متولی:</a:t>
            </a:r>
            <a:r>
              <a:rPr lang="ar-SA" sz="3200" dirty="0">
                <a:solidFill>
                  <a:srgbClr val="C00000"/>
                </a:solidFill>
                <a:latin typeface="B TitI"/>
                <a:cs typeface="B Titr" panose="00000700000000000000" pitchFamily="2" charset="-78"/>
              </a:rPr>
              <a:t>(</a:t>
            </a:r>
            <a:r>
              <a:rPr lang="fa-IR" sz="3200" dirty="0" smtClean="0">
                <a:solidFill>
                  <a:srgbClr val="C00000"/>
                </a:solidFill>
                <a:latin typeface="B TitI"/>
                <a:cs typeface="B Titr" panose="00000700000000000000" pitchFamily="2" charset="-78"/>
              </a:rPr>
              <a:t>امورجبران خدمت عادلانه</a:t>
            </a:r>
            <a:r>
              <a:rPr lang="ar-SA" sz="3200" dirty="0" smtClean="0">
                <a:solidFill>
                  <a:srgbClr val="C00000"/>
                </a:solidFill>
                <a:latin typeface="B TitI"/>
                <a:cs typeface="B Titr" panose="00000700000000000000" pitchFamily="2" charset="-78"/>
              </a:rPr>
              <a:t>)</a:t>
            </a:r>
            <a:endParaRPr lang="fa-IR" sz="3200" dirty="0">
              <a:solidFill>
                <a:srgbClr val="C00000"/>
              </a:solidFill>
              <a:latin typeface="B TitI"/>
              <a:cs typeface="B Titr" panose="00000700000000000000" pitchFamily="2" charset="-78"/>
            </a:endParaRPr>
          </a:p>
          <a:p>
            <a:pPr marL="0" indent="0" algn="r" rtl="1">
              <a:buNone/>
            </a:pPr>
            <a:r>
              <a:rPr lang="fa-IR" sz="3200" dirty="0">
                <a:solidFill>
                  <a:srgbClr val="C00000"/>
                </a:solidFill>
                <a:latin typeface="B TitI"/>
                <a:cs typeface="B Titr" panose="00000700000000000000" pitchFamily="2" charset="-78"/>
              </a:rPr>
              <a:t>نهاد ارزیاب: </a:t>
            </a:r>
            <a:r>
              <a:rPr lang="fa-IR" sz="3200" dirty="0" smtClean="0">
                <a:solidFill>
                  <a:srgbClr val="C00000"/>
                </a:solidFill>
                <a:latin typeface="B TitI"/>
                <a:cs typeface="B Titr" panose="00000700000000000000" pitchFamily="2" charset="-78"/>
              </a:rPr>
              <a:t>امور اداری – امور مالی</a:t>
            </a:r>
            <a:endParaRPr lang="fa-IR" sz="1700" dirty="0">
              <a:solidFill>
                <a:srgbClr val="C00000"/>
              </a:solidFill>
              <a:latin typeface="B TitI"/>
              <a:cs typeface="B Titr" panose="00000700000000000000" pitchFamily="2" charset="-78"/>
            </a:endParaRPr>
          </a:p>
          <a:p>
            <a:pPr marL="0" indent="0" algn="r" rtl="1">
              <a:lnSpc>
                <a:spcPct val="107000"/>
              </a:lnSpc>
              <a:spcBef>
                <a:spcPts val="0"/>
              </a:spcBef>
              <a:buNone/>
            </a:pPr>
            <a:endParaRPr lang="fa-IR" sz="1700" b="1" dirty="0">
              <a:cs typeface="B Titr" panose="00000700000000000000" pitchFamily="2" charset="-78"/>
            </a:endParaRPr>
          </a:p>
          <a:p>
            <a:pPr marL="0" indent="0" algn="r" rtl="1">
              <a:lnSpc>
                <a:spcPct val="107000"/>
              </a:lnSpc>
              <a:spcBef>
                <a:spcPts val="0"/>
              </a:spcBef>
              <a:buNone/>
            </a:pPr>
            <a:r>
              <a:rPr lang="fa-IR" sz="1700" b="1" dirty="0" smtClean="0">
                <a:cs typeface="B Titr" panose="00000700000000000000" pitchFamily="2" charset="-78"/>
              </a:rPr>
              <a:t>شاخص </a:t>
            </a:r>
            <a:r>
              <a:rPr lang="fa-IR" sz="1700" b="1" dirty="0">
                <a:cs typeface="B Titr" panose="00000700000000000000" pitchFamily="2" charset="-78"/>
              </a:rPr>
              <a:t>1: توزیع عادلانه حقوق و </a:t>
            </a:r>
            <a:r>
              <a:rPr lang="fa-IR" sz="1700" b="1" dirty="0" smtClean="0">
                <a:cs typeface="B Titr" panose="00000700000000000000" pitchFamily="2" charset="-78"/>
              </a:rPr>
              <a:t>مزایا</a:t>
            </a:r>
          </a:p>
          <a:p>
            <a:pPr marL="0" indent="0" algn="r" rtl="1">
              <a:lnSpc>
                <a:spcPct val="107000"/>
              </a:lnSpc>
              <a:spcBef>
                <a:spcPts val="0"/>
              </a:spcBef>
              <a:buNone/>
            </a:pPr>
            <a:r>
              <a:rPr lang="fa-IR" sz="1700" b="1" dirty="0">
                <a:cs typeface="B Titr" panose="00000700000000000000" pitchFamily="2" charset="-78"/>
              </a:rPr>
              <a:t>سنجه 1: تعیین و رعایت سهم انواع مزایای جانبی در پرداخت آنها به </a:t>
            </a:r>
            <a:r>
              <a:rPr lang="fa-IR" sz="1700" b="1" dirty="0" smtClean="0">
                <a:cs typeface="B Titr" panose="00000700000000000000" pitchFamily="2" charset="-78"/>
              </a:rPr>
              <a:t>کارکنان</a:t>
            </a:r>
          </a:p>
          <a:p>
            <a:pPr algn="r" rtl="1"/>
            <a:r>
              <a:rPr lang="fa-IR" sz="1700" dirty="0">
                <a:cs typeface="B Titr" panose="00000700000000000000" pitchFamily="2" charset="-78"/>
              </a:rPr>
              <a:t>نحوه ارزیابی و فرمول سنجش:</a:t>
            </a:r>
            <a:endParaRPr lang="en-US" sz="1700" dirty="0">
              <a:cs typeface="B Titr" panose="00000700000000000000" pitchFamily="2" charset="-78"/>
            </a:endParaRPr>
          </a:p>
          <a:p>
            <a:pPr lvl="0" algn="r" rtl="1"/>
            <a:r>
              <a:rPr lang="fa-IR" sz="1700" dirty="0">
                <a:cs typeface="B Titr" panose="00000700000000000000" pitchFamily="2" charset="-78"/>
              </a:rPr>
              <a:t>ارائه مصوبه ناظر بر تعیین سهم انواع مزایای جانبی (50 درصد امتیاز)</a:t>
            </a:r>
            <a:endParaRPr lang="en-US" sz="1700" dirty="0">
              <a:cs typeface="B Titr" panose="00000700000000000000" pitchFamily="2" charset="-78"/>
            </a:endParaRPr>
          </a:p>
          <a:p>
            <a:pPr algn="r" rtl="1"/>
            <a:r>
              <a:rPr lang="fa-IR" sz="1700" dirty="0">
                <a:cs typeface="B Titr" panose="00000700000000000000" pitchFamily="2" charset="-78"/>
              </a:rPr>
              <a:t>ارائه گزارش نحوه تخصیص بودجه مزایای جانبی (50 درصد امتیاز</a:t>
            </a:r>
            <a:r>
              <a:rPr lang="fa-IR" sz="1700" dirty="0" smtClean="0">
                <a:cs typeface="B Titr" panose="00000700000000000000" pitchFamily="2" charset="-78"/>
              </a:rPr>
              <a:t>)</a:t>
            </a:r>
          </a:p>
          <a:p>
            <a:pPr algn="r" rtl="1"/>
            <a:r>
              <a:rPr lang="fa-IR" sz="1700" dirty="0">
                <a:cs typeface="B Titr" panose="00000700000000000000" pitchFamily="2" charset="-78"/>
              </a:rPr>
              <a:t>مستندات قابل قبول (قابل ارائه از سوی دستگاه):</a:t>
            </a:r>
            <a:endParaRPr lang="en-US" sz="1700" dirty="0">
              <a:cs typeface="B Titr" panose="00000700000000000000" pitchFamily="2" charset="-78"/>
            </a:endParaRPr>
          </a:p>
          <a:p>
            <a:pPr algn="r" rtl="1"/>
            <a:r>
              <a:rPr lang="fa-IR" sz="1700" dirty="0">
                <a:cs typeface="B Titr" panose="00000700000000000000" pitchFamily="2" charset="-78"/>
              </a:rPr>
              <a:t>مصوبه شورای راهبری توسعه دستگاه یا سایر مراجع مربوطه</a:t>
            </a:r>
            <a:endParaRPr lang="en-US" sz="1700" dirty="0">
              <a:cs typeface="B Titr" panose="00000700000000000000" pitchFamily="2" charset="-78"/>
            </a:endParaRPr>
          </a:p>
          <a:p>
            <a:pPr algn="r" rtl="1"/>
            <a:r>
              <a:rPr lang="fa-IR" sz="1700" dirty="0">
                <a:cs typeface="B Titr" panose="00000700000000000000" pitchFamily="2" charset="-78"/>
              </a:rPr>
              <a:t>گزارش سهم انواع مزایای جانبی از کل بودجه</a:t>
            </a:r>
            <a:endParaRPr lang="fa-IR" sz="1700" dirty="0">
              <a:solidFill>
                <a:srgbClr val="C00000"/>
              </a:solidFill>
              <a:cs typeface="B Titr" panose="00000700000000000000" pitchFamily="2" charset="-78"/>
            </a:endParaRPr>
          </a:p>
          <a:p>
            <a:pPr marL="0" indent="0" algn="just" rtl="1">
              <a:buNone/>
            </a:pPr>
            <a:r>
              <a:rPr lang="fa-IR" sz="2300" b="1" dirty="0" smtClean="0">
                <a:cs typeface="B Titr" panose="00000700000000000000" pitchFamily="2" charset="-78"/>
              </a:rPr>
              <a:t> </a:t>
            </a: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61518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Downloads\tejiran-ir (12).png"/>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73143" y="2150718"/>
            <a:ext cx="3018122" cy="30181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741649" y="3102102"/>
            <a:ext cx="2026517" cy="1200329"/>
          </a:xfrm>
          <a:prstGeom prst="rect">
            <a:avLst/>
          </a:prstGeom>
          <a:noFill/>
        </p:spPr>
        <p:txBody>
          <a:bodyPr wrap="none" rtlCol="0">
            <a:spAutoFit/>
          </a:bodyPr>
          <a:lstStyle/>
          <a:p>
            <a:pPr algn="ctr"/>
            <a:r>
              <a:rPr lang="fa-IR" sz="3600" dirty="0" err="1">
                <a:solidFill>
                  <a:srgbClr val="0070C0"/>
                </a:solidFill>
                <a:cs typeface="B Titr" panose="00000700000000000000" pitchFamily="2" charset="-78"/>
              </a:rPr>
              <a:t>شاخص‌های</a:t>
            </a:r>
            <a:r>
              <a:rPr lang="fa-IR" sz="3600" dirty="0">
                <a:solidFill>
                  <a:srgbClr val="0070C0"/>
                </a:solidFill>
                <a:cs typeface="B Titr" panose="00000700000000000000" pitchFamily="2" charset="-78"/>
              </a:rPr>
              <a:t/>
            </a:r>
            <a:br>
              <a:rPr lang="fa-IR" sz="3600" dirty="0">
                <a:solidFill>
                  <a:srgbClr val="0070C0"/>
                </a:solidFill>
                <a:cs typeface="B Titr" panose="00000700000000000000" pitchFamily="2" charset="-78"/>
              </a:rPr>
            </a:br>
            <a:r>
              <a:rPr lang="fa-IR" sz="3600" dirty="0">
                <a:solidFill>
                  <a:srgbClr val="0070C0"/>
                </a:solidFill>
                <a:cs typeface="B Titr" panose="00000700000000000000" pitchFamily="2" charset="-78"/>
              </a:rPr>
              <a:t>عمومی</a:t>
            </a:r>
            <a:endParaRPr lang="en-US" sz="3600" dirty="0">
              <a:solidFill>
                <a:srgbClr val="0070C0"/>
              </a:solidFill>
              <a:cs typeface="B Titr" panose="00000700000000000000" pitchFamily="2" charset="-78"/>
            </a:endParaRPr>
          </a:p>
        </p:txBody>
      </p:sp>
      <p:pic>
        <p:nvPicPr>
          <p:cNvPr id="9" name="Picture 2" descr="C:\Users\M\Downloads\tejiran-ir (12).png"/>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7266" y="2193204"/>
            <a:ext cx="3018122" cy="30181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593158" y="3144587"/>
            <a:ext cx="2026516" cy="1200329"/>
          </a:xfrm>
          <a:prstGeom prst="rect">
            <a:avLst/>
          </a:prstGeom>
          <a:noFill/>
        </p:spPr>
        <p:txBody>
          <a:bodyPr wrap="none" rtlCol="0">
            <a:spAutoFit/>
          </a:bodyPr>
          <a:lstStyle/>
          <a:p>
            <a:pPr algn="ctr"/>
            <a:r>
              <a:rPr lang="fa-IR" sz="3600" dirty="0" err="1">
                <a:solidFill>
                  <a:srgbClr val="C00000"/>
                </a:solidFill>
                <a:cs typeface="B Titr" panose="00000700000000000000" pitchFamily="2" charset="-78"/>
              </a:rPr>
              <a:t>شاخص‌های</a:t>
            </a:r>
            <a:r>
              <a:rPr lang="fa-IR" sz="3600" dirty="0">
                <a:solidFill>
                  <a:srgbClr val="C00000"/>
                </a:solidFill>
                <a:cs typeface="B Titr" panose="00000700000000000000" pitchFamily="2" charset="-78"/>
              </a:rPr>
              <a:t/>
            </a:r>
            <a:br>
              <a:rPr lang="fa-IR" sz="3600" dirty="0">
                <a:solidFill>
                  <a:srgbClr val="C00000"/>
                </a:solidFill>
                <a:cs typeface="B Titr" panose="00000700000000000000" pitchFamily="2" charset="-78"/>
              </a:rPr>
            </a:br>
            <a:r>
              <a:rPr lang="fa-IR" sz="3600" dirty="0">
                <a:solidFill>
                  <a:srgbClr val="C00000"/>
                </a:solidFill>
                <a:cs typeface="B Titr" panose="00000700000000000000" pitchFamily="2" charset="-78"/>
              </a:rPr>
              <a:t>اختصاصی</a:t>
            </a:r>
            <a:endParaRPr lang="en-US" sz="3600" dirty="0">
              <a:solidFill>
                <a:srgbClr val="C00000"/>
              </a:solidFill>
              <a:cs typeface="B Titr" panose="00000700000000000000" pitchFamily="2" charset="-78"/>
            </a:endParaRPr>
          </a:p>
        </p:txBody>
      </p:sp>
      <p:pic>
        <p:nvPicPr>
          <p:cNvPr id="18" name="Picture 2" descr="C:\Users\M\Downloads\tejiran-ir (1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91265" y="2823967"/>
            <a:ext cx="1756595" cy="175659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M\Downloads\tejiran-ir (1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0671" y="2823968"/>
            <a:ext cx="1756595" cy="17565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25706" y="3467283"/>
            <a:ext cx="1269899" cy="461665"/>
          </a:xfrm>
          <a:prstGeom prst="rect">
            <a:avLst/>
          </a:prstGeom>
          <a:noFill/>
        </p:spPr>
        <p:txBody>
          <a:bodyPr wrap="none" rtlCol="0">
            <a:spAutoFit/>
          </a:bodyPr>
          <a:lstStyle/>
          <a:p>
            <a:r>
              <a:rPr lang="fa-IR" sz="2400" b="1" dirty="0">
                <a:solidFill>
                  <a:schemeClr val="accent5">
                    <a:lumMod val="75000"/>
                  </a:schemeClr>
                </a:solidFill>
                <a:cs typeface="B Nazanin" panose="00000400000000000000" pitchFamily="2" charset="-78"/>
              </a:rPr>
              <a:t>1000 امتیاز</a:t>
            </a:r>
            <a:endParaRPr lang="en-US" sz="2400" b="1" dirty="0">
              <a:solidFill>
                <a:schemeClr val="accent5">
                  <a:lumMod val="75000"/>
                </a:schemeClr>
              </a:solidFill>
              <a:cs typeface="B Nazanin" panose="00000400000000000000" pitchFamily="2" charset="-78"/>
            </a:endParaRPr>
          </a:p>
        </p:txBody>
      </p:sp>
      <p:sp>
        <p:nvSpPr>
          <p:cNvPr id="20" name="TextBox 19"/>
          <p:cNvSpPr txBox="1"/>
          <p:nvPr/>
        </p:nvSpPr>
        <p:spPr>
          <a:xfrm>
            <a:off x="1680370" y="3476653"/>
            <a:ext cx="1269899" cy="461665"/>
          </a:xfrm>
          <a:prstGeom prst="rect">
            <a:avLst/>
          </a:prstGeom>
          <a:noFill/>
        </p:spPr>
        <p:txBody>
          <a:bodyPr wrap="none" rtlCol="0">
            <a:spAutoFit/>
          </a:bodyPr>
          <a:lstStyle/>
          <a:p>
            <a:r>
              <a:rPr lang="fa-IR" sz="2400" b="1" dirty="0">
                <a:solidFill>
                  <a:srgbClr val="C00000"/>
                </a:solidFill>
                <a:cs typeface="B Nazanin" panose="00000400000000000000" pitchFamily="2" charset="-78"/>
              </a:rPr>
              <a:t>1000 امتیاز</a:t>
            </a:r>
            <a:endParaRPr lang="en-US" sz="2400" b="1" dirty="0">
              <a:solidFill>
                <a:srgbClr val="C00000"/>
              </a:solidFill>
              <a:cs typeface="B Nazanin" panose="00000400000000000000" pitchFamily="2" charset="-78"/>
            </a:endParaRPr>
          </a:p>
        </p:txBody>
      </p:sp>
    </p:spTree>
    <p:extLst>
      <p:ext uri="{BB962C8B-B14F-4D97-AF65-F5344CB8AC3E}">
        <p14:creationId xmlns:p14="http://schemas.microsoft.com/office/powerpoint/2010/main" val="78040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22" presetClass="entr" presetSubtype="8"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par>
                                <p:cTn id="14" presetID="22" presetClass="entr" presetSubtype="2"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right)">
                                      <p:cBhvr>
                                        <p:cTn id="16" dur="500"/>
                                        <p:tgtEl>
                                          <p:spTgt spid="19"/>
                                        </p:tgtEl>
                                      </p:cBhvr>
                                    </p:animEffect>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par>
                                <p:cTn id="28" presetID="47"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1000"/>
                                        <p:tgtEl>
                                          <p:spTgt spid="20"/>
                                        </p:tgtEl>
                                      </p:cBhvr>
                                    </p:animEffect>
                                    <p:anim calcmode="lin" valueType="num">
                                      <p:cBhvr>
                                        <p:cTn id="31" dur="1000" fill="hold"/>
                                        <p:tgtEl>
                                          <p:spTgt spid="20"/>
                                        </p:tgtEl>
                                        <p:attrNameLst>
                                          <p:attrName>ppt_x</p:attrName>
                                        </p:attrNameLst>
                                      </p:cBhvr>
                                      <p:tavLst>
                                        <p:tav tm="0">
                                          <p:val>
                                            <p:strVal val="#ppt_x"/>
                                          </p:val>
                                        </p:tav>
                                        <p:tav tm="100000">
                                          <p:val>
                                            <p:strVal val="#ppt_x"/>
                                          </p:val>
                                        </p:tav>
                                      </p:tavLst>
                                    </p:anim>
                                    <p:anim calcmode="lin" valueType="num">
                                      <p:cBhvr>
                                        <p:cTn id="32" dur="1000" fill="hold"/>
                                        <p:tgtEl>
                                          <p:spTgt spid="20"/>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4" grpId="0"/>
      <p:bldP spid="20"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5761327"/>
          </a:xfrm>
        </p:spPr>
        <p:txBody>
          <a:bodyPr>
            <a:normAutofit/>
          </a:bodyPr>
          <a:lstStyle/>
          <a:p>
            <a:pPr marL="0" indent="0" algn="r" rtl="1">
              <a:lnSpc>
                <a:spcPct val="107000"/>
              </a:lnSpc>
              <a:spcBef>
                <a:spcPts val="0"/>
              </a:spcBef>
              <a:buNone/>
            </a:pPr>
            <a:r>
              <a:rPr lang="fa-IR" sz="3200" dirty="0" smtClean="0">
                <a:solidFill>
                  <a:srgbClr val="C00000"/>
                </a:solidFill>
                <a:cs typeface="B Titr" panose="00000700000000000000" pitchFamily="2" charset="-78"/>
              </a:rPr>
              <a:t>راهکارهای </a:t>
            </a:r>
            <a:r>
              <a:rPr lang="fa-IR" sz="3200" dirty="0">
                <a:solidFill>
                  <a:srgbClr val="C00000"/>
                </a:solidFill>
                <a:cs typeface="B Titr" panose="00000700000000000000" pitchFamily="2" charset="-78"/>
              </a:rPr>
              <a:t>پیشنهادی ارتقاء امتیاز حوزه </a:t>
            </a:r>
            <a:r>
              <a:rPr lang="fa-IR" sz="3200" dirty="0" smtClean="0">
                <a:solidFill>
                  <a:srgbClr val="C00000"/>
                </a:solidFill>
                <a:cs typeface="B Titr" panose="00000700000000000000" pitchFamily="2" charset="-78"/>
              </a:rPr>
              <a:t>محور عدالت، </a:t>
            </a:r>
            <a:r>
              <a:rPr lang="fa-IR" sz="3200" dirty="0">
                <a:solidFill>
                  <a:srgbClr val="C00000"/>
                </a:solidFill>
                <a:cs typeface="B Titr" panose="00000700000000000000" pitchFamily="2" charset="-78"/>
              </a:rPr>
              <a:t>معیار  </a:t>
            </a:r>
            <a:r>
              <a:rPr lang="fa-IR" sz="3200" dirty="0" smtClean="0">
                <a:solidFill>
                  <a:srgbClr val="C00000"/>
                </a:solidFill>
                <a:cs typeface="B Titr" panose="00000700000000000000" pitchFamily="2" charset="-78"/>
              </a:rPr>
              <a:t>جبران خدمت عادلانه:</a:t>
            </a:r>
          </a:p>
          <a:p>
            <a:pPr marL="0" indent="0" algn="r" rtl="1">
              <a:buNone/>
            </a:pPr>
            <a:r>
              <a:rPr lang="fa-IR" sz="3200" dirty="0">
                <a:solidFill>
                  <a:srgbClr val="C00000"/>
                </a:solidFill>
                <a:latin typeface="B TitI"/>
                <a:cs typeface="B Titr" panose="00000700000000000000" pitchFamily="2" charset="-78"/>
              </a:rPr>
              <a:t>واحدهای متولی:</a:t>
            </a:r>
            <a:r>
              <a:rPr lang="ar-SA" sz="3200" dirty="0">
                <a:solidFill>
                  <a:srgbClr val="C00000"/>
                </a:solidFill>
                <a:latin typeface="B TitI"/>
                <a:cs typeface="B Titr" panose="00000700000000000000" pitchFamily="2" charset="-78"/>
              </a:rPr>
              <a:t>(</a:t>
            </a:r>
            <a:r>
              <a:rPr lang="fa-IR" sz="3200" dirty="0" smtClean="0">
                <a:solidFill>
                  <a:srgbClr val="C00000"/>
                </a:solidFill>
                <a:latin typeface="B TitI"/>
                <a:cs typeface="B Titr" panose="00000700000000000000" pitchFamily="2" charset="-78"/>
              </a:rPr>
              <a:t>امورجبران خدمت عادلانه</a:t>
            </a:r>
            <a:r>
              <a:rPr lang="ar-SA" sz="3200" dirty="0" smtClean="0">
                <a:solidFill>
                  <a:srgbClr val="C00000"/>
                </a:solidFill>
                <a:latin typeface="B TitI"/>
                <a:cs typeface="B Titr" panose="00000700000000000000" pitchFamily="2" charset="-78"/>
              </a:rPr>
              <a:t>)</a:t>
            </a:r>
            <a:endParaRPr lang="fa-IR" sz="3200" dirty="0">
              <a:solidFill>
                <a:srgbClr val="C00000"/>
              </a:solidFill>
              <a:latin typeface="B TitI"/>
              <a:cs typeface="B Titr" panose="00000700000000000000" pitchFamily="2" charset="-78"/>
            </a:endParaRPr>
          </a:p>
          <a:p>
            <a:pPr marL="0" indent="0" algn="r" rtl="1">
              <a:buNone/>
            </a:pPr>
            <a:r>
              <a:rPr lang="fa-IR" sz="3200" dirty="0">
                <a:solidFill>
                  <a:srgbClr val="C00000"/>
                </a:solidFill>
                <a:latin typeface="B TitI"/>
                <a:cs typeface="B Titr" panose="00000700000000000000" pitchFamily="2" charset="-78"/>
              </a:rPr>
              <a:t>نهاد ارزیاب: </a:t>
            </a:r>
            <a:r>
              <a:rPr lang="fa-IR" sz="3200" dirty="0" smtClean="0">
                <a:solidFill>
                  <a:srgbClr val="C00000"/>
                </a:solidFill>
                <a:latin typeface="B TitI"/>
                <a:cs typeface="B Titr" panose="00000700000000000000" pitchFamily="2" charset="-78"/>
              </a:rPr>
              <a:t>امور اداری – امور مالی</a:t>
            </a:r>
            <a:endParaRPr lang="fa-IR" sz="3200" dirty="0">
              <a:solidFill>
                <a:srgbClr val="C00000"/>
              </a:solidFill>
              <a:latin typeface="B TitI"/>
              <a:cs typeface="B Titr" panose="00000700000000000000" pitchFamily="2" charset="-78"/>
            </a:endParaRPr>
          </a:p>
          <a:p>
            <a:pPr marL="0" indent="0" algn="r" rtl="1">
              <a:lnSpc>
                <a:spcPct val="107000"/>
              </a:lnSpc>
              <a:spcBef>
                <a:spcPts val="0"/>
              </a:spcBef>
              <a:buNone/>
            </a:pPr>
            <a:endParaRPr lang="fa-IR" sz="1600" b="1" dirty="0" smtClean="0">
              <a:cs typeface="B Titr" panose="00000700000000000000" pitchFamily="2" charset="-78"/>
            </a:endParaRPr>
          </a:p>
          <a:p>
            <a:pPr marL="0" indent="0" algn="r" rtl="1">
              <a:lnSpc>
                <a:spcPct val="107000"/>
              </a:lnSpc>
              <a:spcBef>
                <a:spcPts val="0"/>
              </a:spcBef>
              <a:buNone/>
            </a:pPr>
            <a:r>
              <a:rPr lang="fa-IR" sz="1600" b="1" dirty="0" smtClean="0">
                <a:cs typeface="B Titr" panose="00000700000000000000" pitchFamily="2" charset="-78"/>
              </a:rPr>
              <a:t>سنجه </a:t>
            </a:r>
            <a:r>
              <a:rPr lang="fa-IR" sz="1600" b="1" dirty="0">
                <a:cs typeface="B Titr" panose="00000700000000000000" pitchFamily="2" charset="-78"/>
              </a:rPr>
              <a:t>2: انطباق عناوین مزایای جانبی با اقلام مندرج در ماده (1) </a:t>
            </a:r>
            <a:r>
              <a:rPr lang="fa-IR" sz="1600" b="1" dirty="0" smtClean="0">
                <a:cs typeface="B Titr" panose="00000700000000000000" pitchFamily="2" charset="-78"/>
              </a:rPr>
              <a:t>ضوابط</a:t>
            </a:r>
          </a:p>
          <a:p>
            <a:pPr algn="r" rtl="1"/>
            <a:r>
              <a:rPr lang="fa-IR" sz="1600" dirty="0">
                <a:cs typeface="B Titr" panose="00000700000000000000" pitchFamily="2" charset="-78"/>
              </a:rPr>
              <a:t>نحوه ارزیابی و فرمول سنجش:</a:t>
            </a:r>
            <a:endParaRPr lang="en-US" sz="1600" dirty="0">
              <a:cs typeface="B Titr" panose="00000700000000000000" pitchFamily="2" charset="-78"/>
            </a:endParaRPr>
          </a:p>
          <a:p>
            <a:pPr algn="r" rtl="1"/>
            <a:r>
              <a:rPr lang="fa-IR" sz="1600" dirty="0">
                <a:cs typeface="B Titr" panose="00000700000000000000" pitchFamily="2" charset="-78"/>
              </a:rPr>
              <a:t>در صورت پرداخت مزایای جانبی ذیل عناوینی مغایر با ماده (1) بخشنامه صدرالاشاره امتیازی تعلق نخواهد گرفت</a:t>
            </a:r>
            <a:r>
              <a:rPr lang="fa-IR" sz="1600" dirty="0" smtClean="0">
                <a:cs typeface="B Titr" panose="00000700000000000000" pitchFamily="2" charset="-78"/>
              </a:rPr>
              <a:t>.</a:t>
            </a:r>
          </a:p>
          <a:p>
            <a:pPr algn="r" rtl="1"/>
            <a:r>
              <a:rPr lang="fa-IR" sz="1600" dirty="0">
                <a:cs typeface="B Titr" panose="00000700000000000000" pitchFamily="2" charset="-78"/>
              </a:rPr>
              <a:t>مستندات قابل قبول (قابل ارائه از سوی دستگاه):</a:t>
            </a:r>
            <a:endParaRPr lang="en-US" sz="1600" dirty="0">
              <a:cs typeface="B Titr" panose="00000700000000000000" pitchFamily="2" charset="-78"/>
            </a:endParaRPr>
          </a:p>
          <a:p>
            <a:pPr algn="r" rtl="1"/>
            <a:r>
              <a:rPr lang="fa-IR" sz="1600" b="1" dirty="0">
                <a:cs typeface="B Titr" panose="00000700000000000000" pitchFamily="2" charset="-78"/>
              </a:rPr>
              <a:t>ارزیابی بر اساس اطلاعات ثبت در سامانه انجام می شود</a:t>
            </a:r>
            <a:endParaRPr lang="fa-IR" sz="1600" dirty="0">
              <a:solidFill>
                <a:srgbClr val="C00000"/>
              </a:solidFill>
              <a:cs typeface="B Titr" panose="00000700000000000000" pitchFamily="2" charset="-78"/>
            </a:endParaRPr>
          </a:p>
          <a:p>
            <a:pPr marL="0" indent="0" algn="just" rtl="1">
              <a:buNone/>
            </a:pPr>
            <a:r>
              <a:rPr lang="fa-IR" sz="2300" b="1" dirty="0" smtClean="0">
                <a:cs typeface="B Titr" panose="00000700000000000000" pitchFamily="2" charset="-78"/>
              </a:rPr>
              <a:t> </a:t>
            </a:r>
            <a:endParaRPr lang="en-US" sz="32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3067656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945" y="415636"/>
            <a:ext cx="11062855" cy="5761327"/>
          </a:xfrm>
        </p:spPr>
        <p:txBody>
          <a:bodyPr>
            <a:normAutofit/>
          </a:bodyPr>
          <a:lstStyle/>
          <a:p>
            <a:pPr marL="0" indent="0" algn="r" rtl="1">
              <a:lnSpc>
                <a:spcPct val="107000"/>
              </a:lnSpc>
              <a:spcBef>
                <a:spcPts val="0"/>
              </a:spcBef>
              <a:buNone/>
            </a:pPr>
            <a:r>
              <a:rPr lang="fa-IR" sz="3200" dirty="0" smtClean="0">
                <a:solidFill>
                  <a:srgbClr val="C00000"/>
                </a:solidFill>
                <a:cs typeface="B Titr" panose="00000700000000000000" pitchFamily="2" charset="-78"/>
              </a:rPr>
              <a:t>راهکارهای </a:t>
            </a:r>
            <a:r>
              <a:rPr lang="fa-IR" sz="3200" dirty="0">
                <a:solidFill>
                  <a:srgbClr val="C00000"/>
                </a:solidFill>
                <a:cs typeface="B Titr" panose="00000700000000000000" pitchFamily="2" charset="-78"/>
              </a:rPr>
              <a:t>پیشنهادی ارتقاء امتیاز حوزه </a:t>
            </a:r>
            <a:r>
              <a:rPr lang="fa-IR" sz="3200" dirty="0" smtClean="0">
                <a:solidFill>
                  <a:srgbClr val="C00000"/>
                </a:solidFill>
                <a:cs typeface="B Titr" panose="00000700000000000000" pitchFamily="2" charset="-78"/>
              </a:rPr>
              <a:t>محور عدالت، </a:t>
            </a:r>
            <a:r>
              <a:rPr lang="fa-IR" sz="3200" dirty="0">
                <a:solidFill>
                  <a:srgbClr val="C00000"/>
                </a:solidFill>
                <a:cs typeface="B Titr" panose="00000700000000000000" pitchFamily="2" charset="-78"/>
              </a:rPr>
              <a:t>معیار  </a:t>
            </a:r>
            <a:r>
              <a:rPr lang="fa-IR" sz="3200" dirty="0" smtClean="0">
                <a:solidFill>
                  <a:srgbClr val="C00000"/>
                </a:solidFill>
                <a:cs typeface="B Titr" panose="00000700000000000000" pitchFamily="2" charset="-78"/>
              </a:rPr>
              <a:t>جبران خدمت عادلانه:</a:t>
            </a:r>
          </a:p>
          <a:p>
            <a:pPr marL="0" indent="0" algn="r" rtl="1">
              <a:buNone/>
            </a:pPr>
            <a:r>
              <a:rPr lang="fa-IR" sz="3200" dirty="0">
                <a:solidFill>
                  <a:srgbClr val="C00000"/>
                </a:solidFill>
                <a:latin typeface="B TitI"/>
                <a:cs typeface="B Titr" panose="00000700000000000000" pitchFamily="2" charset="-78"/>
              </a:rPr>
              <a:t>واحدهای متولی:</a:t>
            </a:r>
            <a:r>
              <a:rPr lang="ar-SA" sz="3200" dirty="0">
                <a:solidFill>
                  <a:srgbClr val="C00000"/>
                </a:solidFill>
                <a:latin typeface="B TitI"/>
                <a:cs typeface="B Titr" panose="00000700000000000000" pitchFamily="2" charset="-78"/>
              </a:rPr>
              <a:t>(</a:t>
            </a:r>
            <a:r>
              <a:rPr lang="fa-IR" sz="3200" dirty="0" smtClean="0">
                <a:solidFill>
                  <a:srgbClr val="C00000"/>
                </a:solidFill>
                <a:latin typeface="B TitI"/>
                <a:cs typeface="B Titr" panose="00000700000000000000" pitchFamily="2" charset="-78"/>
              </a:rPr>
              <a:t>امورجبران خدمت عادلانه</a:t>
            </a:r>
            <a:r>
              <a:rPr lang="ar-SA" sz="3200" dirty="0" smtClean="0">
                <a:solidFill>
                  <a:srgbClr val="C00000"/>
                </a:solidFill>
                <a:latin typeface="B TitI"/>
                <a:cs typeface="B Titr" panose="00000700000000000000" pitchFamily="2" charset="-78"/>
              </a:rPr>
              <a:t>)</a:t>
            </a:r>
            <a:endParaRPr lang="fa-IR" sz="3200" dirty="0">
              <a:solidFill>
                <a:srgbClr val="C00000"/>
              </a:solidFill>
              <a:latin typeface="B TitI"/>
              <a:cs typeface="B Titr" panose="00000700000000000000" pitchFamily="2" charset="-78"/>
            </a:endParaRPr>
          </a:p>
          <a:p>
            <a:pPr marL="0" indent="0" algn="r" rtl="1">
              <a:buNone/>
            </a:pPr>
            <a:r>
              <a:rPr lang="fa-IR" sz="3200" dirty="0">
                <a:solidFill>
                  <a:srgbClr val="C00000"/>
                </a:solidFill>
                <a:latin typeface="B TitI"/>
                <a:cs typeface="B Titr" panose="00000700000000000000" pitchFamily="2" charset="-78"/>
              </a:rPr>
              <a:t>نهاد ارزیاب: </a:t>
            </a:r>
            <a:r>
              <a:rPr lang="fa-IR" sz="3200" dirty="0" smtClean="0">
                <a:solidFill>
                  <a:srgbClr val="C00000"/>
                </a:solidFill>
                <a:latin typeface="B TitI"/>
                <a:cs typeface="B Titr" panose="00000700000000000000" pitchFamily="2" charset="-78"/>
              </a:rPr>
              <a:t>امور اداری – امور مالی</a:t>
            </a:r>
            <a:endParaRPr lang="fa-IR" sz="1600" dirty="0">
              <a:solidFill>
                <a:srgbClr val="C00000"/>
              </a:solidFill>
              <a:latin typeface="B TitI"/>
              <a:cs typeface="B Titr" panose="00000700000000000000" pitchFamily="2" charset="-78"/>
            </a:endParaRPr>
          </a:p>
          <a:p>
            <a:pPr marL="0" indent="0" algn="r" rtl="1">
              <a:lnSpc>
                <a:spcPct val="107000"/>
              </a:lnSpc>
              <a:spcBef>
                <a:spcPts val="0"/>
              </a:spcBef>
              <a:buNone/>
            </a:pPr>
            <a:endParaRPr lang="fa-IR" sz="1600" b="1" dirty="0" smtClean="0">
              <a:cs typeface="B Titr" panose="00000700000000000000" pitchFamily="2" charset="-78"/>
            </a:endParaRPr>
          </a:p>
          <a:p>
            <a:pPr marL="0" indent="0" algn="r" rtl="1">
              <a:lnSpc>
                <a:spcPct val="107000"/>
              </a:lnSpc>
              <a:spcBef>
                <a:spcPts val="0"/>
              </a:spcBef>
              <a:buNone/>
            </a:pPr>
            <a:r>
              <a:rPr lang="fa-IR" sz="1800" b="1" dirty="0" smtClean="0">
                <a:cs typeface="B Titr" panose="00000700000000000000" pitchFamily="2" charset="-78"/>
              </a:rPr>
              <a:t>سنجه </a:t>
            </a:r>
            <a:r>
              <a:rPr lang="fa-IR" sz="1800" b="1" dirty="0">
                <a:cs typeface="B Titr" panose="00000700000000000000" pitchFamily="2" charset="-78"/>
              </a:rPr>
              <a:t>3: رعایت سقف تعیین شده برای مبالغ اقلام مزایای </a:t>
            </a:r>
            <a:r>
              <a:rPr lang="fa-IR" sz="1800" b="1" dirty="0" smtClean="0">
                <a:cs typeface="B Titr" panose="00000700000000000000" pitchFamily="2" charset="-78"/>
              </a:rPr>
              <a:t>جانبی</a:t>
            </a:r>
          </a:p>
          <a:p>
            <a:pPr algn="r" rtl="1"/>
            <a:r>
              <a:rPr lang="fa-IR" sz="1800" dirty="0">
                <a:cs typeface="B Titr" panose="00000700000000000000" pitchFamily="2" charset="-78"/>
              </a:rPr>
              <a:t>نحوه ارزیابی و فرمول سنجش:</a:t>
            </a:r>
            <a:endParaRPr lang="en-US" sz="1800" dirty="0">
              <a:cs typeface="B Titr" panose="00000700000000000000" pitchFamily="2" charset="-78"/>
            </a:endParaRPr>
          </a:p>
          <a:p>
            <a:pPr algn="r" rtl="1"/>
            <a:r>
              <a:rPr lang="fa-IR" sz="1800" b="1" dirty="0">
                <a:cs typeface="B Titr" panose="00000700000000000000" pitchFamily="2" charset="-78"/>
              </a:rPr>
              <a:t>در صورت عدم انطباق مبالغ پرداختی بابت اقلام مزایای جانبی با سقف اقلام</a:t>
            </a:r>
            <a:r>
              <a:rPr lang="fa-IR" sz="1800" dirty="0">
                <a:cs typeface="B Titr" panose="00000700000000000000" pitchFamily="2" charset="-78"/>
              </a:rPr>
              <a:t> مندرج در بخشنامه صدرالاشاره امتیازی تعلق نخواهد گرفت</a:t>
            </a:r>
            <a:r>
              <a:rPr lang="fa-IR" sz="1800" dirty="0" smtClean="0">
                <a:cs typeface="B Titr" panose="00000700000000000000" pitchFamily="2" charset="-78"/>
              </a:rPr>
              <a:t>.</a:t>
            </a:r>
          </a:p>
          <a:p>
            <a:pPr algn="r" rtl="1"/>
            <a:r>
              <a:rPr lang="fa-IR" sz="1800" dirty="0">
                <a:cs typeface="B Titr" panose="00000700000000000000" pitchFamily="2" charset="-78"/>
              </a:rPr>
              <a:t>مستندات قابل قبول (قابل ارائه از سوی دستگاه):</a:t>
            </a:r>
            <a:endParaRPr lang="en-US" sz="1800" dirty="0">
              <a:cs typeface="B Titr" panose="00000700000000000000" pitchFamily="2" charset="-78"/>
            </a:endParaRPr>
          </a:p>
          <a:p>
            <a:pPr algn="r" rtl="1"/>
            <a:r>
              <a:rPr lang="fa-IR" sz="1800" b="1" dirty="0">
                <a:cs typeface="B Titr" panose="00000700000000000000" pitchFamily="2" charset="-78"/>
              </a:rPr>
              <a:t>ارزیابی بر اساس اطلاعات ثبت در سامانه انجام می شود</a:t>
            </a:r>
            <a:endParaRPr lang="fa-IR" sz="1800" dirty="0">
              <a:solidFill>
                <a:srgbClr val="C00000"/>
              </a:solidFill>
              <a:cs typeface="B Titr" panose="00000700000000000000" pitchFamily="2" charset="-78"/>
            </a:endParaRPr>
          </a:p>
          <a:p>
            <a:pPr marL="0" indent="0" algn="just" rtl="1">
              <a:buNone/>
            </a:pPr>
            <a:r>
              <a:rPr lang="fa-IR" sz="1800" b="1" dirty="0" smtClean="0">
                <a:cs typeface="B Titr" panose="00000700000000000000" pitchFamily="2" charset="-78"/>
              </a:rPr>
              <a:t> </a:t>
            </a:r>
            <a:endParaRPr lang="en-US" sz="1800" kern="14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413444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جبران خدمت عادلانه:</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امورجبران خدمت عادلانه</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a:t>
            </a:r>
            <a:r>
              <a:rPr lang="fa-IR" sz="2000" dirty="0" smtClean="0">
                <a:solidFill>
                  <a:srgbClr val="C00000"/>
                </a:solidFill>
                <a:latin typeface="B TitI"/>
                <a:cs typeface="B Titr" panose="00000700000000000000" pitchFamily="2" charset="-78"/>
              </a:rPr>
              <a:t>امورمالی </a:t>
            </a:r>
            <a:r>
              <a:rPr lang="fa-IR" sz="2000" dirty="0">
                <a:solidFill>
                  <a:srgbClr val="C00000"/>
                </a:solidFill>
                <a:latin typeface="B TitI"/>
                <a:cs typeface="B Titr" panose="00000700000000000000" pitchFamily="2" charset="-78"/>
              </a:rPr>
              <a:t>– دفتر </a:t>
            </a:r>
            <a:r>
              <a:rPr lang="fa-IR" sz="2000" dirty="0" smtClean="0">
                <a:solidFill>
                  <a:srgbClr val="C00000"/>
                </a:solidFill>
                <a:latin typeface="B TitI"/>
                <a:cs typeface="B Titr" panose="00000700000000000000" pitchFamily="2" charset="-78"/>
              </a:rPr>
              <a:t>بودجه</a:t>
            </a:r>
          </a:p>
          <a:p>
            <a:pPr marL="0" indent="0" algn="r" rtl="1">
              <a:buNone/>
            </a:pPr>
            <a:endParaRPr lang="fa-IR" sz="2000" dirty="0">
              <a:solidFill>
                <a:srgbClr val="C00000"/>
              </a:solidFill>
              <a:latin typeface="B TitI"/>
              <a:cs typeface="B Titr" panose="00000700000000000000" pitchFamily="2" charset="-78"/>
            </a:endParaRPr>
          </a:p>
          <a:p>
            <a:pPr marL="0" indent="0" algn="r" rtl="1">
              <a:lnSpc>
                <a:spcPct val="107000"/>
              </a:lnSpc>
              <a:spcBef>
                <a:spcPts val="0"/>
              </a:spcBef>
              <a:buNone/>
            </a:pPr>
            <a:r>
              <a:rPr lang="fa-IR" sz="1600" b="1" dirty="0" smtClean="0">
                <a:cs typeface="B Titr" panose="00000700000000000000" pitchFamily="2" charset="-78"/>
              </a:rPr>
              <a:t>شاخص2</a:t>
            </a:r>
            <a:r>
              <a:rPr lang="fa-IR" sz="1600" b="1" dirty="0">
                <a:cs typeface="B Titr" panose="00000700000000000000" pitchFamily="2" charset="-78"/>
              </a:rPr>
              <a:t>: پرداخت کامل پاداش پایان خدمت بازنشستگان </a:t>
            </a:r>
            <a:endParaRPr lang="fa-IR" sz="1600" b="1" dirty="0" smtClean="0">
              <a:cs typeface="B Titr" panose="00000700000000000000" pitchFamily="2" charset="-78"/>
            </a:endParaRPr>
          </a:p>
          <a:p>
            <a:pPr marL="0" indent="0" algn="r" rtl="1">
              <a:lnSpc>
                <a:spcPct val="107000"/>
              </a:lnSpc>
              <a:spcBef>
                <a:spcPts val="0"/>
              </a:spcBef>
              <a:buNone/>
            </a:pPr>
            <a:r>
              <a:rPr lang="fa-IR" sz="1600" b="1" dirty="0">
                <a:cs typeface="B Titr" panose="00000700000000000000" pitchFamily="2" charset="-78"/>
              </a:rPr>
              <a:t>سنجه1: نسبت دریافت کامل پاداش پایان </a:t>
            </a:r>
            <a:r>
              <a:rPr lang="fa-IR" sz="1600" b="1" dirty="0" smtClean="0">
                <a:cs typeface="B Titr" panose="00000700000000000000" pitchFamily="2" charset="-78"/>
              </a:rPr>
              <a:t>بازنشستگی</a:t>
            </a:r>
          </a:p>
          <a:p>
            <a:pPr algn="r" rtl="1"/>
            <a:r>
              <a:rPr lang="fa-IR" sz="1600" b="1" dirty="0">
                <a:cs typeface="B Titr" panose="00000700000000000000" pitchFamily="2" charset="-78"/>
              </a:rPr>
              <a:t>نحوه ارزیابی و فرمول سنجش: </a:t>
            </a:r>
            <a:endParaRPr lang="en-US" sz="1600" dirty="0">
              <a:cs typeface="B Titr" panose="00000700000000000000" pitchFamily="2" charset="-78"/>
            </a:endParaRPr>
          </a:p>
          <a:p>
            <a:pPr algn="r" rtl="1"/>
            <a:r>
              <a:rPr lang="fa-IR" sz="1600" dirty="0">
                <a:cs typeface="B Titr" panose="00000700000000000000" pitchFamily="2" charset="-78"/>
              </a:rPr>
              <a:t>اگر پاداش پایان خدمت همه بازنشستگان در سال مورد ارزیابی به طور کامل پرداخت شده باشد، امتیاز کامل به دستگاه تعلق می­گیرد و اگر به هیچ یک از بازنشستگان پاداش مزبور پرداخت نشده باشد، هیچ امتیازی تخصیص داده نمی­شود. در سایر موارد متناسب با نسبت بازنشستگانی که پاداش خود را دریافت کرده­اند، بخشی از امتیاز مربوطه به دستگاه تعلق می گیرد. </a:t>
            </a:r>
            <a:endParaRPr lang="en-US" sz="1600" dirty="0">
              <a:cs typeface="B Titr" panose="00000700000000000000" pitchFamily="2" charset="-78"/>
            </a:endParaRPr>
          </a:p>
          <a:p>
            <a:pPr algn="r" rtl="1"/>
            <a:r>
              <a:rPr lang="fa-IR" sz="1600" dirty="0">
                <a:cs typeface="B Titr" panose="00000700000000000000" pitchFamily="2" charset="-78"/>
              </a:rPr>
              <a:t> [فرمول سنجش: تعداد بازنشستگانی که همه پاداش پایان خدمت خود را دریافت کرده­اند/ تعداد کل بازنشستگان) * 100</a:t>
            </a:r>
            <a:r>
              <a:rPr lang="fa-IR" sz="1600" dirty="0" smtClean="0">
                <a:cs typeface="B Titr" panose="00000700000000000000" pitchFamily="2" charset="-78"/>
              </a:rPr>
              <a:t>]</a:t>
            </a:r>
          </a:p>
          <a:p>
            <a:pPr algn="r" rtl="1"/>
            <a:r>
              <a:rPr lang="fa-IR" sz="1600" dirty="0">
                <a:cs typeface="B Titr" panose="00000700000000000000" pitchFamily="2" charset="-78"/>
              </a:rPr>
              <a:t>مستندات قابل قبول (قابل ارائه از سوی دستگاه):</a:t>
            </a:r>
            <a:endParaRPr lang="en-US" sz="1600" dirty="0">
              <a:cs typeface="B Titr" panose="00000700000000000000" pitchFamily="2" charset="-78"/>
            </a:endParaRPr>
          </a:p>
          <a:p>
            <a:pPr algn="r"/>
            <a:r>
              <a:rPr lang="fa-IR" sz="1600" dirty="0">
                <a:cs typeface="B Titr" panose="00000700000000000000" pitchFamily="2" charset="-78"/>
              </a:rPr>
              <a:t>دستگاه اجرایی باید گزارشی (در قالب فایل اکسل) شامل مشخصات بازنشستگان خود در سال مورد ارزیابی (شامل نام و نام خانوادگی، تاریخ بازنشستگی، سنوات خدمت دولتی، کل مبلغ پاداش بازنشستگی هر فرد، تاریخ دریافت پاداش بازنشستگی، مبلغ دریافتی بابت پاداش بازنشستگی، فاصله زمانی میان بازنشستگی و دریافت کامل پاداش به ماه) ارائه نماید. ارزیابی سنجه­ها بر اساس گزارش خوداظهاری دستگاهها انجام می­شود، اما اظهارات دستگاه با اطلاعات سامانه­های مستقر در سازمان حتی­الامکان صحت­سنجی شده و در صورت مغایرت هیچ امتیازی به دستگاه تعلق نمی­گیرد</a:t>
            </a:r>
            <a:endParaRPr lang="fa-IR" sz="1600" dirty="0">
              <a:solidFill>
                <a:srgbClr val="C00000"/>
              </a:solidFill>
              <a:cs typeface="B Titr" panose="00000700000000000000" pitchFamily="2" charset="-78"/>
            </a:endParaRPr>
          </a:p>
        </p:txBody>
      </p:sp>
    </p:spTree>
    <p:extLst>
      <p:ext uri="{BB962C8B-B14F-4D97-AF65-F5344CB8AC3E}">
        <p14:creationId xmlns:p14="http://schemas.microsoft.com/office/powerpoint/2010/main" val="12109608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جبران خدمت عادلانه:</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امورجبران خدمت عادلانه</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امورمالی – </a:t>
            </a:r>
            <a:r>
              <a:rPr lang="fa-IR" sz="2000" dirty="0" smtClean="0">
                <a:solidFill>
                  <a:srgbClr val="C00000"/>
                </a:solidFill>
                <a:latin typeface="B TitI"/>
                <a:cs typeface="B Titr" panose="00000700000000000000" pitchFamily="2" charset="-78"/>
              </a:rPr>
              <a:t>امور اداری</a:t>
            </a:r>
          </a:p>
          <a:p>
            <a:pPr marL="0" indent="0" algn="r" rtl="1">
              <a:buNone/>
            </a:pPr>
            <a:endParaRPr lang="fa-IR" sz="2000" dirty="0">
              <a:solidFill>
                <a:srgbClr val="C00000"/>
              </a:solidFill>
              <a:latin typeface="B TitI"/>
              <a:cs typeface="B Titr" panose="00000700000000000000" pitchFamily="2" charset="-78"/>
            </a:endParaRPr>
          </a:p>
          <a:p>
            <a:pPr marL="0" indent="0" algn="r" rtl="1">
              <a:lnSpc>
                <a:spcPct val="107000"/>
              </a:lnSpc>
              <a:spcBef>
                <a:spcPts val="0"/>
              </a:spcBef>
              <a:buNone/>
            </a:pPr>
            <a:r>
              <a:rPr lang="fa-IR" sz="2000" b="1" dirty="0" smtClean="0">
                <a:cs typeface="B Titr" panose="00000700000000000000" pitchFamily="2" charset="-78"/>
              </a:rPr>
              <a:t>سنجه2 </a:t>
            </a:r>
            <a:r>
              <a:rPr lang="fa-IR" sz="2000" b="1" dirty="0">
                <a:cs typeface="B Titr" panose="00000700000000000000" pitchFamily="2" charset="-78"/>
              </a:rPr>
              <a:t>: میانگین فاصله زمانی میان بازنشستگی و دریافت کامل پاداش بازنشستگی </a:t>
            </a:r>
            <a:endParaRPr lang="fa-IR" sz="2000" b="1" dirty="0" smtClean="0">
              <a:cs typeface="B Titr" panose="00000700000000000000" pitchFamily="2" charset="-78"/>
            </a:endParaRPr>
          </a:p>
          <a:p>
            <a:pPr algn="r" rtl="1"/>
            <a:r>
              <a:rPr lang="fa-IR" sz="1600" dirty="0">
                <a:cs typeface="B Titr" panose="00000700000000000000" pitchFamily="2" charset="-78"/>
              </a:rPr>
              <a:t>نحوه ارزیابی و فرمول سنجش: </a:t>
            </a:r>
            <a:endParaRPr lang="en-US" sz="1600" dirty="0">
              <a:cs typeface="B Titr" panose="00000700000000000000" pitchFamily="2" charset="-78"/>
            </a:endParaRPr>
          </a:p>
          <a:p>
            <a:pPr algn="r" rtl="1"/>
            <a:r>
              <a:rPr lang="fa-IR" sz="1600" dirty="0">
                <a:cs typeface="B Titr" panose="00000700000000000000" pitchFamily="2" charset="-78"/>
              </a:rPr>
              <a:t>اگر میانگین فاصله زمانی میان بازنشستگی افراد و پرداخت کامل پاداش بازنشستگی آنان یک ماه یا کمتر باشد، امتیاز کامل به دستگاه تعلق می­گیرد و اگر این فاصله یک سال یا بیشتر باشد هیچ امتیازی تخصیص داده نمی­شود. در سایر موارد متناسب با میانگین فاصله زمانی بین بازنشستگی و پرداخت پاداش به طور کامل، بخشی از امتیاز مربوطه به دستگاه تعلق می گیرد. </a:t>
            </a:r>
            <a:endParaRPr lang="en-US" sz="1600" dirty="0">
              <a:cs typeface="B Titr" panose="00000700000000000000" pitchFamily="2" charset="-78"/>
            </a:endParaRPr>
          </a:p>
          <a:p>
            <a:pPr algn="r" rtl="1"/>
            <a:r>
              <a:rPr lang="fa-IR" sz="1600" dirty="0">
                <a:cs typeface="B Titr" panose="00000700000000000000" pitchFamily="2" charset="-78"/>
              </a:rPr>
              <a:t>[فرمول سنجش: مجموع فاصله زمانی (به ماه) بین تاریخ بازنشستگی افراد و دریافت کامل پاداش بازنشستگی آنان/ تعداد بازنشستگانی که پاداش را به طور کامل دریافت نموده­اند</a:t>
            </a:r>
            <a:r>
              <a:rPr lang="fa-IR" sz="1600" dirty="0" smtClean="0">
                <a:cs typeface="B Titr" panose="00000700000000000000" pitchFamily="2" charset="-78"/>
              </a:rPr>
              <a:t>]</a:t>
            </a:r>
          </a:p>
          <a:p>
            <a:pPr algn="r" rtl="1"/>
            <a:r>
              <a:rPr lang="fa-IR" sz="1700" dirty="0">
                <a:cs typeface="B Titr" panose="00000700000000000000" pitchFamily="2" charset="-78"/>
              </a:rPr>
              <a:t>مستندات قابل قبول (قابل ارائه از سوی دستگاه):</a:t>
            </a:r>
            <a:endParaRPr lang="en-US" sz="1700" dirty="0">
              <a:cs typeface="B Titr" panose="00000700000000000000" pitchFamily="2" charset="-78"/>
            </a:endParaRPr>
          </a:p>
          <a:p>
            <a:pPr algn="r" rtl="1"/>
            <a:r>
              <a:rPr lang="fa-IR" sz="1700" dirty="0">
                <a:cs typeface="B Titr" panose="00000700000000000000" pitchFamily="2" charset="-78"/>
              </a:rPr>
              <a:t>دستگاه اجرایی باید گزارشی (در قالب فایل اکسل) شامل مشخصات بازنشستگان خود در سال مورد ارزیابی (شامل نام و نام خانوادگی، تاریخ بازنشستگی، سنوات خدمت دولتی، کل مبلغ پاداش بازنشستگی هر فرد، تاریخ دریافت پاداش بازنشستگی، مبلغ دریافتی بابت پاداش بازنشستگی، فاصله زمانی میان بازنشستگی و دریافت کامل پاداش به ماه) ارائه نماید. ارزیابی سنجه­ها بر اساس گزارش خوداظهاری دستگاهها انجام می­شود، اما اظهارات دستگاه با اطلاعات سامانه­های مستقر در سازمان حتی­الامکان صحت­سنجی شده و در صورت مغایرت امتیازی به دستگاه تعلق نمی­گیرد.</a:t>
            </a:r>
            <a:endParaRPr lang="fa-IR" sz="1700" dirty="0">
              <a:solidFill>
                <a:srgbClr val="C00000"/>
              </a:solidFill>
              <a:cs typeface="B Titr" panose="00000700000000000000" pitchFamily="2" charset="-78"/>
            </a:endParaRPr>
          </a:p>
        </p:txBody>
      </p:sp>
    </p:spTree>
    <p:extLst>
      <p:ext uri="{BB962C8B-B14F-4D97-AF65-F5344CB8AC3E}">
        <p14:creationId xmlns:p14="http://schemas.microsoft.com/office/powerpoint/2010/main" val="30098899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fontScale="92500" lnSpcReduction="10000"/>
          </a:bodyPr>
          <a:lstStyle/>
          <a:p>
            <a:pPr marL="0" indent="0" algn="r" rtl="1">
              <a:lnSpc>
                <a:spcPct val="107000"/>
              </a:lnSpc>
              <a:spcBef>
                <a:spcPts val="0"/>
              </a:spcBef>
              <a:buNone/>
            </a:pPr>
            <a:r>
              <a:rPr lang="fa-IR" sz="2200" dirty="0" smtClean="0">
                <a:solidFill>
                  <a:srgbClr val="C00000"/>
                </a:solidFill>
                <a:cs typeface="B Titr" panose="00000700000000000000" pitchFamily="2" charset="-78"/>
              </a:rPr>
              <a:t>راهکارهای </a:t>
            </a:r>
            <a:r>
              <a:rPr lang="fa-IR" sz="2200" dirty="0">
                <a:solidFill>
                  <a:srgbClr val="C00000"/>
                </a:solidFill>
                <a:cs typeface="B Titr" panose="00000700000000000000" pitchFamily="2" charset="-78"/>
              </a:rPr>
              <a:t>پیشنهادی ارتقاء امتیاز حوزه </a:t>
            </a:r>
            <a:r>
              <a:rPr lang="fa-IR" sz="2200" dirty="0" smtClean="0">
                <a:solidFill>
                  <a:srgbClr val="C00000"/>
                </a:solidFill>
                <a:cs typeface="B Titr" panose="00000700000000000000" pitchFamily="2" charset="-78"/>
              </a:rPr>
              <a:t>محور عدالت، </a:t>
            </a:r>
            <a:r>
              <a:rPr lang="fa-IR" sz="2200" dirty="0">
                <a:solidFill>
                  <a:srgbClr val="C00000"/>
                </a:solidFill>
                <a:cs typeface="B Titr" panose="00000700000000000000" pitchFamily="2" charset="-78"/>
              </a:rPr>
              <a:t>معیار  </a:t>
            </a:r>
            <a:r>
              <a:rPr lang="fa-IR" sz="2200" dirty="0" smtClean="0">
                <a:solidFill>
                  <a:srgbClr val="C00000"/>
                </a:solidFill>
                <a:cs typeface="B Titr" panose="00000700000000000000" pitchFamily="2" charset="-78"/>
              </a:rPr>
              <a:t>ارتقاء سلامت اداری و مبارزه با فساد:</a:t>
            </a:r>
          </a:p>
          <a:p>
            <a:pPr marL="0" indent="0" algn="r" rtl="1">
              <a:buNone/>
            </a:pPr>
            <a:r>
              <a:rPr lang="fa-IR" sz="2400" dirty="0" smtClean="0">
                <a:solidFill>
                  <a:srgbClr val="C00000"/>
                </a:solidFill>
                <a:latin typeface="B TitI"/>
                <a:cs typeface="B Titr" panose="00000700000000000000" pitchFamily="2" charset="-78"/>
              </a:rPr>
              <a:t>واحدهای </a:t>
            </a:r>
            <a:r>
              <a:rPr lang="fa-IR" sz="2400" dirty="0">
                <a:solidFill>
                  <a:srgbClr val="C00000"/>
                </a:solidFill>
                <a:latin typeface="B TitI"/>
                <a:cs typeface="B Titr" panose="00000700000000000000" pitchFamily="2" charset="-78"/>
              </a:rPr>
              <a:t>متولی:</a:t>
            </a:r>
            <a:r>
              <a:rPr lang="ar-SA" sz="2400" dirty="0" smtClean="0">
                <a:solidFill>
                  <a:srgbClr val="C00000"/>
                </a:solidFill>
                <a:latin typeface="B TitI"/>
                <a:cs typeface="B Titr" panose="00000700000000000000" pitchFamily="2" charset="-78"/>
              </a:rPr>
              <a:t>(</a:t>
            </a:r>
            <a:r>
              <a:rPr lang="fa-IR" sz="2400" dirty="0" smtClean="0">
                <a:solidFill>
                  <a:srgbClr val="C00000"/>
                </a:solidFill>
                <a:latin typeface="B TitI"/>
                <a:cs typeface="B Titr" panose="00000700000000000000" pitchFamily="2" charset="-78"/>
              </a:rPr>
              <a:t>دفتر تعالی فرهنگ و سلامت اداری</a:t>
            </a:r>
            <a:r>
              <a:rPr lang="ar-SA" sz="2400" dirty="0" smtClean="0">
                <a:solidFill>
                  <a:srgbClr val="C00000"/>
                </a:solidFill>
                <a:latin typeface="B TitI"/>
                <a:cs typeface="B Titr" panose="00000700000000000000" pitchFamily="2" charset="-78"/>
              </a:rPr>
              <a:t>)</a:t>
            </a:r>
            <a:endParaRPr lang="fa-IR" sz="2400" dirty="0">
              <a:solidFill>
                <a:srgbClr val="C00000"/>
              </a:solidFill>
              <a:latin typeface="B TitI"/>
              <a:cs typeface="B Titr" panose="00000700000000000000" pitchFamily="2" charset="-78"/>
            </a:endParaRPr>
          </a:p>
          <a:p>
            <a:pPr marL="0" indent="0" algn="r" rtl="1">
              <a:buNone/>
            </a:pPr>
            <a:r>
              <a:rPr lang="fa-IR" sz="2400" dirty="0">
                <a:solidFill>
                  <a:srgbClr val="C00000"/>
                </a:solidFill>
                <a:latin typeface="B TitI"/>
                <a:cs typeface="B Titr" panose="00000700000000000000" pitchFamily="2" charset="-78"/>
              </a:rPr>
              <a:t>نهاد ارزیاب:  </a:t>
            </a:r>
            <a:r>
              <a:rPr lang="fa-IR" sz="2400" dirty="0" smtClean="0">
                <a:solidFill>
                  <a:srgbClr val="C00000"/>
                </a:solidFill>
                <a:latin typeface="B TitI"/>
                <a:cs typeface="B Titr" panose="00000700000000000000" pitchFamily="2" charset="-78"/>
              </a:rPr>
              <a:t>دفتر بازرسی</a:t>
            </a:r>
            <a:endParaRPr lang="fa-IR" sz="2400" dirty="0">
              <a:solidFill>
                <a:srgbClr val="C00000"/>
              </a:solidFill>
              <a:latin typeface="B TitI"/>
              <a:cs typeface="B Titr" panose="00000700000000000000" pitchFamily="2" charset="-78"/>
            </a:endParaRPr>
          </a:p>
          <a:p>
            <a:pPr marL="0" indent="0" algn="r" rtl="1">
              <a:lnSpc>
                <a:spcPct val="107000"/>
              </a:lnSpc>
              <a:spcBef>
                <a:spcPts val="0"/>
              </a:spcBef>
              <a:buNone/>
            </a:pPr>
            <a:endParaRPr lang="fa-IR" sz="2200" dirty="0" smtClean="0">
              <a:solidFill>
                <a:srgbClr val="C00000"/>
              </a:solidFill>
              <a:cs typeface="B Titr" panose="00000700000000000000" pitchFamily="2" charset="-78"/>
            </a:endParaRPr>
          </a:p>
          <a:p>
            <a:pPr marL="0" indent="0" algn="r" rtl="1">
              <a:lnSpc>
                <a:spcPct val="107000"/>
              </a:lnSpc>
              <a:spcBef>
                <a:spcPts val="0"/>
              </a:spcBef>
              <a:buNone/>
            </a:pPr>
            <a:r>
              <a:rPr lang="fa-IR" sz="2100" b="1" dirty="0">
                <a:cs typeface="B Titr" panose="00000700000000000000" pitchFamily="2" charset="-78"/>
              </a:rPr>
              <a:t>شاخص1:  رفع گلوگاه‌های‏ فساد خيز </a:t>
            </a:r>
            <a:endParaRPr lang="en-US" sz="2100" b="1" dirty="0" smtClean="0">
              <a:cs typeface="B Titr" panose="00000700000000000000" pitchFamily="2" charset="-78"/>
            </a:endParaRPr>
          </a:p>
          <a:p>
            <a:pPr marL="0" indent="0" algn="r" rtl="1">
              <a:lnSpc>
                <a:spcPct val="107000"/>
              </a:lnSpc>
              <a:spcBef>
                <a:spcPts val="0"/>
              </a:spcBef>
              <a:buNone/>
            </a:pPr>
            <a:r>
              <a:rPr lang="fa-IR" sz="2100" b="1" dirty="0">
                <a:cs typeface="B Titr" panose="00000700000000000000" pitchFamily="2" charset="-78"/>
              </a:rPr>
              <a:t>سنجه 1. توصیف و مستندسازی دقیق گلوگاه‌ </a:t>
            </a:r>
            <a:r>
              <a:rPr lang="fa-IR" sz="2100" b="1" dirty="0" smtClean="0">
                <a:cs typeface="B Titr" panose="00000700000000000000" pitchFamily="2" charset="-78"/>
              </a:rPr>
              <a:t>ها</a:t>
            </a:r>
            <a:endParaRPr lang="en-US" sz="2100" b="1" dirty="0" smtClean="0">
              <a:cs typeface="B Titr" panose="00000700000000000000" pitchFamily="2" charset="-78"/>
            </a:endParaRPr>
          </a:p>
          <a:p>
            <a:pPr algn="r" rtl="1"/>
            <a:r>
              <a:rPr lang="fa-IR" sz="2100" u="sng" dirty="0">
                <a:cs typeface="B Titr" panose="00000700000000000000" pitchFamily="2" charset="-78"/>
              </a:rPr>
              <a:t>نحوه ارزیابی و فرمول سنجش: </a:t>
            </a:r>
            <a:endParaRPr lang="en-US" sz="2100" dirty="0">
              <a:cs typeface="B Titr" panose="00000700000000000000" pitchFamily="2" charset="-78"/>
            </a:endParaRPr>
          </a:p>
          <a:p>
            <a:pPr lvl="0" algn="r" rtl="1"/>
            <a:r>
              <a:rPr lang="fa-IR" sz="2100" dirty="0">
                <a:cs typeface="B Titr" panose="00000700000000000000" pitchFamily="2" charset="-78"/>
              </a:rPr>
              <a:t>توصیف گلوگاه‌ها (تشریح ابعاد، علل، سیر پیدایش، ذی نفعان، بسترهای قانونی، پیامدها و ...)  </a:t>
            </a:r>
            <a:endParaRPr lang="en-US" sz="2100" dirty="0">
              <a:cs typeface="B Titr" panose="00000700000000000000" pitchFamily="2" charset="-78"/>
            </a:endParaRPr>
          </a:p>
          <a:p>
            <a:pPr lvl="0" algn="r" rtl="1"/>
            <a:r>
              <a:rPr lang="fa-IR" sz="2100" dirty="0">
                <a:cs typeface="B Titr" panose="00000700000000000000" pitchFamily="2" charset="-78"/>
              </a:rPr>
              <a:t>مستندسازی دقیق فرآیند یا زیرفرایندی که گلوگاهها در آن واقع است با استفاده از استاندارد </a:t>
            </a:r>
            <a:r>
              <a:rPr lang="en-US" sz="2100" dirty="0">
                <a:cs typeface="B Titr" panose="00000700000000000000" pitchFamily="2" charset="-78"/>
              </a:rPr>
              <a:t>BPMN</a:t>
            </a:r>
          </a:p>
          <a:p>
            <a:pPr lvl="0" algn="r" rtl="1"/>
            <a:r>
              <a:rPr lang="fa-IR" sz="2100" dirty="0">
                <a:cs typeface="B Titr" panose="00000700000000000000" pitchFamily="2" charset="-78"/>
              </a:rPr>
              <a:t>اولویت بندی گلوگاه‌های شناسایی شده</a:t>
            </a:r>
            <a:endParaRPr lang="en-US" sz="2100" dirty="0">
              <a:cs typeface="B Titr" panose="00000700000000000000" pitchFamily="2" charset="-78"/>
            </a:endParaRPr>
          </a:p>
          <a:p>
            <a:pPr algn="r"/>
            <a:r>
              <a:rPr lang="fa-IR" sz="2100" dirty="0">
                <a:cs typeface="B Titr" panose="00000700000000000000" pitchFamily="2" charset="-78"/>
              </a:rPr>
              <a:t>انتخاب حداقل یک گلوگاه اولویت دار جهت رفع و تصویب در کمیته/کارگروه سلامت اداری و صیانت از حقوق </a:t>
            </a:r>
            <a:r>
              <a:rPr lang="fa-IR" sz="2100" dirty="0" smtClean="0">
                <a:cs typeface="B Titr" panose="00000700000000000000" pitchFamily="2" charset="-78"/>
              </a:rPr>
              <a:t>مردم</a:t>
            </a:r>
            <a:endParaRPr lang="en-US" sz="2100" dirty="0" smtClean="0">
              <a:cs typeface="B Titr" panose="00000700000000000000" pitchFamily="2" charset="-78"/>
            </a:endParaRPr>
          </a:p>
          <a:p>
            <a:pPr algn="r" rtl="1"/>
            <a:r>
              <a:rPr lang="fa-IR" sz="2100" u="sng" dirty="0">
                <a:cs typeface="B Titr" panose="00000700000000000000" pitchFamily="2" charset="-78"/>
              </a:rPr>
              <a:t>مستندات قابل قبول(قابل ارائه از سوی دستگاه):</a:t>
            </a:r>
            <a:endParaRPr lang="en-US" sz="2100" dirty="0">
              <a:cs typeface="B Titr" panose="00000700000000000000" pitchFamily="2" charset="-78"/>
            </a:endParaRPr>
          </a:p>
          <a:p>
            <a:pPr lvl="0" algn="r" rtl="1"/>
            <a:r>
              <a:rPr lang="fa-IR" sz="2100" dirty="0">
                <a:cs typeface="B Titr" panose="00000700000000000000" pitchFamily="2" charset="-78"/>
              </a:rPr>
              <a:t>لیست گلوگاههای شناسایی و اولویت بندی شده دستگاه</a:t>
            </a:r>
            <a:endParaRPr lang="en-US" sz="2100" dirty="0">
              <a:cs typeface="B Titr" panose="00000700000000000000" pitchFamily="2" charset="-78"/>
            </a:endParaRPr>
          </a:p>
          <a:p>
            <a:pPr lvl="0" algn="r" rtl="1"/>
            <a:r>
              <a:rPr lang="fa-IR" sz="2100" dirty="0">
                <a:cs typeface="B Titr" panose="00000700000000000000" pitchFamily="2" charset="-78"/>
              </a:rPr>
              <a:t>ارائه معیارهای اولویت بندی و دلایل انتخاب گلوگاه/گلوگاههای منتخب</a:t>
            </a:r>
            <a:endParaRPr lang="en-US" sz="2100" dirty="0">
              <a:cs typeface="B Titr" panose="00000700000000000000" pitchFamily="2" charset="-78"/>
            </a:endParaRPr>
          </a:p>
          <a:p>
            <a:pPr lvl="0" algn="r" rtl="1"/>
            <a:r>
              <a:rPr lang="fa-IR" sz="2100" dirty="0">
                <a:cs typeface="B Titr" panose="00000700000000000000" pitchFamily="2" charset="-78"/>
              </a:rPr>
              <a:t>گزارش توصیف و مستندسازی</a:t>
            </a:r>
            <a:endParaRPr lang="en-US" sz="2100" dirty="0">
              <a:cs typeface="B Titr" panose="00000700000000000000" pitchFamily="2" charset="-78"/>
            </a:endParaRPr>
          </a:p>
          <a:p>
            <a:pPr algn="r"/>
            <a:r>
              <a:rPr lang="fa-IR" sz="2100" dirty="0">
                <a:cs typeface="B Titr" panose="00000700000000000000" pitchFamily="2" charset="-78"/>
              </a:rPr>
              <a:t>معرفی حداقل یک گلوگاه منتخب جهت رفع یا اصلاح (مصوب کمیته/کارگروه)</a:t>
            </a:r>
            <a:endParaRPr lang="en-US" sz="2100" dirty="0" smtClean="0">
              <a:cs typeface="B Titr" panose="00000700000000000000" pitchFamily="2" charset="-78"/>
            </a:endParaRPr>
          </a:p>
          <a:p>
            <a:pPr algn="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24409350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ارتقاء سلامت اداری و مبارزه با فساد:</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دفتر تعالی فرهنگ و سلامت اداری</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دفتر بازرسی</a:t>
            </a:r>
          </a:p>
          <a:p>
            <a:pPr marL="0" indent="0" algn="r">
              <a:buNone/>
            </a:pPr>
            <a:endParaRPr lang="fa-IR" sz="1700" b="1" dirty="0" smtClean="0">
              <a:cs typeface="B Titr" panose="00000700000000000000" pitchFamily="2" charset="-78"/>
            </a:endParaRPr>
          </a:p>
          <a:p>
            <a:pPr marL="0" indent="0" algn="r">
              <a:buNone/>
            </a:pPr>
            <a:r>
              <a:rPr lang="fa-IR" sz="1700" b="1" dirty="0" smtClean="0">
                <a:cs typeface="B Titr" panose="00000700000000000000" pitchFamily="2" charset="-78"/>
              </a:rPr>
              <a:t>سنجه </a:t>
            </a:r>
            <a:r>
              <a:rPr lang="fa-IR" sz="1700" b="1" dirty="0">
                <a:cs typeface="B Titr" panose="00000700000000000000" pitchFamily="2" charset="-78"/>
              </a:rPr>
              <a:t>2. تدوین برنامه عملیاتی رفع یا اصلاح گلوگاه </a:t>
            </a:r>
            <a:r>
              <a:rPr lang="fa-IR" sz="1700" b="1" dirty="0" smtClean="0">
                <a:cs typeface="B Titr" panose="00000700000000000000" pitchFamily="2" charset="-78"/>
              </a:rPr>
              <a:t>ها</a:t>
            </a:r>
            <a:endParaRPr lang="en-US" sz="1700" b="1" dirty="0" smtClean="0">
              <a:cs typeface="B Titr" panose="00000700000000000000" pitchFamily="2" charset="-78"/>
            </a:endParaRPr>
          </a:p>
          <a:p>
            <a:pPr algn="r" rtl="1"/>
            <a:r>
              <a:rPr lang="fa-IR" sz="1700" dirty="0">
                <a:cs typeface="B Titr" panose="00000700000000000000" pitchFamily="2" charset="-78"/>
              </a:rPr>
              <a:t>نحوه ارزیابی و فرمول سنجش: </a:t>
            </a:r>
            <a:endParaRPr lang="en-US" sz="1700" dirty="0">
              <a:cs typeface="B Titr" panose="00000700000000000000" pitchFamily="2" charset="-78"/>
            </a:endParaRPr>
          </a:p>
          <a:p>
            <a:pPr lvl="0" algn="r" rtl="1"/>
            <a:r>
              <a:rPr lang="fa-IR" sz="1700" dirty="0">
                <a:cs typeface="B Titr" panose="00000700000000000000" pitchFamily="2" charset="-78"/>
              </a:rPr>
              <a:t>بررسی و ارائه راهکارها و اقدامات اصلاحی </a:t>
            </a:r>
            <a:endParaRPr lang="en-US" sz="1700" dirty="0">
              <a:cs typeface="B Titr" panose="00000700000000000000" pitchFamily="2" charset="-78"/>
            </a:endParaRPr>
          </a:p>
          <a:p>
            <a:pPr lvl="0" algn="r" rtl="1"/>
            <a:r>
              <a:rPr lang="fa-IR" sz="1700" dirty="0">
                <a:cs typeface="B Titr" panose="00000700000000000000" pitchFamily="2" charset="-78"/>
              </a:rPr>
              <a:t>تدوین برنامه عملیاتی برای رفع یا اصلاح گلوگاه/گلوگاه های منتخب شامل:</a:t>
            </a:r>
            <a:endParaRPr lang="en-US" sz="1700" dirty="0">
              <a:cs typeface="B Titr" panose="00000700000000000000" pitchFamily="2" charset="-78"/>
            </a:endParaRPr>
          </a:p>
          <a:p>
            <a:pPr algn="r" rtl="1"/>
            <a:r>
              <a:rPr lang="fa-IR" sz="1700" dirty="0">
                <a:cs typeface="B Titr" panose="00000700000000000000" pitchFamily="2" charset="-78"/>
              </a:rPr>
              <a:t>اهداف، فازهای اجرایی، نتایج مورد انتظار از هر فاز، اقدامات هر فاز، زمان بندی اقدامات، مسئول اجرای اقدامات و ...</a:t>
            </a:r>
            <a:endParaRPr lang="en-US" sz="1700" dirty="0">
              <a:cs typeface="B Titr" panose="00000700000000000000" pitchFamily="2" charset="-78"/>
            </a:endParaRPr>
          </a:p>
          <a:p>
            <a:pPr algn="r" rtl="1"/>
            <a:r>
              <a:rPr lang="fa-IR" sz="1700" dirty="0">
                <a:cs typeface="B Titr" panose="00000700000000000000" pitchFamily="2" charset="-78"/>
              </a:rPr>
              <a:t>تصویب برنامه عملیاتی در کمیته/کارگروه سلامت اداری و صیانت از حقوق </a:t>
            </a:r>
            <a:r>
              <a:rPr lang="fa-IR" sz="1700" dirty="0" smtClean="0">
                <a:cs typeface="B Titr" panose="00000700000000000000" pitchFamily="2" charset="-78"/>
              </a:rPr>
              <a:t>مردم</a:t>
            </a:r>
            <a:endParaRPr lang="en-US" sz="1700" dirty="0" smtClean="0">
              <a:cs typeface="B Titr" panose="00000700000000000000" pitchFamily="2" charset="-78"/>
            </a:endParaRPr>
          </a:p>
          <a:p>
            <a:pPr algn="r" rtl="1"/>
            <a:r>
              <a:rPr lang="fa-IR" sz="1700" dirty="0">
                <a:cs typeface="B Titr" panose="00000700000000000000" pitchFamily="2" charset="-78"/>
              </a:rPr>
              <a:t>مستندات قابل قبول(قابل ارائه از سوی دستگاه):</a:t>
            </a:r>
            <a:endParaRPr lang="en-US" sz="1700" dirty="0">
              <a:cs typeface="B Titr" panose="00000700000000000000" pitchFamily="2" charset="-78"/>
            </a:endParaRPr>
          </a:p>
          <a:p>
            <a:pPr algn="r" rtl="1"/>
            <a:r>
              <a:rPr lang="fa-IR" sz="1700" dirty="0">
                <a:cs typeface="B Titr" panose="00000700000000000000" pitchFamily="2" charset="-78"/>
              </a:rPr>
              <a:t> - گزارش بررسی راهکارها و اقدامات اصلاحی</a:t>
            </a:r>
            <a:endParaRPr lang="en-US" sz="1700" dirty="0">
              <a:cs typeface="B Titr" panose="00000700000000000000" pitchFamily="2" charset="-78"/>
            </a:endParaRPr>
          </a:p>
          <a:p>
            <a:pPr algn="r" rtl="1"/>
            <a:r>
              <a:rPr lang="fa-IR" sz="1700" dirty="0">
                <a:cs typeface="B Titr" panose="00000700000000000000" pitchFamily="2" charset="-78"/>
              </a:rPr>
              <a:t> - برنامه عملیاتی</a:t>
            </a:r>
            <a:r>
              <a:rPr lang="fa-IR" sz="1700" u="sng" dirty="0">
                <a:cs typeface="B Titr" panose="00000700000000000000" pitchFamily="2" charset="-78"/>
              </a:rPr>
              <a:t> </a:t>
            </a:r>
            <a:r>
              <a:rPr lang="fa-IR" sz="1700" dirty="0">
                <a:cs typeface="B Titr" panose="00000700000000000000" pitchFamily="2" charset="-78"/>
              </a:rPr>
              <a:t>برای رفع یا اصلاح گلوگاه/گلوگاه های منتخب</a:t>
            </a:r>
            <a:endParaRPr lang="en-US" sz="1700" dirty="0">
              <a:cs typeface="B Titr" panose="00000700000000000000" pitchFamily="2" charset="-78"/>
            </a:endParaRPr>
          </a:p>
          <a:p>
            <a:pPr algn="r" rtl="1"/>
            <a:r>
              <a:rPr lang="fa-IR" sz="1700" dirty="0">
                <a:cs typeface="B Titr" panose="00000700000000000000" pitchFamily="2" charset="-78"/>
              </a:rPr>
              <a:t>- مصوبه کمیته/کارگروه سلامت اداری و صیانت از حقوق مردم</a:t>
            </a:r>
            <a:endParaRPr lang="fa-IR" sz="17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6912260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080" y="640080"/>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ارتقاء سلامت اداری و مبارزه با فساد:</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دفتر تعالی فرهنگ و سلامت اداری</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دفتر بازرسی</a:t>
            </a:r>
          </a:p>
          <a:p>
            <a:pPr marL="0" indent="0" algn="r" rtl="1">
              <a:lnSpc>
                <a:spcPct val="107000"/>
              </a:lnSpc>
              <a:spcBef>
                <a:spcPts val="0"/>
              </a:spcBef>
              <a:buNone/>
            </a:pPr>
            <a:endParaRPr lang="fa-IR" sz="1700" b="1" dirty="0" smtClean="0">
              <a:solidFill>
                <a:srgbClr val="000000"/>
              </a:solidFill>
              <a:latin typeface="Calibri" panose="020F0502020204030204" pitchFamily="34" charset="0"/>
              <a:ea typeface="Calibri" panose="020F0502020204030204" pitchFamily="34" charset="0"/>
              <a:cs typeface="B Titr" panose="00000700000000000000" pitchFamily="2" charset="-78"/>
            </a:endParaRPr>
          </a:p>
          <a:p>
            <a:pPr marL="0" indent="0" algn="r" rtl="1">
              <a:lnSpc>
                <a:spcPct val="107000"/>
              </a:lnSpc>
              <a:spcBef>
                <a:spcPts val="0"/>
              </a:spcBef>
              <a:buNone/>
            </a:pPr>
            <a:r>
              <a:rPr lang="fa-IR" sz="1700" b="1" dirty="0" smtClean="0">
                <a:solidFill>
                  <a:srgbClr val="000000"/>
                </a:solidFill>
                <a:latin typeface="Calibri" panose="020F0502020204030204" pitchFamily="34" charset="0"/>
                <a:ea typeface="Calibri" panose="020F0502020204030204" pitchFamily="34" charset="0"/>
                <a:cs typeface="B Titr" panose="00000700000000000000" pitchFamily="2" charset="-78"/>
              </a:rPr>
              <a:t>سنجه </a:t>
            </a:r>
            <a:r>
              <a:rPr lang="fa-IR" sz="1700" b="1" dirty="0">
                <a:solidFill>
                  <a:srgbClr val="000000"/>
                </a:solidFill>
                <a:latin typeface="Calibri" panose="020F0502020204030204" pitchFamily="34" charset="0"/>
                <a:ea typeface="Calibri" panose="020F0502020204030204" pitchFamily="34" charset="0"/>
                <a:cs typeface="B Titr" panose="00000700000000000000" pitchFamily="2" charset="-78"/>
              </a:rPr>
              <a:t>3. رفع یا اصلاح گلوگاه</a:t>
            </a:r>
            <a:endParaRPr lang="en-US" sz="1700" dirty="0">
              <a:cs typeface="B Titr" panose="00000700000000000000" pitchFamily="2" charset="-78"/>
            </a:endParaRPr>
          </a:p>
          <a:p>
            <a:pPr algn="r" rtl="1"/>
            <a:r>
              <a:rPr lang="fa-IR" sz="1700" dirty="0" smtClean="0">
                <a:cs typeface="B Titr" panose="00000700000000000000" pitchFamily="2" charset="-78"/>
              </a:rPr>
              <a:t>نحوه </a:t>
            </a:r>
            <a:r>
              <a:rPr lang="fa-IR" sz="1700" dirty="0">
                <a:cs typeface="B Titr" panose="00000700000000000000" pitchFamily="2" charset="-78"/>
              </a:rPr>
              <a:t>ارزیابی و فرمول سنجش: </a:t>
            </a:r>
            <a:endParaRPr lang="en-US" sz="1700" dirty="0">
              <a:cs typeface="B Titr" panose="00000700000000000000" pitchFamily="2" charset="-78"/>
            </a:endParaRPr>
          </a:p>
          <a:p>
            <a:pPr lvl="0" algn="r" rtl="1"/>
            <a:r>
              <a:rPr lang="fa-IR" sz="1700" dirty="0">
                <a:cs typeface="B Titr" panose="00000700000000000000" pitchFamily="2" charset="-78"/>
              </a:rPr>
              <a:t>اجرای برنامه عملیاتی برای رفع یا اصلاح گلوگاه/گلوگاه های منتخب</a:t>
            </a:r>
            <a:endParaRPr lang="en-US" sz="1700" dirty="0">
              <a:cs typeface="B Titr" panose="00000700000000000000" pitchFamily="2" charset="-78"/>
            </a:endParaRPr>
          </a:p>
          <a:p>
            <a:pPr algn="r" rtl="1"/>
            <a:r>
              <a:rPr lang="fa-IR" sz="1700" dirty="0">
                <a:cs typeface="B Titr" panose="00000700000000000000" pitchFamily="2" charset="-78"/>
              </a:rPr>
              <a:t>-     پایش اقدامات برنامه عملیاتی</a:t>
            </a:r>
            <a:endParaRPr lang="en-US" sz="1700" dirty="0">
              <a:cs typeface="B Titr" panose="00000700000000000000" pitchFamily="2" charset="-78"/>
            </a:endParaRPr>
          </a:p>
          <a:p>
            <a:pPr algn="r" rtl="1"/>
            <a:r>
              <a:rPr lang="fa-IR" sz="1700" dirty="0">
                <a:cs typeface="B Titr" panose="00000700000000000000" pitchFamily="2" charset="-78"/>
              </a:rPr>
              <a:t>-     بررسی تأثیر اقدامات انجام شده بر رفع یا اصلاح گلوگاه.</a:t>
            </a:r>
            <a:endParaRPr lang="en-US" sz="1700" dirty="0">
              <a:cs typeface="B Titr" panose="00000700000000000000" pitchFamily="2" charset="-78"/>
            </a:endParaRPr>
          </a:p>
          <a:p>
            <a:pPr algn="r" rtl="1"/>
            <a:r>
              <a:rPr lang="fa-IR" sz="1700" dirty="0">
                <a:cs typeface="B Titr" panose="00000700000000000000" pitchFamily="2" charset="-78"/>
              </a:rPr>
              <a:t>** کسب نمره کامل در این سنجه منوط به عملیاتی شدن برنامه و رفع کامل حداقل یک گلوگاه در دستگاه </a:t>
            </a:r>
            <a:r>
              <a:rPr lang="fa-IR" sz="1700" dirty="0" smtClean="0">
                <a:cs typeface="B Titr" panose="00000700000000000000" pitchFamily="2" charset="-78"/>
              </a:rPr>
              <a:t>می­باشد</a:t>
            </a:r>
            <a:endParaRPr lang="en-US" sz="1700" dirty="0" smtClean="0">
              <a:cs typeface="B Titr" panose="00000700000000000000" pitchFamily="2" charset="-78"/>
            </a:endParaRPr>
          </a:p>
          <a:p>
            <a:pPr algn="r" rtl="1"/>
            <a:r>
              <a:rPr lang="fa-IR" sz="1700" u="sng" dirty="0">
                <a:cs typeface="B Titr" panose="00000700000000000000" pitchFamily="2" charset="-78"/>
              </a:rPr>
              <a:t>مستندات قابل قبول(قابل ارائه از سوی دستگاه):</a:t>
            </a:r>
            <a:endParaRPr lang="en-US" sz="1700" dirty="0">
              <a:cs typeface="B Titr" panose="00000700000000000000" pitchFamily="2" charset="-78"/>
            </a:endParaRPr>
          </a:p>
          <a:p>
            <a:pPr algn="r" rtl="1"/>
            <a:r>
              <a:rPr lang="fa-IR" sz="1700" dirty="0">
                <a:cs typeface="B Titr" panose="00000700000000000000" pitchFamily="2" charset="-78"/>
              </a:rPr>
              <a:t>-گزارش اجرا و پایش اقدامات برای رفع یا اصلاح گلوگاه/گلوگاه های منتخب</a:t>
            </a:r>
            <a:endParaRPr lang="en-US" sz="1700" dirty="0">
              <a:cs typeface="B Titr" panose="00000700000000000000" pitchFamily="2" charset="-78"/>
            </a:endParaRPr>
          </a:p>
          <a:p>
            <a:pPr algn="r" rtl="1"/>
            <a:r>
              <a:rPr lang="fa-IR" sz="1700" dirty="0">
                <a:cs typeface="B Titr" panose="00000700000000000000" pitchFamily="2" charset="-78"/>
              </a:rPr>
              <a:t>-گزارش تأثیر اقدامات در رفع یا اصلاح گلوگاه/گلوگاه های منتخب</a:t>
            </a:r>
            <a:endParaRPr lang="fa-IR" sz="17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39918519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ارتقاء سلامت اداری و مبارزه با فساد:</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دفتر تعالی فرهنگ و سلامت اداری</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دفتر بازرسی</a:t>
            </a:r>
          </a:p>
          <a:p>
            <a:pPr marL="0" indent="0" algn="r" rtl="1">
              <a:lnSpc>
                <a:spcPct val="107000"/>
              </a:lnSpc>
              <a:spcBef>
                <a:spcPts val="0"/>
              </a:spcBef>
              <a:buNone/>
            </a:pPr>
            <a:r>
              <a:rPr lang="en-US" sz="4800" b="1" dirty="0" smtClean="0">
                <a:solidFill>
                  <a:srgbClr val="000000"/>
                </a:solidFill>
                <a:latin typeface="Calibri" panose="020F0502020204030204" pitchFamily="34" charset="0"/>
                <a:ea typeface="Calibri" panose="020F0502020204030204" pitchFamily="34" charset="0"/>
                <a:cs typeface="B Mitra" panose="00000400000000000000" pitchFamily="2" charset="-78"/>
              </a:rPr>
              <a:t> </a:t>
            </a:r>
            <a:r>
              <a:rPr lang="fa-IR" sz="1900" b="1" dirty="0">
                <a:cs typeface="B Titr" panose="00000700000000000000" pitchFamily="2" charset="-78"/>
              </a:rPr>
              <a:t>شاخص 2:  شناسايي و مدیریت مصاديق تعارض منافع در سطح </a:t>
            </a:r>
            <a:r>
              <a:rPr lang="fa-IR" sz="1900" b="1" dirty="0" smtClean="0">
                <a:cs typeface="B Titr" panose="00000700000000000000" pitchFamily="2" charset="-78"/>
              </a:rPr>
              <a:t>دستگاه</a:t>
            </a:r>
            <a:endParaRPr lang="en-US" sz="1900" b="1" dirty="0" smtClean="0">
              <a:cs typeface="B Titr" panose="00000700000000000000" pitchFamily="2" charset="-78"/>
            </a:endParaRPr>
          </a:p>
          <a:p>
            <a:pPr marL="0" marR="0" indent="0" algn="just" rtl="1">
              <a:lnSpc>
                <a:spcPct val="107000"/>
              </a:lnSpc>
              <a:spcBef>
                <a:spcPts val="0"/>
              </a:spcBef>
              <a:spcAft>
                <a:spcPts val="800"/>
              </a:spcAft>
              <a:buNone/>
              <a:tabLst>
                <a:tab pos="614680" algn="ctr"/>
              </a:tabLst>
            </a:pPr>
            <a:r>
              <a:rPr lang="fa-IR" sz="1900" b="1" dirty="0">
                <a:cs typeface="B Titr" panose="00000700000000000000" pitchFamily="2" charset="-78"/>
              </a:rPr>
              <a:t>سنجه 1. شناسایی و اولیت بندی مصادیق تعارض منافع در سطح دستگاه </a:t>
            </a:r>
            <a:endParaRPr lang="en-US" sz="1900" b="1" dirty="0" smtClean="0">
              <a:cs typeface="B Titr" panose="00000700000000000000" pitchFamily="2" charset="-78"/>
            </a:endParaRPr>
          </a:p>
          <a:p>
            <a:pPr marL="0" marR="146685" algn="just" rtl="1">
              <a:lnSpc>
                <a:spcPct val="107000"/>
              </a:lnSpc>
              <a:spcBef>
                <a:spcPts val="0"/>
              </a:spcBef>
              <a:spcAft>
                <a:spcPts val="800"/>
              </a:spcAft>
            </a:pPr>
            <a:r>
              <a:rPr lang="fa-IR" sz="1900" u="sng" dirty="0">
                <a:cs typeface="B Titr" panose="00000700000000000000" pitchFamily="2" charset="-78"/>
              </a:rPr>
              <a:t>نحوه ارزیابی و فرمول سنجش: </a:t>
            </a:r>
            <a:endParaRPr lang="en-US" sz="1900" dirty="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r>
              <a:rPr lang="fa-IR" sz="1900" dirty="0">
                <a:cs typeface="B Titr" panose="00000700000000000000" pitchFamily="2" charset="-78"/>
              </a:rPr>
              <a:t>بررسي و شناسايي روشمند مصاديق تعارض منافع در سطح دستگاه </a:t>
            </a:r>
            <a:endParaRPr lang="en-US" sz="1900" dirty="0">
              <a:latin typeface="Calibri" panose="020F0502020204030204" pitchFamily="34" charset="0"/>
              <a:ea typeface="Calibri" panose="020F0502020204030204" pitchFamily="34" charset="0"/>
              <a:cs typeface="B Titr" panose="00000700000000000000" pitchFamily="2" charset="-78"/>
            </a:endParaRPr>
          </a:p>
          <a:p>
            <a:pPr marL="0" indent="0" algn="just" rtl="1">
              <a:lnSpc>
                <a:spcPct val="107000"/>
              </a:lnSpc>
              <a:spcBef>
                <a:spcPts val="0"/>
              </a:spcBef>
              <a:spcAft>
                <a:spcPts val="800"/>
              </a:spcAft>
              <a:buNone/>
              <a:tabLst>
                <a:tab pos="614680" algn="ctr"/>
              </a:tabLst>
            </a:pPr>
            <a:r>
              <a:rPr lang="fa-IR" altLang="en-US" sz="1900" dirty="0">
                <a:latin typeface="Calibri" panose="020F0502020204030204" pitchFamily="34" charset="0"/>
                <a:ea typeface="Calibri" panose="020F0502020204030204" pitchFamily="34" charset="0"/>
                <a:cs typeface="B Titr" panose="00000700000000000000" pitchFamily="2" charset="-78"/>
              </a:rPr>
              <a:t>اولویت بندی مصادیق شناسایی شده و تصویب در کمیته/کارگروه سلامت اداری و صیانت از حقوق مرد</a:t>
            </a:r>
            <a:r>
              <a:rPr lang="en-US" altLang="en-US" sz="1900" dirty="0">
                <a:cs typeface="B Titr" panose="00000700000000000000" pitchFamily="2" charset="-78"/>
              </a:rPr>
              <a:t> </a:t>
            </a:r>
            <a:endParaRPr lang="en-US" altLang="en-US" sz="1900" dirty="0" smtClean="0">
              <a:cs typeface="B Titr" panose="00000700000000000000" pitchFamily="2" charset="-78"/>
            </a:endParaRPr>
          </a:p>
          <a:p>
            <a:pPr marL="0" marR="0" algn="r" rtl="1">
              <a:lnSpc>
                <a:spcPct val="107000"/>
              </a:lnSpc>
              <a:spcBef>
                <a:spcPts val="0"/>
              </a:spcBef>
              <a:spcAft>
                <a:spcPts val="800"/>
              </a:spcAft>
            </a:pPr>
            <a:r>
              <a:rPr lang="fa-IR" sz="1900" u="sng" dirty="0">
                <a:cs typeface="B Titr" panose="00000700000000000000" pitchFamily="2" charset="-78"/>
              </a:rPr>
              <a:t>مستندات قابل قبول(قابل ارائه از سوی دستگاه):</a:t>
            </a:r>
            <a:endParaRPr lang="en-US" sz="1900" dirty="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r>
              <a:rPr lang="fa-IR" sz="1900" dirty="0">
                <a:cs typeface="B Titr" panose="00000700000000000000" pitchFamily="2" charset="-78"/>
              </a:rPr>
              <a:t>گزارش مصادیق تعارض منافع شناسایی و اولیت بندی شده (مصوب کمیته/کارگروه</a:t>
            </a:r>
            <a:r>
              <a:rPr lang="fa-IR" sz="1900" dirty="0" smtClean="0">
                <a:cs typeface="B Titr" panose="00000700000000000000" pitchFamily="2" charset="-78"/>
              </a:rPr>
              <a:t>)</a:t>
            </a:r>
            <a:endParaRPr lang="en-US" sz="1900" dirty="0" smtClean="0">
              <a:cs typeface="B Titr" panose="000007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r>
              <a:rPr lang="fa-IR" altLang="en-US" sz="1900" dirty="0">
                <a:latin typeface="Calibri" panose="020F0502020204030204" pitchFamily="34" charset="0"/>
                <a:ea typeface="Calibri" panose="020F0502020204030204" pitchFamily="34" charset="0"/>
                <a:cs typeface="B Titr" panose="00000700000000000000" pitchFamily="2" charset="-78"/>
              </a:rPr>
              <a:t>ارائه معیارهای اولویت بندی مصادیق شناسایی شده</a:t>
            </a:r>
            <a:r>
              <a:rPr lang="en-US" altLang="en-US" sz="1900" dirty="0">
                <a:cs typeface="B Titr" panose="00000700000000000000" pitchFamily="2" charset="-78"/>
              </a:rPr>
              <a:t> </a:t>
            </a:r>
            <a:endParaRPr lang="en-US" altLang="en-US" sz="1900" dirty="0">
              <a:latin typeface="Arial" panose="020B0604020202020204" pitchFamily="34" charset="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20736787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a:bodyPr>
          <a:lstStyle/>
          <a:p>
            <a:pPr marL="0" indent="0" algn="r" rtl="1">
              <a:lnSpc>
                <a:spcPct val="107000"/>
              </a:lnSpc>
              <a:spcBef>
                <a:spcPts val="0"/>
              </a:spcBef>
              <a:buNone/>
            </a:pPr>
            <a:r>
              <a:rPr lang="fa-IR" sz="2000" dirty="0">
                <a:solidFill>
                  <a:srgbClr val="C00000"/>
                </a:solidFill>
                <a:cs typeface="B Titr" panose="00000700000000000000" pitchFamily="2" charset="-78"/>
              </a:rPr>
              <a:t>راهکارهای پیشنهادی ارتقاء امتیاز حوزه محور عدالت، معیار  ارتقاء سلامت اداری و مبارزه با فساد:</a:t>
            </a:r>
          </a:p>
          <a:p>
            <a:pPr marL="0" indent="0" algn="r" rtl="1">
              <a:buNone/>
            </a:pPr>
            <a:r>
              <a:rPr lang="fa-IR" sz="2000" dirty="0">
                <a:solidFill>
                  <a:srgbClr val="C00000"/>
                </a:solidFill>
                <a:latin typeface="B TitI"/>
                <a:cs typeface="B Titr" panose="00000700000000000000" pitchFamily="2" charset="-78"/>
              </a:rPr>
              <a:t>واحدهای متولی:</a:t>
            </a:r>
            <a:r>
              <a:rPr lang="ar-SA" sz="2000" dirty="0">
                <a:solidFill>
                  <a:srgbClr val="C00000"/>
                </a:solidFill>
                <a:latin typeface="B TitI"/>
                <a:cs typeface="B Titr" panose="00000700000000000000" pitchFamily="2" charset="-78"/>
              </a:rPr>
              <a:t>(</a:t>
            </a:r>
            <a:r>
              <a:rPr lang="fa-IR" sz="2000" dirty="0">
                <a:solidFill>
                  <a:srgbClr val="C00000"/>
                </a:solidFill>
                <a:latin typeface="B TitI"/>
                <a:cs typeface="B Titr" panose="00000700000000000000" pitchFamily="2" charset="-78"/>
              </a:rPr>
              <a:t>دفتر تعالی فرهنگ و سلامت اداری</a:t>
            </a:r>
            <a:r>
              <a:rPr lang="ar-SA" sz="2000" dirty="0">
                <a:solidFill>
                  <a:srgbClr val="C00000"/>
                </a:solidFill>
                <a:latin typeface="B TitI"/>
                <a:cs typeface="B Titr" panose="00000700000000000000" pitchFamily="2" charset="-78"/>
              </a:rPr>
              <a:t>)</a:t>
            </a:r>
            <a:endParaRPr lang="fa-IR" sz="2000" dirty="0">
              <a:solidFill>
                <a:srgbClr val="C00000"/>
              </a:solidFill>
              <a:latin typeface="B TitI"/>
              <a:cs typeface="B Titr" panose="00000700000000000000" pitchFamily="2" charset="-78"/>
            </a:endParaRPr>
          </a:p>
          <a:p>
            <a:pPr marL="0" indent="0" algn="r" rtl="1">
              <a:buNone/>
            </a:pPr>
            <a:r>
              <a:rPr lang="fa-IR" sz="2000" dirty="0">
                <a:solidFill>
                  <a:srgbClr val="C00000"/>
                </a:solidFill>
                <a:latin typeface="B TitI"/>
                <a:cs typeface="B Titr" panose="00000700000000000000" pitchFamily="2" charset="-78"/>
              </a:rPr>
              <a:t>نهاد ارزیاب:  دفتر بازرسی</a:t>
            </a:r>
          </a:p>
          <a:p>
            <a:pPr marL="0" indent="0" algn="r" rtl="1">
              <a:lnSpc>
                <a:spcPct val="107000"/>
              </a:lnSpc>
              <a:spcBef>
                <a:spcPts val="0"/>
              </a:spcBef>
              <a:buNone/>
            </a:pPr>
            <a:r>
              <a:rPr lang="fa-IR" sz="1700" b="1" dirty="0" smtClean="0">
                <a:cs typeface="B Titr" panose="00000700000000000000" pitchFamily="2" charset="-78"/>
              </a:rPr>
              <a:t/>
            </a:r>
            <a:br>
              <a:rPr lang="fa-IR" sz="1700" b="1" dirty="0" smtClean="0">
                <a:cs typeface="B Titr" panose="00000700000000000000" pitchFamily="2" charset="-78"/>
              </a:rPr>
            </a:br>
            <a:r>
              <a:rPr lang="fa-IR" sz="1700" b="1" dirty="0" smtClean="0">
                <a:cs typeface="B Titr" panose="00000700000000000000" pitchFamily="2" charset="-78"/>
              </a:rPr>
              <a:t>سنجه </a:t>
            </a:r>
            <a:r>
              <a:rPr lang="fa-IR" sz="1700" b="1" dirty="0">
                <a:cs typeface="B Titr" panose="00000700000000000000" pitchFamily="2" charset="-78"/>
              </a:rPr>
              <a:t>2.  تدوین برنامه عملیاتی مدیریت مصادیق تعارض منافع </a:t>
            </a:r>
            <a:r>
              <a:rPr lang="fa-IR" sz="1700" b="1" dirty="0" smtClean="0">
                <a:cs typeface="B Titr" panose="00000700000000000000" pitchFamily="2" charset="-78"/>
              </a:rPr>
              <a:t>دستگاه</a:t>
            </a:r>
            <a:endParaRPr lang="en-US" sz="1700" b="1" dirty="0" smtClean="0">
              <a:cs typeface="B Titr" panose="00000700000000000000" pitchFamily="2" charset="-78"/>
            </a:endParaRPr>
          </a:p>
          <a:p>
            <a:pPr marL="0" marR="146685" algn="just" rtl="1">
              <a:lnSpc>
                <a:spcPct val="107000"/>
              </a:lnSpc>
              <a:spcBef>
                <a:spcPts val="0"/>
              </a:spcBef>
              <a:spcAft>
                <a:spcPts val="800"/>
              </a:spcAft>
            </a:pPr>
            <a:r>
              <a:rPr lang="fa-IR" sz="1700" u="sng" dirty="0">
                <a:cs typeface="B Titr" panose="00000700000000000000" pitchFamily="2" charset="-78"/>
              </a:rPr>
              <a:t>نحوه ارزیابی و فرمول سنجش: </a:t>
            </a:r>
            <a:endParaRPr lang="en-US" sz="1700" dirty="0">
              <a:cs typeface="B Titr" panose="00000700000000000000" pitchFamily="2" charset="-78"/>
            </a:endParaRPr>
          </a:p>
          <a:p>
            <a:pPr marL="342900" marR="146685" lvl="0" indent="-342900" algn="just" rtl="1">
              <a:lnSpc>
                <a:spcPct val="107000"/>
              </a:lnSpc>
              <a:spcBef>
                <a:spcPts val="0"/>
              </a:spcBef>
              <a:spcAft>
                <a:spcPts val="0"/>
              </a:spcAft>
              <a:buFont typeface="Times New Roman" panose="02020603050405020304" pitchFamily="18" charset="0"/>
              <a:buChar char="-"/>
            </a:pPr>
            <a:r>
              <a:rPr lang="fa-IR" sz="1700" dirty="0">
                <a:cs typeface="B Titr" panose="00000700000000000000" pitchFamily="2" charset="-78"/>
              </a:rPr>
              <a:t>بررسی و ارائه راهکارها و اقدامات مدیریت تعارض منافع</a:t>
            </a:r>
            <a:endParaRPr lang="en-US" sz="1700" dirty="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r>
              <a:rPr lang="fa-IR" sz="1700" dirty="0">
                <a:cs typeface="B Titr" panose="00000700000000000000" pitchFamily="2" charset="-78"/>
              </a:rPr>
              <a:t>تدوین برنامه عملیاتی برای مدیریت مصادیق تعارض منافع شامل:</a:t>
            </a:r>
            <a:endParaRPr lang="en-US" sz="1700" dirty="0">
              <a:cs typeface="B Titr" panose="00000700000000000000" pitchFamily="2" charset="-78"/>
            </a:endParaRPr>
          </a:p>
          <a:p>
            <a:pPr marL="0" marR="146685" algn="just" rtl="1">
              <a:lnSpc>
                <a:spcPct val="107000"/>
              </a:lnSpc>
              <a:spcBef>
                <a:spcPts val="0"/>
              </a:spcBef>
              <a:spcAft>
                <a:spcPts val="800"/>
              </a:spcAft>
            </a:pPr>
            <a:r>
              <a:rPr lang="fa-IR" sz="1700" dirty="0">
                <a:cs typeface="B Titr" panose="00000700000000000000" pitchFamily="2" charset="-78"/>
              </a:rPr>
              <a:t>        اهداف، فازهای اجرایی، نتایج مورد انتظار از هر فاز، اقدامات هر فاز، زمان بندی اقدامات، مسئول اجرای اقدامات و ...</a:t>
            </a:r>
            <a:endParaRPr lang="en-US" sz="1700" dirty="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r>
              <a:rPr lang="fa-IR" sz="1700" dirty="0">
                <a:cs typeface="B Titr" panose="00000700000000000000" pitchFamily="2" charset="-78"/>
              </a:rPr>
              <a:t>تصویب برنامه عملیاتی در کمیته/کارگروه سلامت اداری و صیانت از حقوق </a:t>
            </a:r>
            <a:r>
              <a:rPr lang="fa-IR" sz="1700" dirty="0" smtClean="0">
                <a:cs typeface="B Titr" panose="00000700000000000000" pitchFamily="2" charset="-78"/>
              </a:rPr>
              <a:t>مردم</a:t>
            </a:r>
            <a:endParaRPr lang="en-US" sz="1700" dirty="0" smtClean="0">
              <a:cs typeface="B Titr" panose="000007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r>
              <a:rPr lang="fa-IR" altLang="en-US" sz="1700" dirty="0">
                <a:latin typeface="Calibri" panose="020F0502020204030204" pitchFamily="34" charset="0"/>
                <a:ea typeface="Calibri" panose="020F0502020204030204" pitchFamily="34" charset="0"/>
                <a:cs typeface="B Titr" panose="00000700000000000000" pitchFamily="2" charset="-78"/>
              </a:rPr>
              <a:t>* کسب نمره کامل این سنجه منوط به تصویب این برنامه عملیاتی در کمیته/کارگروه می باشد</a:t>
            </a:r>
            <a:r>
              <a:rPr lang="en-US" altLang="en-US" sz="1700" dirty="0">
                <a:cs typeface="B Titr" panose="00000700000000000000" pitchFamily="2" charset="-78"/>
              </a:rPr>
              <a:t> </a:t>
            </a:r>
            <a:endParaRPr lang="en-US" altLang="en-US" sz="1700" dirty="0" smtClean="0">
              <a:cs typeface="B Titr" panose="00000700000000000000" pitchFamily="2" charset="-78"/>
            </a:endParaRPr>
          </a:p>
          <a:p>
            <a:pPr marL="0" marR="0" algn="r" rtl="1">
              <a:lnSpc>
                <a:spcPct val="107000"/>
              </a:lnSpc>
              <a:spcBef>
                <a:spcPts val="0"/>
              </a:spcBef>
              <a:spcAft>
                <a:spcPts val="800"/>
              </a:spcAft>
            </a:pPr>
            <a:r>
              <a:rPr lang="fa-IR" sz="1700" u="sng" dirty="0">
                <a:cs typeface="B Titr" panose="00000700000000000000" pitchFamily="2" charset="-78"/>
              </a:rPr>
              <a:t>مستندات قابل قبول(قابل ارائه از سوی دستگاه):</a:t>
            </a:r>
            <a:endParaRPr lang="en-US" sz="1700" dirty="0">
              <a:cs typeface="B Titr" panose="00000700000000000000" pitchFamily="2" charset="-78"/>
            </a:endParaRPr>
          </a:p>
          <a:p>
            <a:pPr marL="342900" marR="146685" lvl="0" indent="-342900" algn="just" rtl="1">
              <a:lnSpc>
                <a:spcPct val="107000"/>
              </a:lnSpc>
              <a:spcBef>
                <a:spcPts val="0"/>
              </a:spcBef>
              <a:spcAft>
                <a:spcPts val="0"/>
              </a:spcAft>
              <a:buFont typeface="Times New Roman" panose="02020603050405020304" pitchFamily="18" charset="0"/>
              <a:buChar char="-"/>
            </a:pPr>
            <a:r>
              <a:rPr lang="fa-IR" sz="1700" dirty="0">
                <a:cs typeface="B Titr" panose="00000700000000000000" pitchFamily="2" charset="-78"/>
              </a:rPr>
              <a:t>گزارش بررسی راهکارها و اقدامات مدیریت تعارض منافع</a:t>
            </a:r>
            <a:endParaRPr lang="en-US" sz="1700" dirty="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r>
              <a:rPr lang="fa-IR" sz="1700" dirty="0">
                <a:cs typeface="B Titr" panose="00000700000000000000" pitchFamily="2" charset="-78"/>
              </a:rPr>
              <a:t>برنامه عملیاتی برای مدیریت مصادیق تعارض منافع شناسایی شده </a:t>
            </a:r>
            <a:endParaRPr lang="en-US" sz="1700" dirty="0" smtClean="0">
              <a:cs typeface="B Titr" panose="000007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r>
              <a:rPr lang="fa-IR" altLang="en-US" sz="1700" dirty="0">
                <a:latin typeface="Calibri" panose="020F0502020204030204" pitchFamily="34" charset="0"/>
                <a:ea typeface="Calibri" panose="020F0502020204030204" pitchFamily="34" charset="0"/>
                <a:cs typeface="B Titr" panose="00000700000000000000" pitchFamily="2" charset="-78"/>
              </a:rPr>
              <a:t>مصوبه کمیته/کارگروه سلامت اداری و صیانت از حقوق مردم</a:t>
            </a:r>
            <a:r>
              <a:rPr lang="en-US" altLang="en-US" sz="1700" dirty="0">
                <a:cs typeface="B Titr" panose="00000700000000000000" pitchFamily="2" charset="-78"/>
              </a:rPr>
              <a:t> </a:t>
            </a:r>
            <a:endParaRPr lang="en-US" altLang="en-US" sz="1700" dirty="0">
              <a:latin typeface="Arial" panose="020B0604020202020204" pitchFamily="34" charset="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endParaRPr lang="en-US" sz="900" dirty="0">
              <a:latin typeface="Calibri" panose="020F0502020204030204" pitchFamily="34" charset="0"/>
              <a:ea typeface="Calibri" panose="020F0502020204030204" pitchFamily="34" charset="0"/>
              <a:cs typeface="B Nazanin" panose="000004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endParaRPr lang="en-US" altLang="en-US" sz="1050" dirty="0" smtClean="0"/>
          </a:p>
          <a:p>
            <a:pPr marL="342900" marR="146685" indent="-342900" algn="just" rtl="1">
              <a:lnSpc>
                <a:spcPct val="107000"/>
              </a:lnSpc>
              <a:spcBef>
                <a:spcPts val="0"/>
              </a:spcBef>
              <a:spcAft>
                <a:spcPts val="800"/>
              </a:spcAft>
              <a:buFont typeface="Times New Roman" panose="02020603050405020304" pitchFamily="18" charset="0"/>
              <a:buChar char="-"/>
            </a:pPr>
            <a:endParaRPr lang="en-US" altLang="en-US" dirty="0">
              <a:latin typeface="Arial" panose="020B0604020202020204" pitchFamily="34" charset="0"/>
            </a:endParaRPr>
          </a:p>
          <a:p>
            <a:pPr marL="342900" marR="146685" lvl="0" indent="-342900" algn="just" rtl="1">
              <a:lnSpc>
                <a:spcPct val="107000"/>
              </a:lnSpc>
              <a:spcBef>
                <a:spcPts val="0"/>
              </a:spcBef>
              <a:spcAft>
                <a:spcPts val="800"/>
              </a:spcAft>
              <a:buFont typeface="Times New Roman" panose="02020603050405020304" pitchFamily="18" charset="0"/>
              <a:buChar char="-"/>
            </a:pP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126829535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887" y="590204"/>
            <a:ext cx="11062855" cy="5761327"/>
          </a:xfrm>
        </p:spPr>
        <p:txBody>
          <a:bodyPr>
            <a:normAutofit fontScale="62500" lnSpcReduction="20000"/>
          </a:bodyPr>
          <a:lstStyle/>
          <a:p>
            <a:pPr marL="0" indent="0" algn="r" rtl="1">
              <a:lnSpc>
                <a:spcPct val="107000"/>
              </a:lnSpc>
              <a:spcBef>
                <a:spcPts val="0"/>
              </a:spcBef>
              <a:buNone/>
            </a:pPr>
            <a:r>
              <a:rPr lang="fa-IR" dirty="0">
                <a:solidFill>
                  <a:srgbClr val="C00000"/>
                </a:solidFill>
                <a:cs typeface="B Titr" panose="00000700000000000000" pitchFamily="2" charset="-78"/>
              </a:rPr>
              <a:t>راهکارهای پیشنهادی ارتقاء امتیاز حوزه محور عدالت، معیار  ارتقاء سلامت اداری و مبارزه با فساد:</a:t>
            </a:r>
          </a:p>
          <a:p>
            <a:pPr marL="0" indent="0" algn="r" rtl="1">
              <a:buNone/>
            </a:pPr>
            <a:r>
              <a:rPr lang="fa-IR" dirty="0">
                <a:solidFill>
                  <a:srgbClr val="C00000"/>
                </a:solidFill>
                <a:latin typeface="B TitI"/>
                <a:cs typeface="B Titr" panose="00000700000000000000" pitchFamily="2" charset="-78"/>
              </a:rPr>
              <a:t>واحدهای متولی:</a:t>
            </a:r>
            <a:r>
              <a:rPr lang="ar-SA" dirty="0">
                <a:solidFill>
                  <a:srgbClr val="C00000"/>
                </a:solidFill>
                <a:latin typeface="B TitI"/>
                <a:cs typeface="B Titr" panose="00000700000000000000" pitchFamily="2" charset="-78"/>
              </a:rPr>
              <a:t>(</a:t>
            </a:r>
            <a:r>
              <a:rPr lang="fa-IR" dirty="0">
                <a:solidFill>
                  <a:srgbClr val="C00000"/>
                </a:solidFill>
                <a:latin typeface="B TitI"/>
                <a:cs typeface="B Titr" panose="00000700000000000000" pitchFamily="2" charset="-78"/>
              </a:rPr>
              <a:t>دفتر تعالی فرهنگ و سلامت اداری</a:t>
            </a:r>
            <a:r>
              <a:rPr lang="ar-SA" dirty="0">
                <a:solidFill>
                  <a:srgbClr val="C00000"/>
                </a:solidFill>
                <a:latin typeface="B TitI"/>
                <a:cs typeface="B Titr" panose="00000700000000000000" pitchFamily="2" charset="-78"/>
              </a:rPr>
              <a:t>)</a:t>
            </a:r>
            <a:endParaRPr lang="fa-IR" dirty="0">
              <a:solidFill>
                <a:srgbClr val="C00000"/>
              </a:solidFill>
              <a:latin typeface="B TitI"/>
              <a:cs typeface="B Titr" panose="00000700000000000000" pitchFamily="2" charset="-78"/>
            </a:endParaRPr>
          </a:p>
          <a:p>
            <a:pPr marL="0" indent="0" algn="r" rtl="1">
              <a:buNone/>
            </a:pPr>
            <a:r>
              <a:rPr lang="fa-IR" dirty="0">
                <a:solidFill>
                  <a:srgbClr val="C00000"/>
                </a:solidFill>
                <a:latin typeface="B TitI"/>
                <a:cs typeface="B Titr" panose="00000700000000000000" pitchFamily="2" charset="-78"/>
              </a:rPr>
              <a:t>نهاد ارزیاب:  دفتر بازرسی</a:t>
            </a:r>
          </a:p>
          <a:p>
            <a:pPr marL="0" indent="0" algn="r" rtl="1">
              <a:lnSpc>
                <a:spcPct val="107000"/>
              </a:lnSpc>
              <a:spcBef>
                <a:spcPts val="0"/>
              </a:spcBef>
              <a:buNone/>
            </a:pPr>
            <a:endParaRPr lang="fa-IR" sz="2100" b="1" dirty="0" smtClean="0">
              <a:cs typeface="B Titr" panose="00000700000000000000" pitchFamily="2" charset="-78"/>
            </a:endParaRPr>
          </a:p>
          <a:p>
            <a:pPr marL="0" indent="0" algn="r" rtl="1">
              <a:lnSpc>
                <a:spcPct val="107000"/>
              </a:lnSpc>
              <a:spcBef>
                <a:spcPts val="0"/>
              </a:spcBef>
              <a:buNone/>
            </a:pPr>
            <a:r>
              <a:rPr lang="fa-IR" sz="2100" b="1" dirty="0" smtClean="0">
                <a:cs typeface="B Titr" panose="00000700000000000000" pitchFamily="2" charset="-78"/>
              </a:rPr>
              <a:t>سنجه </a:t>
            </a:r>
            <a:r>
              <a:rPr lang="fa-IR" sz="2100" b="1" dirty="0">
                <a:cs typeface="B Titr" panose="00000700000000000000" pitchFamily="2" charset="-78"/>
              </a:rPr>
              <a:t>3.  اجرا و پایش برنامه عملیاتی مدیریت مصادیق تعارض منافع </a:t>
            </a:r>
            <a:r>
              <a:rPr lang="fa-IR" sz="2100" b="1" dirty="0" smtClean="0">
                <a:cs typeface="B Titr" panose="00000700000000000000" pitchFamily="2" charset="-78"/>
              </a:rPr>
              <a:t>دستگاه</a:t>
            </a:r>
            <a:endParaRPr lang="en-US" sz="2100" b="1" dirty="0" smtClean="0">
              <a:cs typeface="B Titr" panose="00000700000000000000" pitchFamily="2" charset="-78"/>
            </a:endParaRPr>
          </a:p>
          <a:p>
            <a:pPr marL="0" marR="146685" algn="just" rtl="1">
              <a:lnSpc>
                <a:spcPct val="107000"/>
              </a:lnSpc>
              <a:spcBef>
                <a:spcPts val="0"/>
              </a:spcBef>
              <a:spcAft>
                <a:spcPts val="800"/>
              </a:spcAft>
            </a:pPr>
            <a:r>
              <a:rPr lang="fa-IR" sz="2100" u="sng" dirty="0">
                <a:cs typeface="B Titr" panose="00000700000000000000" pitchFamily="2" charset="-78"/>
              </a:rPr>
              <a:t>نحوه ارزیابی و فرمول سنجش: </a:t>
            </a:r>
            <a:endParaRPr lang="en-US" sz="2100" dirty="0">
              <a:cs typeface="B Titr" panose="00000700000000000000" pitchFamily="2" charset="-78"/>
            </a:endParaRPr>
          </a:p>
          <a:p>
            <a:pPr marL="342900" marR="146685" lvl="0" indent="-342900" algn="just" rtl="1">
              <a:lnSpc>
                <a:spcPct val="107000"/>
              </a:lnSpc>
              <a:spcBef>
                <a:spcPts val="0"/>
              </a:spcBef>
              <a:spcAft>
                <a:spcPts val="800"/>
              </a:spcAft>
              <a:buFont typeface="Times New Roman" panose="02020603050405020304" pitchFamily="18" charset="0"/>
              <a:buChar char="-"/>
            </a:pPr>
            <a:r>
              <a:rPr lang="fa-IR" sz="2100" dirty="0">
                <a:cs typeface="B Titr" panose="00000700000000000000" pitchFamily="2" charset="-78"/>
              </a:rPr>
              <a:t>اجرای برنامه عملیاتی مدیریت مصادیق تعارض منافع دستگاه (اجرای کامل حداقل یک اقدام عملیاتی</a:t>
            </a:r>
            <a:r>
              <a:rPr lang="fa-IR" sz="2100" dirty="0" smtClean="0">
                <a:cs typeface="B Titr" panose="00000700000000000000" pitchFamily="2" charset="-78"/>
              </a:rPr>
              <a:t>)</a:t>
            </a:r>
            <a:endParaRPr lang="en-US" sz="2100" dirty="0" smtClean="0">
              <a:cs typeface="B Titr" panose="000007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r>
              <a:rPr lang="en-US" altLang="en-US" sz="2100" dirty="0">
                <a:latin typeface="Calibri" panose="020F0502020204030204" pitchFamily="34" charset="0"/>
                <a:ea typeface="Calibri" panose="020F0502020204030204" pitchFamily="34" charset="0"/>
                <a:cs typeface="B Titr" panose="00000700000000000000" pitchFamily="2" charset="-78"/>
              </a:rPr>
              <a:t> </a:t>
            </a:r>
            <a:r>
              <a:rPr lang="fa-IR" altLang="en-US" sz="2100" dirty="0">
                <a:latin typeface="Calibri" panose="020F0502020204030204" pitchFamily="34" charset="0"/>
                <a:ea typeface="Calibri" panose="020F0502020204030204" pitchFamily="34" charset="0"/>
                <a:cs typeface="B Titr" panose="00000700000000000000" pitchFamily="2" charset="-78"/>
              </a:rPr>
              <a:t>پایش اقدامات برنامه عملیاتی</a:t>
            </a:r>
            <a:r>
              <a:rPr lang="en-US" altLang="en-US" sz="2100" dirty="0">
                <a:cs typeface="B Titr" panose="00000700000000000000" pitchFamily="2" charset="-78"/>
              </a:rPr>
              <a:t> </a:t>
            </a:r>
            <a:endParaRPr lang="en-US" altLang="en-US" sz="2100" dirty="0" smtClean="0">
              <a:cs typeface="B Titr" panose="00000700000000000000" pitchFamily="2" charset="-78"/>
            </a:endParaRPr>
          </a:p>
          <a:p>
            <a:pPr marL="0" marR="0" algn="r" rtl="1">
              <a:lnSpc>
                <a:spcPct val="107000"/>
              </a:lnSpc>
              <a:spcBef>
                <a:spcPts val="0"/>
              </a:spcBef>
              <a:spcAft>
                <a:spcPts val="800"/>
              </a:spcAft>
            </a:pPr>
            <a:r>
              <a:rPr lang="fa-IR" sz="2100" u="sng" dirty="0">
                <a:cs typeface="B Titr" panose="00000700000000000000" pitchFamily="2" charset="-78"/>
              </a:rPr>
              <a:t>مستندات قابل قبول(قابل ارائه از سوی دستگاه):</a:t>
            </a:r>
            <a:endParaRPr lang="en-US" sz="2100" dirty="0">
              <a:cs typeface="B Titr" panose="00000700000000000000" pitchFamily="2" charset="-78"/>
            </a:endParaRPr>
          </a:p>
          <a:p>
            <a:pPr marL="0" marR="0" algn="r" rtl="1">
              <a:lnSpc>
                <a:spcPct val="107000"/>
              </a:lnSpc>
              <a:spcBef>
                <a:spcPts val="0"/>
              </a:spcBef>
              <a:spcAft>
                <a:spcPts val="800"/>
              </a:spcAft>
            </a:pPr>
            <a:r>
              <a:rPr lang="fa-IR" sz="2100" dirty="0">
                <a:cs typeface="B Titr" panose="00000700000000000000" pitchFamily="2" charset="-78"/>
              </a:rPr>
              <a:t>-گزارش اجرا و پایش اقدامات </a:t>
            </a:r>
            <a:endParaRPr lang="en-US" sz="2100" dirty="0">
              <a:latin typeface="Calibri" panose="020F0502020204030204" pitchFamily="34" charset="0"/>
              <a:ea typeface="Calibri" panose="020F0502020204030204" pitchFamily="34" charset="0"/>
              <a:cs typeface="B Titr" panose="000007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r>
              <a:rPr lang="fa-IR" altLang="en-US" sz="2100" dirty="0" smtClean="0">
                <a:latin typeface="Calibri" panose="020F0502020204030204" pitchFamily="34" charset="0"/>
                <a:ea typeface="Calibri" panose="020F0502020204030204" pitchFamily="34" charset="0"/>
                <a:cs typeface="B Titr" panose="00000700000000000000" pitchFamily="2" charset="-78"/>
              </a:rPr>
              <a:t>** </a:t>
            </a:r>
            <a:r>
              <a:rPr lang="fa-IR" altLang="en-US" sz="2100" dirty="0">
                <a:latin typeface="Calibri" panose="020F0502020204030204" pitchFamily="34" charset="0"/>
                <a:ea typeface="Calibri" panose="020F0502020204030204" pitchFamily="34" charset="0"/>
                <a:cs typeface="B Titr" panose="00000700000000000000" pitchFamily="2" charset="-78"/>
              </a:rPr>
              <a:t>کسب نمره کامل در این سنجه منوط به اجرای کامل</a:t>
            </a:r>
            <a:r>
              <a:rPr lang="en-US" altLang="en-US" sz="2100" dirty="0">
                <a:latin typeface="Calibri" panose="020F0502020204030204" pitchFamily="34" charset="0"/>
                <a:ea typeface="Calibri" panose="020F0502020204030204" pitchFamily="34" charset="0"/>
                <a:cs typeface="B Titr" panose="00000700000000000000" pitchFamily="2" charset="-78"/>
              </a:rPr>
              <a:t> </a:t>
            </a:r>
            <a:r>
              <a:rPr lang="fa-IR" altLang="en-US" sz="2100" dirty="0">
                <a:solidFill>
                  <a:srgbClr val="000000"/>
                </a:solidFill>
                <a:latin typeface="Calibri" panose="020F0502020204030204" pitchFamily="34" charset="0"/>
                <a:ea typeface="Calibri" panose="020F0502020204030204" pitchFamily="34" charset="0"/>
                <a:cs typeface="B Titr" panose="00000700000000000000" pitchFamily="2" charset="-78"/>
              </a:rPr>
              <a:t>حداقل یک اقدام عملیاتی می باشد</a:t>
            </a:r>
            <a:r>
              <a:rPr lang="en-US" altLang="en-US" sz="2100" dirty="0">
                <a:cs typeface="B Titr" panose="00000700000000000000" pitchFamily="2" charset="-78"/>
              </a:rPr>
              <a:t> </a:t>
            </a:r>
            <a:endParaRPr lang="en-US" altLang="en-US" sz="2100" dirty="0" smtClean="0">
              <a:cs typeface="B Titr" panose="00000700000000000000" pitchFamily="2" charset="-78"/>
            </a:endParaRPr>
          </a:p>
          <a:p>
            <a:pPr marL="0" indent="0" algn="r" rtl="1">
              <a:buNone/>
            </a:pPr>
            <a:r>
              <a:rPr lang="fa-IR" sz="2600" dirty="0" smtClean="0">
                <a:solidFill>
                  <a:srgbClr val="C00000"/>
                </a:solidFill>
                <a:latin typeface="B TitI"/>
                <a:cs typeface="B Titr" panose="00000700000000000000" pitchFamily="2" charset="-78"/>
              </a:rPr>
              <a:t>واحدهای </a:t>
            </a:r>
            <a:r>
              <a:rPr lang="fa-IR" sz="2600" dirty="0">
                <a:solidFill>
                  <a:srgbClr val="C00000"/>
                </a:solidFill>
                <a:latin typeface="B TitI"/>
                <a:cs typeface="B Titr" panose="00000700000000000000" pitchFamily="2" charset="-78"/>
              </a:rPr>
              <a:t>متولی:</a:t>
            </a:r>
            <a:r>
              <a:rPr lang="ar-SA" sz="2600" dirty="0" smtClean="0">
                <a:solidFill>
                  <a:srgbClr val="C00000"/>
                </a:solidFill>
                <a:latin typeface="B TitI"/>
                <a:cs typeface="B Titr" panose="00000700000000000000" pitchFamily="2" charset="-78"/>
              </a:rPr>
              <a:t>(</a:t>
            </a:r>
            <a:r>
              <a:rPr lang="fa-IR" sz="2600" dirty="0" smtClean="0">
                <a:solidFill>
                  <a:srgbClr val="C00000"/>
                </a:solidFill>
                <a:latin typeface="B TitI"/>
                <a:cs typeface="B Titr" panose="00000700000000000000" pitchFamily="2" charset="-78"/>
              </a:rPr>
              <a:t>دبیرخانه هیات عالی نظارت</a:t>
            </a:r>
            <a:r>
              <a:rPr lang="ar-SA" sz="2600" dirty="0" smtClean="0">
                <a:solidFill>
                  <a:srgbClr val="C00000"/>
                </a:solidFill>
                <a:latin typeface="B TitI"/>
                <a:cs typeface="B Titr" panose="00000700000000000000" pitchFamily="2" charset="-78"/>
              </a:rPr>
              <a:t>)</a:t>
            </a:r>
            <a:endParaRPr lang="fa-IR" sz="2600" dirty="0">
              <a:solidFill>
                <a:srgbClr val="C00000"/>
              </a:solidFill>
              <a:latin typeface="B TitI"/>
              <a:cs typeface="B Titr" panose="00000700000000000000" pitchFamily="2" charset="-78"/>
            </a:endParaRPr>
          </a:p>
          <a:p>
            <a:pPr marL="0" indent="0" algn="r" rtl="1">
              <a:buNone/>
            </a:pPr>
            <a:r>
              <a:rPr lang="fa-IR" sz="2600" dirty="0">
                <a:solidFill>
                  <a:srgbClr val="C00000"/>
                </a:solidFill>
                <a:latin typeface="B TitI"/>
                <a:cs typeface="B Titr" panose="00000700000000000000" pitchFamily="2" charset="-78"/>
              </a:rPr>
              <a:t>نهاد ارزیاب:  </a:t>
            </a:r>
            <a:r>
              <a:rPr lang="fa-IR" sz="2600" dirty="0" smtClean="0">
                <a:solidFill>
                  <a:srgbClr val="C00000"/>
                </a:solidFill>
                <a:latin typeface="B TitI"/>
                <a:cs typeface="B Titr" panose="00000700000000000000" pitchFamily="2" charset="-78"/>
              </a:rPr>
              <a:t>دفترتخلفات اداری</a:t>
            </a:r>
            <a:endParaRPr lang="fa-IR" sz="2600" dirty="0">
              <a:solidFill>
                <a:srgbClr val="C00000"/>
              </a:solidFill>
              <a:latin typeface="B TitI"/>
              <a:cs typeface="B Titr" panose="00000700000000000000" pitchFamily="2" charset="-78"/>
            </a:endParaRPr>
          </a:p>
          <a:p>
            <a:pPr marL="0" marR="146685" indent="0" algn="just" rtl="1">
              <a:lnSpc>
                <a:spcPct val="107000"/>
              </a:lnSpc>
              <a:spcBef>
                <a:spcPts val="0"/>
              </a:spcBef>
              <a:spcAft>
                <a:spcPts val="800"/>
              </a:spcAft>
              <a:buNone/>
            </a:pPr>
            <a:r>
              <a:rPr lang="fa-IR" sz="2100" b="1" dirty="0" smtClean="0">
                <a:cs typeface="B Titr" panose="00000700000000000000" pitchFamily="2" charset="-78"/>
              </a:rPr>
              <a:t>شاخص3</a:t>
            </a:r>
            <a:r>
              <a:rPr lang="fa-IR" sz="2100" b="1" dirty="0">
                <a:cs typeface="B Titr" panose="00000700000000000000" pitchFamily="2" charset="-78"/>
              </a:rPr>
              <a:t>: کارائی و اثربخشی نظام رسیدگی به تخلفات اداری دستگاه (هیئت­های رسیدگی و دفاتر هماهنگی</a:t>
            </a:r>
            <a:r>
              <a:rPr lang="fa-IR" sz="2100" b="1" dirty="0" smtClean="0">
                <a:cs typeface="B Titr" panose="00000700000000000000" pitchFamily="2" charset="-78"/>
              </a:rPr>
              <a:t>)</a:t>
            </a:r>
            <a:endParaRPr lang="en-US" sz="2100" b="1" dirty="0" smtClean="0">
              <a:cs typeface="B Titr" panose="000007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r>
              <a:rPr lang="fa-IR" sz="2100" b="1" dirty="0">
                <a:cs typeface="B Titr" panose="00000700000000000000" pitchFamily="2" charset="-78"/>
              </a:rPr>
              <a:t>سنجه 1: اتقان آراء  از نظر شکلی و ماهوی (با رعایت دقیق قوانین و مقررات رسیدگی به تخلفات اداری</a:t>
            </a:r>
            <a:r>
              <a:rPr lang="fa-IR" sz="2100" b="1" dirty="0" smtClean="0">
                <a:cs typeface="B Titr" panose="00000700000000000000" pitchFamily="2" charset="-78"/>
              </a:rPr>
              <a:t>)</a:t>
            </a:r>
            <a:endParaRPr lang="en-US" sz="2100" b="1" dirty="0" smtClean="0">
              <a:cs typeface="B Titr" panose="00000700000000000000" pitchFamily="2" charset="-78"/>
            </a:endParaRPr>
          </a:p>
          <a:p>
            <a:pPr algn="r" rtl="1"/>
            <a:r>
              <a:rPr lang="fa-IR" sz="2100" dirty="0">
                <a:cs typeface="B Titr" panose="00000700000000000000" pitchFamily="2" charset="-78"/>
              </a:rPr>
              <a:t>نحوه ارزیابی و فرمول سنجش:</a:t>
            </a:r>
            <a:endParaRPr lang="en-US" sz="2100" dirty="0">
              <a:cs typeface="B Titr" panose="00000700000000000000" pitchFamily="2" charset="-78"/>
            </a:endParaRPr>
          </a:p>
          <a:p>
            <a:pPr lvl="0" algn="r" rtl="1"/>
            <a:r>
              <a:rPr lang="fa-IR" sz="2100" dirty="0">
                <a:cs typeface="B Titr" panose="00000700000000000000" pitchFamily="2" charset="-78"/>
              </a:rPr>
              <a:t>با بررسی پرونده های ارسالی از دستگاه به دبیرخانه</a:t>
            </a:r>
            <a:endParaRPr lang="en-US" sz="2100" dirty="0">
              <a:cs typeface="B Titr" panose="00000700000000000000" pitchFamily="2" charset="-78"/>
            </a:endParaRPr>
          </a:p>
          <a:p>
            <a:pPr lvl="0" algn="r" rtl="1"/>
            <a:r>
              <a:rPr lang="fa-IR" sz="2100" dirty="0">
                <a:cs typeface="B Titr" panose="00000700000000000000" pitchFamily="2" charset="-78"/>
              </a:rPr>
              <a:t>با بازرسی های انجام شده از هیات ها توسط کارشناسان دبیرخانه</a:t>
            </a:r>
            <a:endParaRPr lang="en-US" sz="2100" dirty="0">
              <a:cs typeface="B Titr" panose="00000700000000000000" pitchFamily="2" charset="-78"/>
            </a:endParaRPr>
          </a:p>
          <a:p>
            <a:pPr algn="r" rtl="1"/>
            <a:r>
              <a:rPr lang="fa-IR" sz="2100" dirty="0">
                <a:cs typeface="B Titr" panose="00000700000000000000" pitchFamily="2" charset="-78"/>
              </a:rPr>
              <a:t> با بازرسی های انجام شده از هیات ها توسط کارشناسان دفاتر هماهنگی هیات ها در دستگاه </a:t>
            </a:r>
            <a:r>
              <a:rPr lang="fa-IR" sz="2100" dirty="0" smtClean="0">
                <a:cs typeface="B Titr" panose="00000700000000000000" pitchFamily="2" charset="-78"/>
              </a:rPr>
              <a:t>اجرایی</a:t>
            </a:r>
            <a:endParaRPr lang="en-US" sz="2100" dirty="0" smtClean="0">
              <a:cs typeface="B Titr" panose="00000700000000000000" pitchFamily="2" charset="-78"/>
            </a:endParaRPr>
          </a:p>
          <a:p>
            <a:pPr algn="r" rtl="1"/>
            <a:r>
              <a:rPr lang="fa-IR" sz="2100" dirty="0">
                <a:cs typeface="B Titr" panose="00000700000000000000" pitchFamily="2" charset="-78"/>
              </a:rPr>
              <a:t>مستندات قابل قبول(قابل ارائه از سوی دستگاه):</a:t>
            </a:r>
            <a:endParaRPr lang="en-US" sz="2100" dirty="0">
              <a:cs typeface="B Titr" panose="00000700000000000000" pitchFamily="2" charset="-78"/>
            </a:endParaRPr>
          </a:p>
          <a:p>
            <a:pPr algn="r" rtl="1"/>
            <a:r>
              <a:rPr lang="fa-IR" sz="2100" dirty="0">
                <a:cs typeface="B Titr" panose="00000700000000000000" pitchFamily="2" charset="-78"/>
              </a:rPr>
              <a:t>ارائه مستندات از سوی دستگاه لازم نیست</a:t>
            </a:r>
            <a:endParaRPr lang="en-US" sz="2100" dirty="0" smtClean="0">
              <a:cs typeface="B Titr" panose="00000700000000000000" pitchFamily="2" charset="-78"/>
            </a:endParaRPr>
          </a:p>
          <a:p>
            <a:pPr algn="r" rtl="1"/>
            <a:endParaRPr lang="en-US" altLang="en-US" sz="1000" dirty="0">
              <a:latin typeface="Arial" panose="020B0604020202020204" pitchFamily="34" charset="0"/>
            </a:endParaRPr>
          </a:p>
          <a:p>
            <a:pPr marL="342900" marR="146685" lvl="0" indent="-342900" algn="just" rtl="1">
              <a:lnSpc>
                <a:spcPct val="107000"/>
              </a:lnSpc>
              <a:spcBef>
                <a:spcPts val="0"/>
              </a:spcBef>
              <a:spcAft>
                <a:spcPts val="800"/>
              </a:spcAft>
              <a:buFont typeface="Times New Roman" panose="02020603050405020304" pitchFamily="18" charset="0"/>
              <a:buChar char="-"/>
            </a:pPr>
            <a:endParaRPr lang="en-US" sz="8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en-US" sz="900" dirty="0">
              <a:latin typeface="Calibri" panose="020F0502020204030204" pitchFamily="34" charset="0"/>
              <a:ea typeface="Calibri" panose="020F0502020204030204" pitchFamily="34" charset="0"/>
              <a:cs typeface="B Nazanin" panose="00000400000000000000" pitchFamily="2" charset="-78"/>
            </a:endParaRPr>
          </a:p>
          <a:p>
            <a:pPr marL="342900" marR="146685" indent="-342900" algn="just" rtl="1">
              <a:lnSpc>
                <a:spcPct val="107000"/>
              </a:lnSpc>
              <a:spcBef>
                <a:spcPts val="0"/>
              </a:spcBef>
              <a:spcAft>
                <a:spcPts val="800"/>
              </a:spcAft>
              <a:buFont typeface="Times New Roman" panose="02020603050405020304" pitchFamily="18" charset="0"/>
              <a:buChar char="-"/>
            </a:pPr>
            <a:endParaRPr lang="en-US" altLang="en-US" sz="1050" dirty="0" smtClean="0"/>
          </a:p>
          <a:p>
            <a:pPr marL="342900" marR="146685" indent="-342900" algn="just" rtl="1">
              <a:lnSpc>
                <a:spcPct val="107000"/>
              </a:lnSpc>
              <a:spcBef>
                <a:spcPts val="0"/>
              </a:spcBef>
              <a:spcAft>
                <a:spcPts val="800"/>
              </a:spcAft>
              <a:buFont typeface="Times New Roman" panose="02020603050405020304" pitchFamily="18" charset="0"/>
              <a:buChar char="-"/>
            </a:pPr>
            <a:endParaRPr lang="en-US" altLang="en-US" dirty="0">
              <a:latin typeface="Arial" panose="020B0604020202020204" pitchFamily="34" charset="0"/>
            </a:endParaRPr>
          </a:p>
          <a:p>
            <a:pPr marL="342900" marR="146685" lvl="0" indent="-342900" algn="just" rtl="1">
              <a:lnSpc>
                <a:spcPct val="107000"/>
              </a:lnSpc>
              <a:spcBef>
                <a:spcPts val="0"/>
              </a:spcBef>
              <a:spcAft>
                <a:spcPts val="800"/>
              </a:spcAft>
              <a:buFont typeface="Times New Roman" panose="02020603050405020304" pitchFamily="18" charset="0"/>
              <a:buChar char="-"/>
            </a:pPr>
            <a:endParaRPr lang="en-US" sz="2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en-US" dirty="0">
              <a:latin typeface="Calibri" panose="020F0502020204030204" pitchFamily="34" charset="0"/>
              <a:ea typeface="Calibri" panose="020F0502020204030204" pitchFamily="34" charset="0"/>
              <a:cs typeface="B Nazanin" panose="00000400000000000000" pitchFamily="2" charset="-78"/>
            </a:endParaRPr>
          </a:p>
          <a:p>
            <a:pPr marL="0" indent="0" algn="just" rtl="1">
              <a:lnSpc>
                <a:spcPct val="107000"/>
              </a:lnSpc>
              <a:spcBef>
                <a:spcPts val="0"/>
              </a:spcBef>
              <a:spcAft>
                <a:spcPts val="800"/>
              </a:spcAft>
              <a:buNone/>
              <a:tabLst>
                <a:tab pos="614680" algn="ctr"/>
              </a:tabLst>
            </a:pPr>
            <a:endParaRPr lang="en-US" altLang="en-US" sz="3600" dirty="0">
              <a:latin typeface="Arial" panose="020B0604020202020204" pitchFamily="34" charset="0"/>
            </a:endParaRPr>
          </a:p>
          <a:p>
            <a:pPr marL="0" marR="0" indent="0" algn="just" rtl="1">
              <a:lnSpc>
                <a:spcPct val="107000"/>
              </a:lnSpc>
              <a:spcBef>
                <a:spcPts val="0"/>
              </a:spcBef>
              <a:spcAft>
                <a:spcPts val="800"/>
              </a:spcAft>
              <a:buNone/>
              <a:tabLst>
                <a:tab pos="614680" algn="ctr"/>
              </a:tabLst>
            </a:pPr>
            <a:endParaRPr lang="en-US" b="1" dirty="0" smtClean="0"/>
          </a:p>
          <a:p>
            <a:pPr marL="0" marR="0" indent="0" algn="just" rtl="1">
              <a:lnSpc>
                <a:spcPct val="107000"/>
              </a:lnSpc>
              <a:spcBef>
                <a:spcPts val="0"/>
              </a:spcBef>
              <a:spcAft>
                <a:spcPts val="800"/>
              </a:spcAft>
              <a:buNone/>
              <a:tabLst>
                <a:tab pos="614680" algn="ctr"/>
              </a:tabLst>
            </a:pPr>
            <a:endParaRPr lang="en-US" altLang="en-US" sz="4800" dirty="0">
              <a:latin typeface="Arial" panose="020B0604020202020204" pitchFamily="34" charset="0"/>
            </a:endParaRPr>
          </a:p>
          <a:p>
            <a:pPr marL="342900" marR="0" lvl="0" indent="-342900" algn="r" rtl="1">
              <a:lnSpc>
                <a:spcPct val="107000"/>
              </a:lnSpc>
              <a:spcBef>
                <a:spcPts val="0"/>
              </a:spcBef>
              <a:spcAft>
                <a:spcPts val="800"/>
              </a:spcAft>
              <a:buFont typeface="Times New Roman" panose="02020603050405020304" pitchFamily="18" charset="0"/>
              <a:buChar char="-"/>
            </a:pPr>
            <a:endParaRPr lang="en-US" sz="4000" dirty="0">
              <a:latin typeface="Calibri" panose="020F0502020204030204" pitchFamily="34" charset="0"/>
              <a:ea typeface="Calibri" panose="020F0502020204030204" pitchFamily="34" charset="0"/>
              <a:cs typeface="B Nazanin" panose="00000400000000000000" pitchFamily="2" charset="-78"/>
            </a:endParaRPr>
          </a:p>
          <a:p>
            <a:pPr marL="0" indent="0" algn="r" rtl="1">
              <a:lnSpc>
                <a:spcPct val="107000"/>
              </a:lnSpc>
              <a:spcBef>
                <a:spcPts val="0"/>
              </a:spcBef>
              <a:buNone/>
            </a:pPr>
            <a:endParaRPr lang="fa-IR" sz="4800" dirty="0" smtClean="0">
              <a:solidFill>
                <a:srgbClr val="C00000"/>
              </a:solidFill>
              <a:cs typeface="B Titr" panose="00000700000000000000" pitchFamily="2" charset="-78"/>
            </a:endParaRPr>
          </a:p>
        </p:txBody>
      </p:sp>
    </p:spTree>
    <p:extLst>
      <p:ext uri="{BB962C8B-B14F-4D97-AF65-F5344CB8AC3E}">
        <p14:creationId xmlns:p14="http://schemas.microsoft.com/office/powerpoint/2010/main" val="2088649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2366</TotalTime>
  <Words>20969</Words>
  <Application>Microsoft Office PowerPoint</Application>
  <PresentationFormat>Widescreen</PresentationFormat>
  <Paragraphs>2023</Paragraphs>
  <Slides>122</Slides>
  <Notes>1</Notes>
  <HiddenSlides>0</HiddenSlides>
  <MMClips>0</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122</vt:i4>
      </vt:variant>
    </vt:vector>
  </HeadingPairs>
  <TitlesOfParts>
    <vt:vector size="143" baseType="lpstr">
      <vt:lpstr>2  Baran</vt:lpstr>
      <vt:lpstr>A Nahar</vt:lpstr>
      <vt:lpstr>Arial</vt:lpstr>
      <vt:lpstr>B Badr</vt:lpstr>
      <vt:lpstr>B Jadid</vt:lpstr>
      <vt:lpstr>B Koodak</vt:lpstr>
      <vt:lpstr>B Mitra</vt:lpstr>
      <vt:lpstr>B Nazanin</vt:lpstr>
      <vt:lpstr>B TitI</vt:lpstr>
      <vt:lpstr>B Titr</vt:lpstr>
      <vt:lpstr>B Zar</vt:lpstr>
      <vt:lpstr>Calibri</vt:lpstr>
      <vt:lpstr>Calibri Light</vt:lpstr>
      <vt:lpstr>Cambria Math</vt:lpstr>
      <vt:lpstr>iranyekandigits</vt:lpstr>
      <vt:lpstr>Sakkal Majalla</vt:lpstr>
      <vt:lpstr>Tahoma</vt:lpstr>
      <vt:lpstr>Times New Roman</vt:lpstr>
      <vt:lpstr>Wingdings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شاخص های عمومی ارزیابی عملکرد</vt:lpstr>
      <vt:lpstr>شاخص های عمومی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کسب رتبه نخست در امتیاز شاخص های عمومی ستاد وزارت جهادکشاورزی</vt:lpstr>
      <vt:lpstr>PowerPoint Presentation</vt:lpstr>
      <vt:lpstr>رتبه بندی وزارت جهاد کشاورزی در مقایسه با دستگاه های سطح ملی و کسب امتیاز 1311 و رتبه متوسط در سال 1401</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shahram rostampour</dc:creator>
  <cp:lastModifiedBy>gholamreza meshkati</cp:lastModifiedBy>
  <cp:revision>342</cp:revision>
  <cp:lastPrinted>2024-02-03T07:58:33Z</cp:lastPrinted>
  <dcterms:created xsi:type="dcterms:W3CDTF">2023-09-27T13:31:03Z</dcterms:created>
  <dcterms:modified xsi:type="dcterms:W3CDTF">2024-03-11T12:51:01Z</dcterms:modified>
</cp:coreProperties>
</file>